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73" r:id="rId4"/>
    <p:sldId id="271" r:id="rId5"/>
    <p:sldId id="270" r:id="rId6"/>
    <p:sldId id="300" r:id="rId7"/>
    <p:sldId id="258" r:id="rId8"/>
    <p:sldId id="276" r:id="rId9"/>
    <p:sldId id="277" r:id="rId10"/>
    <p:sldId id="278" r:id="rId11"/>
    <p:sldId id="279" r:id="rId12"/>
    <p:sldId id="280" r:id="rId13"/>
    <p:sldId id="283" r:id="rId14"/>
    <p:sldId id="321" r:id="rId15"/>
    <p:sldId id="281" r:id="rId16"/>
    <p:sldId id="284" r:id="rId17"/>
    <p:sldId id="322" r:id="rId18"/>
    <p:sldId id="282" r:id="rId19"/>
    <p:sldId id="259" r:id="rId20"/>
    <p:sldId id="323" r:id="rId21"/>
    <p:sldId id="285" r:id="rId22"/>
    <p:sldId id="344" r:id="rId23"/>
    <p:sldId id="286" r:id="rId24"/>
    <p:sldId id="287" r:id="rId25"/>
    <p:sldId id="289" r:id="rId26"/>
    <p:sldId id="288" r:id="rId27"/>
    <p:sldId id="260" r:id="rId28"/>
    <p:sldId id="290" r:id="rId29"/>
    <p:sldId id="341" r:id="rId30"/>
    <p:sldId id="338" r:id="rId31"/>
    <p:sldId id="339" r:id="rId32"/>
    <p:sldId id="340" r:id="rId33"/>
    <p:sldId id="342" r:id="rId34"/>
    <p:sldId id="261" r:id="rId35"/>
    <p:sldId id="294" r:id="rId36"/>
    <p:sldId id="324" r:id="rId37"/>
    <p:sldId id="295" r:id="rId38"/>
    <p:sldId id="299" r:id="rId39"/>
    <p:sldId id="296" r:id="rId40"/>
    <p:sldId id="325" r:id="rId41"/>
    <p:sldId id="297" r:id="rId42"/>
    <p:sldId id="298" r:id="rId43"/>
    <p:sldId id="326" r:id="rId44"/>
    <p:sldId id="301" r:id="rId45"/>
    <p:sldId id="302" r:id="rId46"/>
    <p:sldId id="306" r:id="rId47"/>
    <p:sldId id="303" r:id="rId48"/>
    <p:sldId id="304" r:id="rId49"/>
    <p:sldId id="327" r:id="rId50"/>
    <p:sldId id="305" r:id="rId51"/>
    <p:sldId id="308" r:id="rId52"/>
    <p:sldId id="337" r:id="rId53"/>
    <p:sldId id="311" r:id="rId54"/>
    <p:sldId id="292" r:id="rId55"/>
    <p:sldId id="293" r:id="rId56"/>
    <p:sldId id="328" r:id="rId57"/>
    <p:sldId id="309" r:id="rId58"/>
    <p:sldId id="331" r:id="rId59"/>
    <p:sldId id="343" r:id="rId60"/>
    <p:sldId id="330" r:id="rId61"/>
    <p:sldId id="313" r:id="rId62"/>
    <p:sldId id="314" r:id="rId63"/>
    <p:sldId id="315" r:id="rId64"/>
    <p:sldId id="332" r:id="rId65"/>
    <p:sldId id="345" r:id="rId66"/>
    <p:sldId id="316" r:id="rId67"/>
    <p:sldId id="312" r:id="rId68"/>
    <p:sldId id="317" r:id="rId69"/>
    <p:sldId id="318" r:id="rId70"/>
    <p:sldId id="333" r:id="rId71"/>
    <p:sldId id="334" r:id="rId72"/>
    <p:sldId id="320" r:id="rId73"/>
    <p:sldId id="346" r:id="rId74"/>
    <p:sldId id="348" r:id="rId75"/>
    <p:sldId id="349" r:id="rId76"/>
    <p:sldId id="335" r:id="rId77"/>
    <p:sldId id="350" r:id="rId78"/>
  </p:sldIdLst>
  <p:sldSz cx="20688300" cy="1551622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887" userDrawn="1">
          <p15:clr>
            <a:srgbClr val="A4A3A4"/>
          </p15:clr>
        </p15:guide>
        <p15:guide id="2" pos="65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8FF"/>
    <a:srgbClr val="D4F1FE"/>
    <a:srgbClr val="0574B9"/>
    <a:srgbClr val="3A1A49"/>
    <a:srgbClr val="6D889A"/>
    <a:srgbClr val="E3F6FF"/>
    <a:srgbClr val="143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35" autoAdjust="0"/>
  </p:normalViewPr>
  <p:slideViewPr>
    <p:cSldViewPr snapToGrid="0" showGuides="1">
      <p:cViewPr varScale="1">
        <p:scale>
          <a:sx n="45" d="100"/>
          <a:sy n="45" d="100"/>
        </p:scale>
        <p:origin x="1794" y="78"/>
      </p:cViewPr>
      <p:guideLst>
        <p:guide orient="horz" pos="4887"/>
        <p:guide pos="65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90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2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94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19263" y="13416473"/>
            <a:ext cx="18641023" cy="72058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023644" y="2912966"/>
            <a:ext cx="18641024" cy="5258277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19272" y="8171239"/>
            <a:ext cx="18641021" cy="2155032"/>
          </a:xfrm>
          <a:prstGeom prst="rect">
            <a:avLst/>
          </a:prstGeom>
        </p:spPr>
        <p:txBody>
          <a:bodyPr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  <a:lvl2pPr marL="0" indent="34289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2pPr>
            <a:lvl3pPr marL="0" indent="68577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3pPr>
            <a:lvl4pPr marL="0" indent="102866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4pPr>
            <a:lvl5pPr marL="0" indent="1371558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23640" y="5566704"/>
            <a:ext cx="18641020" cy="438281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4289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85779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028669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371558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023640" y="1217144"/>
            <a:ext cx="18641020" cy="819204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748" b="1" spc="-188"/>
            </a:lvl1pPr>
            <a:lvl2pPr marL="0" indent="342890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748" b="1" spc="-188"/>
            </a:lvl2pPr>
            <a:lvl3pPr marL="0" indent="685779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748" b="1" spc="-188"/>
            </a:lvl3pPr>
            <a:lvl4pPr marL="0" indent="1028669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748" b="1" spc="-188"/>
            </a:lvl4pPr>
            <a:lvl5pPr marL="0" indent="1371558" algn="ct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8748" b="1" spc="-18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23640" y="9346592"/>
            <a:ext cx="18641020" cy="105747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</a:lstStyle>
          <a:p>
            <a:r>
              <a:t>Fact information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61728" y="12076612"/>
            <a:ext cx="17138482" cy="72058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/>
            </a:lvl1pPr>
          </a:lstStyle>
          <a:p>
            <a:r>
              <a:t>Attribution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88095" y="5588218"/>
            <a:ext cx="17712112" cy="4339792"/>
          </a:xfrm>
          <a:prstGeom prst="rect">
            <a:avLst/>
          </a:prstGeom>
        </p:spPr>
        <p:txBody>
          <a:bodyPr/>
          <a:lstStyle>
            <a:lvl1pPr marL="479177" indent="-352414">
              <a:spcBef>
                <a:spcPts val="0"/>
              </a:spcBef>
              <a:buClrTx/>
              <a:buSzTx/>
              <a:buFont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79177" indent="-9525">
              <a:spcBef>
                <a:spcPts val="0"/>
              </a:spcBef>
              <a:buClrTx/>
              <a:buSzTx/>
              <a:buFont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79177" indent="333365">
              <a:spcBef>
                <a:spcPts val="0"/>
              </a:spcBef>
              <a:buClrTx/>
              <a:buSzTx/>
              <a:buFont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79177" indent="676254">
              <a:spcBef>
                <a:spcPts val="0"/>
              </a:spcBef>
              <a:buClrTx/>
              <a:buSzTx/>
              <a:buFont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79177" indent="1019143">
              <a:spcBef>
                <a:spcPts val="0"/>
              </a:spcBef>
              <a:buClrTx/>
              <a:buSzTx/>
              <a:buFont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3371970" y="1149351"/>
            <a:ext cx="6311610" cy="67305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1453991" y="4500428"/>
            <a:ext cx="8857178" cy="13744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118527" y="560309"/>
            <a:ext cx="14093904" cy="140939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1131392" y="-6249591"/>
            <a:ext cx="22951083" cy="244811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980539" y="-1465418"/>
            <a:ext cx="22692479" cy="181214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8059817"/>
            <a:ext cx="18641020" cy="5258276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24651" y="1251322"/>
            <a:ext cx="18639002" cy="720582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23640" y="13133711"/>
            <a:ext cx="18641020" cy="1263552"/>
          </a:xfrm>
          <a:prstGeom prst="rect">
            <a:avLst/>
          </a:prstGeom>
        </p:spPr>
        <p:txBody>
          <a:bodyPr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  <a:lvl2pPr marL="0" indent="34289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2pPr>
            <a:lvl3pPr marL="0" indent="68577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3pPr>
            <a:lvl4pPr marL="0" indent="102866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4pPr>
            <a:lvl5pPr marL="0" indent="1371558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9309735" y="-229868"/>
            <a:ext cx="10304135" cy="159903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1436694"/>
            <a:ext cx="8296870" cy="665432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23640" y="7987278"/>
            <a:ext cx="8296870" cy="6092261"/>
          </a:xfrm>
          <a:prstGeom prst="rect">
            <a:avLst/>
          </a:prstGeom>
        </p:spPr>
        <p:txBody>
          <a:bodyPr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  <a:lvl2pPr marL="0" indent="34289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2pPr>
            <a:lvl3pPr marL="0" indent="68577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3pPr>
            <a:lvl4pPr marL="0" indent="1028669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4pPr>
            <a:lvl5pPr marL="0" indent="1371558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181758" y="14916101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23640" y="2684413"/>
            <a:ext cx="18641020" cy="105747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23640" y="2684413"/>
            <a:ext cx="8296870" cy="105747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023640" y="4806122"/>
            <a:ext cx="8296870" cy="9340313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0344151" y="-460716"/>
            <a:ext cx="9262286" cy="1646628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1221188"/>
            <a:ext cx="8296870" cy="1623457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023644" y="5128976"/>
            <a:ext cx="18641024" cy="5258276"/>
          </a:xfrm>
          <a:prstGeom prst="rect">
            <a:avLst/>
          </a:prstGeom>
        </p:spPr>
        <p:txBody>
          <a:bodyPr anchor="ctr"/>
          <a:lstStyle>
            <a:lvl1pPr>
              <a:defRPr sz="8700" spc="-174"/>
            </a:lvl1pPr>
          </a:lstStyle>
          <a:p>
            <a:r>
              <a:t>Section Title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181758" y="14916101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1221186"/>
            <a:ext cx="18641020" cy="1623286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23640" y="2684413"/>
            <a:ext cx="18641020" cy="105747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1221188"/>
            <a:ext cx="18641020" cy="1623457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23640" y="2684413"/>
            <a:ext cx="18641020" cy="105747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05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4125" b="1"/>
            </a:lvl1pPr>
          </a:lstStyle>
          <a:p>
            <a:r>
              <a:t>Agenda Subtitle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619105">
              <a:lnSpc>
                <a:spcPct val="100000"/>
              </a:lnSpc>
              <a:spcBef>
                <a:spcPts val="1350"/>
              </a:spcBef>
              <a:buClrTx/>
              <a:buSzTx/>
              <a:buFontTx/>
              <a:buNone/>
              <a:defRPr sz="4125" spc="-41"/>
            </a:lvl1pPr>
            <a:lvl2pPr marL="0" indent="342890" defTabSz="619105">
              <a:lnSpc>
                <a:spcPct val="100000"/>
              </a:lnSpc>
              <a:spcBef>
                <a:spcPts val="1350"/>
              </a:spcBef>
              <a:buClrTx/>
              <a:buSzTx/>
              <a:buFontTx/>
              <a:buNone/>
              <a:defRPr sz="4125" spc="-41"/>
            </a:lvl2pPr>
            <a:lvl3pPr marL="0" indent="685779" defTabSz="619105">
              <a:lnSpc>
                <a:spcPct val="100000"/>
              </a:lnSpc>
              <a:spcBef>
                <a:spcPts val="1350"/>
              </a:spcBef>
              <a:buClrTx/>
              <a:buSzTx/>
              <a:buFontTx/>
              <a:buNone/>
              <a:defRPr sz="4125" spc="-41"/>
            </a:lvl3pPr>
            <a:lvl4pPr marL="0" indent="1028669" defTabSz="619105">
              <a:lnSpc>
                <a:spcPct val="100000"/>
              </a:lnSpc>
              <a:spcBef>
                <a:spcPts val="1350"/>
              </a:spcBef>
              <a:buClrTx/>
              <a:buSzTx/>
              <a:buFontTx/>
              <a:buNone/>
              <a:defRPr sz="4125" spc="-41"/>
            </a:lvl4pPr>
            <a:lvl5pPr marL="0" indent="1371558" defTabSz="619105">
              <a:lnSpc>
                <a:spcPct val="100000"/>
              </a:lnSpc>
              <a:spcBef>
                <a:spcPts val="1350"/>
              </a:spcBef>
              <a:buClrTx/>
              <a:buSzTx/>
              <a:buFontTx/>
              <a:buNone/>
              <a:defRPr sz="4125" spc="-4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BBE9FE"/>
            </a:gs>
          </a:gsLst>
          <a:lin ang="36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023640" y="1221189"/>
            <a:ext cx="18641020" cy="1621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023640" y="4806120"/>
            <a:ext cx="18641020" cy="9339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0181758" y="14911310"/>
            <a:ext cx="314189" cy="3103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38137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890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779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669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558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446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336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225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115" algn="l" defTabSz="182869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543670" marR="0" indent="-438898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23897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028669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133440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238212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342983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47755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552527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657299" marR="0" indent="-714353" algn="l" defTabSz="1828697" rtl="0" latinLnBrk="0">
        <a:lnSpc>
          <a:spcPct val="90000"/>
        </a:lnSpc>
        <a:spcBef>
          <a:spcPts val="3375"/>
        </a:spcBef>
        <a:spcAft>
          <a:spcPts val="0"/>
        </a:spcAft>
        <a:buClr>
          <a:srgbClr val="FFFFFF"/>
        </a:buClr>
        <a:buSzPct val="123000"/>
        <a:buFont typeface="Times New Roman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890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779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669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558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446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336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225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115" algn="ctr" defTabSz="43813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3" Target="../media/image2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3.png" Type="http://schemas.openxmlformats.org/officeDocument/2006/relationships/image"/></Relationships>
</file>

<file path=ppt/slides/_rels/slide10.xml.rels><?xml version="1.0" encoding="UTF-8" standalone="yes" ?><Relationships xmlns="http://schemas.openxmlformats.org/package/2006/relationships"><Relationship Id="rId3" Target="../media/image22.jpeg" Type="http://schemas.openxmlformats.org/officeDocument/2006/relationships/image"/><Relationship Id="rId2" Target="../media/image21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24.jpeg" Type="http://schemas.openxmlformats.org/officeDocument/2006/relationships/image"/><Relationship Id="rId4" Target="../media/image23.jpeg" Type="http://schemas.openxmlformats.org/officeDocument/2006/relationships/image"/></Relationships>
</file>

<file path=ppt/slides/_rels/slide11.xml.rels><?xml version="1.0" encoding="UTF-8" standalone="yes" ?><Relationships xmlns="http://schemas.openxmlformats.org/package/2006/relationships"><Relationship Id="rId2" Target="../media/image25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2.xml.rels><?xml version="1.0" encoding="UTF-8" standalone="yes" ?><Relationships xmlns="http://schemas.openxmlformats.org/package/2006/relationships"><Relationship Id="rId3" Target="../media/image27.jpeg" Type="http://schemas.openxmlformats.org/officeDocument/2006/relationships/image"/><Relationship Id="rId2" Target="../media/image26.jp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30.png" Type="http://schemas.openxmlformats.org/officeDocument/2006/relationships/image"/><Relationship Id="rId5" Target="../media/image29.jpeg" Type="http://schemas.openxmlformats.org/officeDocument/2006/relationships/image"/><Relationship Id="rId4" Target="../media/image28.jpg" Type="http://schemas.openxmlformats.org/officeDocument/2006/relationships/image"/></Relationships>
</file>

<file path=ppt/slides/_rels/slide13.xml.rels><?xml version="1.0" encoding="UTF-8" standalone="yes" ?><Relationships xmlns="http://schemas.openxmlformats.org/package/2006/relationships"><Relationship Id="rId3" Target="../media/image32.jpg" Type="http://schemas.openxmlformats.org/officeDocument/2006/relationships/image"/><Relationship Id="rId2" Target="../media/image31.jp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35.png" Type="http://schemas.openxmlformats.org/officeDocument/2006/relationships/image"/><Relationship Id="rId5" Target="../media/image34.jpeg" Type="http://schemas.openxmlformats.org/officeDocument/2006/relationships/image"/><Relationship Id="rId4" Target="../media/image33.jpeg" Type="http://schemas.openxmlformats.org/officeDocument/2006/relationships/image"/></Relationships>
</file>

<file path=ppt/slides/_rels/slide14.xml.rels><?xml version="1.0" encoding="UTF-8" standalone="yes" ?><Relationships xmlns="http://schemas.openxmlformats.org/package/2006/relationships"><Relationship Id="rId3" Target="../media/image37.jpeg" Type="http://schemas.openxmlformats.org/officeDocument/2006/relationships/image"/><Relationship Id="rId2" Target="../media/image36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30.png" Type="http://schemas.openxmlformats.org/officeDocument/2006/relationships/image"/><Relationship Id="rId5" Target="../media/image39.jpeg" Type="http://schemas.openxmlformats.org/officeDocument/2006/relationships/image"/><Relationship Id="rId4" Target="../media/image38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3" Target="../media/image41.jpg" Type="http://schemas.openxmlformats.org/officeDocument/2006/relationships/image"/><Relationship Id="rId2" Target="../media/image40.jp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30.png" Type="http://schemas.openxmlformats.org/officeDocument/2006/relationships/image"/><Relationship Id="rId5" Target="../media/image43.jpeg" Type="http://schemas.openxmlformats.org/officeDocument/2006/relationships/image"/><Relationship Id="rId4" Target="../media/image42.jpeg" Type="http://schemas.openxmlformats.org/officeDocument/2006/relationships/image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 ?><Relationships xmlns="http://schemas.openxmlformats.org/package/2006/relationships"><Relationship Id="rId3" Target="../media/image48.jpeg" Type="http://schemas.openxmlformats.org/officeDocument/2006/relationships/image"/><Relationship Id="rId7" Target="../media/image51.jpeg" Type="http://schemas.openxmlformats.org/officeDocument/2006/relationships/image"/><Relationship Id="rId2" Target="../media/image30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50.jpeg" Type="http://schemas.openxmlformats.org/officeDocument/2006/relationships/image"/><Relationship Id="rId5" Target="../media/hdphoto1.wdp" Type="http://schemas.microsoft.com/office/2007/relationships/hdphoto"/><Relationship Id="rId4" Target="../media/image49.jpeg" Type="http://schemas.openxmlformats.org/officeDocument/2006/relationships/image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 ?><Relationships xmlns="http://schemas.openxmlformats.org/package/2006/relationships"><Relationship Id="rId3" Target="../media/image4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7.png"/></Relationships>
</file>

<file path=ppt/slides/_rels/slide22.xml.rels><?xml version="1.0" encoding="UTF-8" standalone="yes" ?><Relationships xmlns="http://schemas.openxmlformats.org/package/2006/relationships"><Relationship Id="rId3" Target="../media/image63.jpeg" Type="http://schemas.openxmlformats.org/officeDocument/2006/relationships/image"/><Relationship Id="rId2" Target="../media/image62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66.png" Type="http://schemas.openxmlformats.org/officeDocument/2006/relationships/image"/><Relationship Id="rId5" Target="../media/image65.png" Type="http://schemas.openxmlformats.org/officeDocument/2006/relationships/image"/><Relationship Id="rId4" Target="../media/image64.jpeg" Type="http://schemas.openxmlformats.org/officeDocument/2006/relationships/image"/></Relationships>
</file>

<file path=ppt/slides/_rels/slide23.xml.rels><?xml version="1.0" encoding="UTF-8" standalone="yes" ?><Relationships xmlns="http://schemas.openxmlformats.org/package/2006/relationships"><Relationship Id="rId3" Target="../media/image56.png" Type="http://schemas.openxmlformats.org/officeDocument/2006/relationships/image"/><Relationship Id="rId7" Target="../media/image69.jpeg" Type="http://schemas.openxmlformats.org/officeDocument/2006/relationships/image"/><Relationship Id="rId2" Target="../media/image55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68.jpg" Type="http://schemas.openxmlformats.org/officeDocument/2006/relationships/image"/><Relationship Id="rId5" Target="../media/image67.jpg" Type="http://schemas.openxmlformats.org/officeDocument/2006/relationships/image"/><Relationship Id="rId4" Target="../media/image57.png" Type="http://schemas.openxmlformats.org/officeDocument/2006/relationships/image"/></Relationships>
</file>

<file path=ppt/slides/_rels/slide24.xml.rels><?xml version="1.0" encoding="UTF-8" standalone="yes" ?><Relationships xmlns="http://schemas.openxmlformats.org/package/2006/relationships"><Relationship Id="rId8" Target="../media/hdphoto4.wdp" Type="http://schemas.microsoft.com/office/2007/relationships/hdphoto"/><Relationship Id="rId3" Target="../media/hdphoto2.wdp" Type="http://schemas.microsoft.com/office/2007/relationships/hdphoto"/><Relationship Id="rId7" Target="../media/image73.jpeg" Type="http://schemas.openxmlformats.org/officeDocument/2006/relationships/image"/><Relationship Id="rId2" Target="../media/image70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72.jpeg" Type="http://schemas.openxmlformats.org/officeDocument/2006/relationships/image"/><Relationship Id="rId5" Target="../media/hdphoto3.wdp" Type="http://schemas.microsoft.com/office/2007/relationships/hdphoto"/><Relationship Id="rId10" Target="../media/image75.jpeg" Type="http://schemas.openxmlformats.org/officeDocument/2006/relationships/image"/><Relationship Id="rId4" Target="../media/image71.jpeg" Type="http://schemas.openxmlformats.org/officeDocument/2006/relationships/image"/><Relationship Id="rId9" Target="../media/image74.jpeg" Type="http://schemas.openxmlformats.org/officeDocument/2006/relationships/image"/></Relationships>
</file>

<file path=ppt/slides/_rels/slide25.xml.rels><?xml version="1.0" encoding="UTF-8" standalone="yes" ?><Relationships xmlns="http://schemas.openxmlformats.org/package/2006/relationships"><Relationship Id="rId3" Target="../media/image77.jpeg" Type="http://schemas.openxmlformats.org/officeDocument/2006/relationships/image"/><Relationship Id="rId2" Target="../media/image76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78.jpeg" Type="http://schemas.openxmlformats.org/officeDocument/2006/relationships/image"/></Relationships>
</file>

<file path=ppt/slides/_rels/slide26.xml.rels><?xml version="1.0" encoding="UTF-8" standalone="yes" ?><Relationships xmlns="http://schemas.openxmlformats.org/package/2006/relationships"><Relationship Id="rId3" Target="../media/image79.jpeg" Type="http://schemas.openxmlformats.org/officeDocument/2006/relationships/image"/><Relationship Id="rId2" Target="../media/image76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80.jpeg" Type="http://schemas.openxmlformats.org/officeDocument/2006/relationships/image"/></Relationships>
</file>

<file path=ppt/slides/_rels/slide27.xml.rels><?xml version="1.0" encoding="UTF-8" standalone="yes" ?><Relationships xmlns="http://schemas.openxmlformats.org/package/2006/relationships"><Relationship Id="rId3" Target="../media/image82.jpeg" Type="http://schemas.openxmlformats.org/officeDocument/2006/relationships/image"/><Relationship Id="rId2" Target="../media/image81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83.jpeg" Type="http://schemas.openxmlformats.org/officeDocument/2006/relationships/image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 ?><Relationships xmlns="http://schemas.openxmlformats.org/package/2006/relationships"><Relationship Id="rId3" Target="../media/image91.jpeg" Type="http://schemas.openxmlformats.org/officeDocument/2006/relationships/image"/><Relationship Id="rId2" Target="../media/image90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92.png" Type="http://schemas.openxmlformats.org/officeDocument/2006/relationships/image"/></Relationships>
</file>

<file path=ppt/slides/_rels/slide31.xml.rels><?xml version="1.0" encoding="UTF-8" standalone="yes" ?><Relationships xmlns="http://schemas.openxmlformats.org/package/2006/relationships"><Relationship Id="rId3" Target="../media/image94.png" Type="http://schemas.openxmlformats.org/officeDocument/2006/relationships/image"/><Relationship Id="rId2" Target="../media/image93.jp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95.jpeg" Type="http://schemas.openxmlformats.org/officeDocument/2006/relationships/image"/></Relationships>
</file>

<file path=ppt/slides/_rels/slide32.xml.rels><?xml version="1.0" encoding="UTF-8" standalone="yes" ?><Relationships xmlns="http://schemas.openxmlformats.org/package/2006/relationships"><Relationship Id="rId3" Target="../media/image97.jpeg" Type="http://schemas.openxmlformats.org/officeDocument/2006/relationships/image"/><Relationship Id="rId2" Target="../media/image96.pn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99.jpg" Type="http://schemas.openxmlformats.org/officeDocument/2006/relationships/image"/><Relationship Id="rId4" Target="../media/image98.jpeg" Type="http://schemas.openxmlformats.org/officeDocument/2006/relationships/image"/></Relationships>
</file>

<file path=ppt/slides/_rels/slide33.xml.rels><?xml version="1.0" encoding="UTF-8" standalone="yes" ?><Relationships xmlns="http://schemas.openxmlformats.org/package/2006/relationships"><Relationship Id="rId3" Target="../media/image100.jpeg" Type="http://schemas.openxmlformats.org/officeDocument/2006/relationships/image"/><Relationship Id="rId2" Target="../media/image93.jp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03.jpeg" Type="http://schemas.openxmlformats.org/officeDocument/2006/relationships/image"/><Relationship Id="rId5" Target="../media/image102.jpeg" Type="http://schemas.openxmlformats.org/officeDocument/2006/relationships/image"/><Relationship Id="rId4" Target="../media/image101.jpeg" Type="http://schemas.openxmlformats.org/officeDocument/2006/relationships/image"/></Relationships>
</file>

<file path=ppt/slides/_rels/slide34.xml.rels><?xml version="1.0" encoding="UTF-8" standalone="yes" ?><Relationships xmlns="http://schemas.openxmlformats.org/package/2006/relationships"><Relationship Id="rId8" Target="../media/image107.jpeg" Type="http://schemas.openxmlformats.org/officeDocument/2006/relationships/image"/><Relationship Id="rId3" Target="../media/image6.jpeg" Type="http://schemas.openxmlformats.org/officeDocument/2006/relationships/image"/><Relationship Id="rId7" Target="../media/image106.jpeg" Type="http://schemas.openxmlformats.org/officeDocument/2006/relationships/image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Relationship Id="rId6" Target="../media/image105.png" Type="http://schemas.openxmlformats.org/officeDocument/2006/relationships/image"/><Relationship Id="rId5" Target="../media/image104.jpe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35.xml.rels><?xml version="1.0" encoding="UTF-8" standalone="yes" ?><Relationships xmlns="http://schemas.openxmlformats.org/package/2006/relationships"><Relationship Id="rId3" Target="../media/image109.jpeg" Type="http://schemas.openxmlformats.org/officeDocument/2006/relationships/image"/><Relationship Id="rId2" Target="../media/image108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hdphoto6.wdp" Type="http://schemas.microsoft.com/office/2007/relationships/hdphoto"/><Relationship Id="rId5" Target="../media/image110.jpeg" Type="http://schemas.openxmlformats.org/officeDocument/2006/relationships/image"/><Relationship Id="rId4" Target="../media/hdphoto5.wdp" Type="http://schemas.microsoft.com/office/2007/relationships/hdphoto"/></Relationships>
</file>

<file path=ppt/slides/_rels/slide36.xml.rels><?xml version="1.0" encoding="UTF-8" standalone="yes" ?><Relationships xmlns="http://schemas.openxmlformats.org/package/2006/relationships"><Relationship Id="rId3" Target="../media/image112.jpeg" Type="http://schemas.openxmlformats.org/officeDocument/2006/relationships/image"/><Relationship Id="rId2" Target="../media/image111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14.jpeg" Type="http://schemas.openxmlformats.org/officeDocument/2006/relationships/image"/><Relationship Id="rId4" Target="../media/image113.jpeg" Type="http://schemas.openxmlformats.org/officeDocument/2006/relationships/image"/></Relationships>
</file>

<file path=ppt/slides/_rels/slide37.xml.rels><?xml version="1.0" encoding="UTF-8" standalone="yes" ?><Relationships xmlns="http://schemas.openxmlformats.org/package/2006/relationships"><Relationship Id="rId3" Target="../media/image115.jpeg" Type="http://schemas.openxmlformats.org/officeDocument/2006/relationships/image"/><Relationship Id="rId2" Target="../media/image108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hdphoto7.wdp" Type="http://schemas.microsoft.com/office/2007/relationships/hdphoto"/><Relationship Id="rId4" Target="../media/image116.jpeg" Type="http://schemas.openxmlformats.org/officeDocument/2006/relationships/image"/></Relationships>
</file>

<file path=ppt/slides/_rels/slide38.xml.rels><?xml version="1.0" encoding="UTF-8" standalone="yes" ?><Relationships xmlns="http://schemas.openxmlformats.org/package/2006/relationships"><Relationship Id="rId3" Target="../media/image118.jpeg" Type="http://schemas.openxmlformats.org/officeDocument/2006/relationships/image"/><Relationship Id="rId2" Target="../media/image117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19.jpeg" Type="http://schemas.openxmlformats.org/officeDocument/2006/relationships/image"/></Relationships>
</file>

<file path=ppt/slides/_rels/slide39.xml.rels><?xml version="1.0" encoding="UTF-8" standalone="yes" ?><Relationships xmlns="http://schemas.openxmlformats.org/package/2006/relationships"><Relationship Id="rId3" Target="../media/image120.jpeg" Type="http://schemas.openxmlformats.org/officeDocument/2006/relationships/image"/><Relationship Id="rId2" Target="../media/image108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23.jpeg" Type="http://schemas.openxmlformats.org/officeDocument/2006/relationships/image"/><Relationship Id="rId5" Target="../media/image122.jpeg" Type="http://schemas.openxmlformats.org/officeDocument/2006/relationships/image"/><Relationship Id="rId4" Target="../media/image121.jpeg" Type="http://schemas.openxmlformats.org/officeDocument/2006/relationships/image"/></Relationships>
</file>

<file path=ppt/slides/_rels/slide4.xml.rels><?xml version="1.0" encoding="UTF-8" standalone="yes" ?><Relationships xmlns="http://schemas.openxmlformats.org/package/2006/relationships"><Relationship Id="rId2" Target="../media/image9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0.xml.rels><?xml version="1.0" encoding="UTF-8" standalone="yes" ?><Relationships xmlns="http://schemas.openxmlformats.org/package/2006/relationships"><Relationship Id="rId3" Target="../media/image125.png" Type="http://schemas.openxmlformats.org/officeDocument/2006/relationships/image"/><Relationship Id="rId2" Target="../media/image124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26.jpeg" Type="http://schemas.openxmlformats.org/officeDocument/2006/relationships/image"/></Relationships>
</file>

<file path=ppt/slides/_rels/slide41.xml.rels><?xml version="1.0" encoding="UTF-8" standalone="yes" ?><Relationships xmlns="http://schemas.openxmlformats.org/package/2006/relationships"><Relationship Id="rId8" Target="../media/image131.jpeg" Type="http://schemas.openxmlformats.org/officeDocument/2006/relationships/image"/><Relationship Id="rId3" Target="../media/image127.jpeg" Type="http://schemas.openxmlformats.org/officeDocument/2006/relationships/image"/><Relationship Id="rId7" Target="../media/image125.png" Type="http://schemas.openxmlformats.org/officeDocument/2006/relationships/image"/><Relationship Id="rId2" Target="../media/image124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30.jpeg" Type="http://schemas.openxmlformats.org/officeDocument/2006/relationships/image"/><Relationship Id="rId5" Target="../media/image129.jpeg" Type="http://schemas.openxmlformats.org/officeDocument/2006/relationships/image"/><Relationship Id="rId4" Target="../media/image128.jpeg" Type="http://schemas.openxmlformats.org/officeDocument/2006/relationships/image"/></Relationships>
</file>

<file path=ppt/slides/_rels/slide42.xml.rels><?xml version="1.0" encoding="UTF-8" standalone="yes" ?><Relationships xmlns="http://schemas.openxmlformats.org/package/2006/relationships"><Relationship Id="rId8" Target="../media/image137.jpeg" Type="http://schemas.openxmlformats.org/officeDocument/2006/relationships/image"/><Relationship Id="rId3" Target="../media/image133.jpeg" Type="http://schemas.openxmlformats.org/officeDocument/2006/relationships/image"/><Relationship Id="rId7" Target="../media/image117.png" Type="http://schemas.openxmlformats.org/officeDocument/2006/relationships/image"/><Relationship Id="rId2" Target="../media/image132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36.jpeg" Type="http://schemas.openxmlformats.org/officeDocument/2006/relationships/image"/><Relationship Id="rId5" Target="../media/image135.jpeg" Type="http://schemas.openxmlformats.org/officeDocument/2006/relationships/image"/><Relationship Id="rId4" Target="../media/image134.jpeg" Type="http://schemas.openxmlformats.org/officeDocument/2006/relationships/image"/></Relationships>
</file>

<file path=ppt/slides/_rels/slide43.xml.rels><?xml version="1.0" encoding="UTF-8" standalone="yes" ?><Relationships xmlns="http://schemas.openxmlformats.org/package/2006/relationships"><Relationship Id="rId8" Target="../media/image141.jpeg" Type="http://schemas.openxmlformats.org/officeDocument/2006/relationships/image"/><Relationship Id="rId3" Target="../media/image117.png" Type="http://schemas.openxmlformats.org/officeDocument/2006/relationships/image"/><Relationship Id="rId7" Target="../media/hdphoto8.wdp" Type="http://schemas.microsoft.com/office/2007/relationships/hdphoto"/><Relationship Id="rId2" Target="../notesSlides/notesSlide2.xml" Type="http://schemas.openxmlformats.org/officeDocument/2006/relationships/notesSlide"/><Relationship Id="rId1" Target="../slideLayouts/slideLayout1.xml" Type="http://schemas.openxmlformats.org/officeDocument/2006/relationships/slideLayout"/><Relationship Id="rId6" Target="../media/image140.jpeg" Type="http://schemas.openxmlformats.org/officeDocument/2006/relationships/image"/><Relationship Id="rId5" Target="../media/image139.jpeg" Type="http://schemas.openxmlformats.org/officeDocument/2006/relationships/image"/><Relationship Id="rId4" Target="../media/image138.jpeg" Type="http://schemas.openxmlformats.org/officeDocument/2006/relationships/image"/><Relationship Id="rId9" Target="../media/hdphoto9.wdp" Type="http://schemas.microsoft.com/office/2007/relationships/hdphoto"/></Relationships>
</file>

<file path=ppt/slides/_rels/slide44.xml.rels><?xml version="1.0" encoding="UTF-8" standalone="yes" ?><Relationships xmlns="http://schemas.openxmlformats.org/package/2006/relationships"><Relationship Id="rId3" Target="../media/image142.jpeg" Type="http://schemas.openxmlformats.org/officeDocument/2006/relationships/image"/><Relationship Id="rId2" Target="../media/image117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45.jpeg" Type="http://schemas.openxmlformats.org/officeDocument/2006/relationships/image"/><Relationship Id="rId5" Target="../media/image144.jpeg" Type="http://schemas.openxmlformats.org/officeDocument/2006/relationships/image"/><Relationship Id="rId4" Target="../media/image143.jpeg" Type="http://schemas.openxmlformats.org/officeDocument/2006/relationships/image"/></Relationships>
</file>

<file path=ppt/slides/_rels/slide45.xml.rels><?xml version="1.0" encoding="UTF-8" standalone="yes" ?><Relationships xmlns="http://schemas.openxmlformats.org/package/2006/relationships"><Relationship Id="rId3" Target="../media/image146.jpeg" Type="http://schemas.openxmlformats.org/officeDocument/2006/relationships/image"/><Relationship Id="rId2" Target="../media/image117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47.jpeg" Type="http://schemas.openxmlformats.org/officeDocument/2006/relationships/image"/></Relationships>
</file>

<file path=ppt/slides/_rels/slide46.xml.rels><?xml version="1.0" encoding="UTF-8" standalone="yes" ?><Relationships xmlns="http://schemas.openxmlformats.org/package/2006/relationships"><Relationship Id="rId2" Target="../media/image148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8.xml.rels><?xml version="1.0" encoding="UTF-8" standalone="yes" ?><Relationships xmlns="http://schemas.openxmlformats.org/package/2006/relationships"><Relationship Id="rId3" Target="../media/hdphoto10.wdp" Type="http://schemas.microsoft.com/office/2007/relationships/hdphoto"/><Relationship Id="rId2" Target="../media/image153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56.jpeg" Type="http://schemas.openxmlformats.org/officeDocument/2006/relationships/image"/><Relationship Id="rId5" Target="../media/image155.jpeg" Type="http://schemas.openxmlformats.org/officeDocument/2006/relationships/image"/><Relationship Id="rId4" Target="../media/image154.jpeg" Type="http://schemas.openxmlformats.org/officeDocument/2006/relationships/image"/></Relationships>
</file>

<file path=ppt/slides/_rels/slide49.xml.rels><?xml version="1.0" encoding="UTF-8" standalone="yes" ?><Relationships xmlns="http://schemas.openxmlformats.org/package/2006/relationships"><Relationship Id="rId3" Target="../media/image158.jpeg" Type="http://schemas.openxmlformats.org/officeDocument/2006/relationships/image"/><Relationship Id="rId2" Target="../media/image157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60.jpeg" Type="http://schemas.openxmlformats.org/officeDocument/2006/relationships/image"/><Relationship Id="rId4" Target="../media/image159.jpeg" Type="http://schemas.openxmlformats.org/officeDocument/2006/relationships/image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 ?><Relationships xmlns="http://schemas.openxmlformats.org/package/2006/relationships"><Relationship Id="rId2" Target="../media/image16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51.xml.rels><?xml version="1.0" encoding="UTF-8" standalone="yes" ?><Relationships xmlns="http://schemas.openxmlformats.org/package/2006/relationships"><Relationship Id="rId3" Target="../media/image162.pn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65.png" Type="http://schemas.openxmlformats.org/officeDocument/2006/relationships/image"/><Relationship Id="rId5" Target="../media/image164.jpeg" Type="http://schemas.openxmlformats.org/officeDocument/2006/relationships/image"/><Relationship Id="rId4" Target="../media/image163.jpeg" Type="http://schemas.openxmlformats.org/officeDocument/2006/relationships/image"/></Relationships>
</file>

<file path=ppt/slides/_rels/slide52.xml.rels><?xml version="1.0" encoding="UTF-8" standalone="yes" ?><Relationships xmlns="http://schemas.openxmlformats.org/package/2006/relationships"><Relationship Id="rId3" Target="../media/image167.jpeg" Type="http://schemas.openxmlformats.org/officeDocument/2006/relationships/image"/><Relationship Id="rId2" Target="../media/image166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hdphoto11.wdp" Type="http://schemas.microsoft.com/office/2007/relationships/hdphoto"/></Relationships>
</file>

<file path=ppt/slides/_rels/slide53.xml.rels><?xml version="1.0" encoding="UTF-8" standalone="yes" ?><Relationships xmlns="http://schemas.openxmlformats.org/package/2006/relationships"><Relationship Id="rId3" Target="../media/image165.pn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69.jpeg" Type="http://schemas.openxmlformats.org/officeDocument/2006/relationships/image"/><Relationship Id="rId4" Target="../media/image168.jpeg" Type="http://schemas.openxmlformats.org/officeDocument/2006/relationships/image"/></Relationships>
</file>

<file path=ppt/slides/_rels/slide54.xml.rels><?xml version="1.0" encoding="UTF-8" standalone="yes" ?><Relationships xmlns="http://schemas.openxmlformats.org/package/2006/relationships"><Relationship Id="rId3" Target="../media/image171.jpeg" Type="http://schemas.openxmlformats.org/officeDocument/2006/relationships/image"/><Relationship Id="rId2" Target="../media/image170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73.jpeg" Type="http://schemas.openxmlformats.org/officeDocument/2006/relationships/image"/><Relationship Id="rId4" Target="../media/image172.jpeg" Type="http://schemas.openxmlformats.org/officeDocument/2006/relationships/image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 ?><Relationships xmlns="http://schemas.openxmlformats.org/package/2006/relationships"><Relationship Id="rId3" Target="../media/image176.jpeg" Type="http://schemas.openxmlformats.org/officeDocument/2006/relationships/image"/><Relationship Id="rId2" Target="../media/image175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79.jpeg" Type="http://schemas.openxmlformats.org/officeDocument/2006/relationships/image"/><Relationship Id="rId5" Target="../media/image178.jpeg" Type="http://schemas.openxmlformats.org/officeDocument/2006/relationships/image"/><Relationship Id="rId4" Target="../media/image177.jpeg" Type="http://schemas.openxmlformats.org/officeDocument/2006/relationships/image"/></Relationships>
</file>

<file path=ppt/slides/_rels/slide57.xml.rels><?xml version="1.0" encoding="UTF-8" standalone="yes" ?><Relationships xmlns="http://schemas.openxmlformats.org/package/2006/relationships"><Relationship Id="rId3" Target="../media/image180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81.jpeg" Type="http://schemas.openxmlformats.org/officeDocument/2006/relationships/image"/></Relationships>
</file>

<file path=ppt/slides/_rels/slide58.xml.rels><?xml version="1.0" encoding="UTF-8" standalone="yes" ?><Relationships xmlns="http://schemas.openxmlformats.org/package/2006/relationships"><Relationship Id="rId3" Target="../media/image182.jpe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1.xml" Type="http://schemas.openxmlformats.org/officeDocument/2006/relationships/slideLayout"/><Relationship Id="rId5" Target="../media/image184.jpeg" Type="http://schemas.openxmlformats.org/officeDocument/2006/relationships/image"/><Relationship Id="rId4" Target="../media/image183.jpeg" Type="http://schemas.openxmlformats.org/officeDocument/2006/relationships/image"/></Relationships>
</file>

<file path=ppt/slides/_rels/slide59.xml.rels><?xml version="1.0" encoding="UTF-8" standalone="yes" ?><Relationships xmlns="http://schemas.openxmlformats.org/package/2006/relationships"><Relationship Id="rId3" Target="../media/image185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86.jpeg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 ?><Relationships xmlns="http://schemas.openxmlformats.org/package/2006/relationships"><Relationship Id="rId3" Target="../media/image187.jpeg" Type="http://schemas.openxmlformats.org/officeDocument/2006/relationships/image"/><Relationship Id="rId2" Target="../media/image175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61.xml.rels><?xml version="1.0" encoding="UTF-8" standalone="yes" ?><Relationships xmlns="http://schemas.openxmlformats.org/package/2006/relationships"><Relationship Id="rId3" Target="../media/image175.pn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89.jpeg" Type="http://schemas.openxmlformats.org/officeDocument/2006/relationships/image"/><Relationship Id="rId4" Target="../media/image188.jpeg" Type="http://schemas.openxmlformats.org/officeDocument/2006/relationships/image"/></Relationships>
</file>

<file path=ppt/slides/_rels/slide62.xml.rels><?xml version="1.0" encoding="UTF-8" standalone="yes" ?><Relationships xmlns="http://schemas.openxmlformats.org/package/2006/relationships"><Relationship Id="rId3" Target="../media/image190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191.jpeg" Type="http://schemas.openxmlformats.org/officeDocument/2006/relationships/image"/></Relationships>
</file>

<file path=ppt/slides/_rels/slide63.xml.rels><?xml version="1.0" encoding="UTF-8" standalone="yes" ?><Relationships xmlns="http://schemas.openxmlformats.org/package/2006/relationships"><Relationship Id="rId3" Target="../media/image192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195.jpeg" Type="http://schemas.openxmlformats.org/officeDocument/2006/relationships/image"/><Relationship Id="rId5" Target="../media/image194.jpeg" Type="http://schemas.openxmlformats.org/officeDocument/2006/relationships/image"/><Relationship Id="rId4" Target="../media/image193.jpeg" Type="http://schemas.openxmlformats.org/officeDocument/2006/relationships/image"/></Relationships>
</file>

<file path=ppt/slides/_rels/slide64.xml.rels><?xml version="1.0" encoding="UTF-8" standalone="yes" ?><Relationships xmlns="http://schemas.openxmlformats.org/package/2006/relationships"><Relationship Id="rId3" Target="../media/image197.jpeg" Type="http://schemas.openxmlformats.org/officeDocument/2006/relationships/image"/><Relationship Id="rId2" Target="../media/image196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65.xml.rels><?xml version="1.0" encoding="UTF-8" standalone="yes" ?><Relationships xmlns="http://schemas.openxmlformats.org/package/2006/relationships"><Relationship Id="rId3" Target="../media/image199.jpeg" Type="http://schemas.openxmlformats.org/officeDocument/2006/relationships/image"/><Relationship Id="rId2" Target="../media/image198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201.jpeg" Type="http://schemas.openxmlformats.org/officeDocument/2006/relationships/image"/><Relationship Id="rId4" Target="../media/image200.jpeg" Type="http://schemas.openxmlformats.org/officeDocument/2006/relationships/image"/></Relationships>
</file>

<file path=ppt/slides/_rels/slide66.xml.rels><?xml version="1.0" encoding="UTF-8" standalone="yes" ?><Relationships xmlns="http://schemas.openxmlformats.org/package/2006/relationships"><Relationship Id="rId3" Target="../media/image203.jpeg" Type="http://schemas.openxmlformats.org/officeDocument/2006/relationships/image"/><Relationship Id="rId7" Target="../media/image206.png" Type="http://schemas.openxmlformats.org/officeDocument/2006/relationships/image"/><Relationship Id="rId2" Target="../media/image202.jpeg" Type="http://schemas.openxmlformats.org/officeDocument/2006/relationships/image"/><Relationship Id="rId1" Target="../slideLayouts/slideLayout5.xml" Type="http://schemas.openxmlformats.org/officeDocument/2006/relationships/slideLayout"/><Relationship Id="rId6" Target="../media/image205.png" Type="http://schemas.openxmlformats.org/officeDocument/2006/relationships/image"/><Relationship Id="rId5" Target="../media/image175.png" Type="http://schemas.openxmlformats.org/officeDocument/2006/relationships/image"/><Relationship Id="rId4" Target="../media/image204.png" Type="http://schemas.openxmlformats.org/officeDocument/2006/relationships/image"/></Relationships>
</file>

<file path=ppt/slides/_rels/slide67.xml.rels><?xml version="1.0" encoding="UTF-8" standalone="yes" ?><Relationships xmlns="http://schemas.openxmlformats.org/package/2006/relationships"><Relationship Id="rId3" Target="../media/image207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210.jpeg" Type="http://schemas.openxmlformats.org/officeDocument/2006/relationships/image"/><Relationship Id="rId5" Target="../media/image209.jpeg" Type="http://schemas.openxmlformats.org/officeDocument/2006/relationships/image"/><Relationship Id="rId4" Target="../media/image208.jpeg" Type="http://schemas.openxmlformats.org/officeDocument/2006/relationships/image"/></Relationships>
</file>

<file path=ppt/slides/_rels/slide68.xml.rels><?xml version="1.0" encoding="UTF-8" standalone="yes" ?><Relationships xmlns="http://schemas.openxmlformats.org/package/2006/relationships"><Relationship Id="rId3" Target="../media/image212.jpeg" Type="http://schemas.openxmlformats.org/officeDocument/2006/relationships/image"/><Relationship Id="rId2" Target="../media/image211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214.jpeg" Type="http://schemas.openxmlformats.org/officeDocument/2006/relationships/image"/><Relationship Id="rId4" Target="../media/image213.jpeg" Type="http://schemas.openxmlformats.org/officeDocument/2006/relationships/image"/></Relationships>
</file>

<file path=ppt/slides/_rels/slide69.xml.rels><?xml version="1.0" encoding="UTF-8" standalone="yes" ?><Relationships xmlns="http://schemas.openxmlformats.org/package/2006/relationships"><Relationship Id="rId3" Target="../media/image215.jpeg" Type="http://schemas.openxmlformats.org/officeDocument/2006/relationships/image"/><Relationship Id="rId2" Target="../media/image152.pn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218.jpeg" Type="http://schemas.openxmlformats.org/officeDocument/2006/relationships/image"/><Relationship Id="rId5" Target="../media/image217.jpeg" Type="http://schemas.openxmlformats.org/officeDocument/2006/relationships/image"/><Relationship Id="rId4" Target="../media/image216.jpe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 ?><Relationships xmlns="http://schemas.openxmlformats.org/package/2006/relationships"><Relationship Id="rId3" Target="../media/image220.jpeg" Type="http://schemas.openxmlformats.org/officeDocument/2006/relationships/image"/><Relationship Id="rId2" Target="../media/image219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222.jpeg" Type="http://schemas.openxmlformats.org/officeDocument/2006/relationships/image"/><Relationship Id="rId4" Target="../media/image221.jpeg" Type="http://schemas.openxmlformats.org/officeDocument/2006/relationships/image"/></Relationships>
</file>

<file path=ppt/slides/_rels/slide71.xml.rels><?xml version="1.0" encoding="UTF-8" standalone="yes" ?><Relationships xmlns="http://schemas.openxmlformats.org/package/2006/relationships"><Relationship Id="rId3" Target="../media/image224.jpeg" Type="http://schemas.openxmlformats.org/officeDocument/2006/relationships/image"/><Relationship Id="rId2" Target="../media/image223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72.xml.rels><?xml version="1.0" encoding="UTF-8" standalone="yes" ?><Relationships xmlns="http://schemas.openxmlformats.org/package/2006/relationships"><Relationship Id="rId3" Target="../media/hdphoto12.wdp" Type="http://schemas.microsoft.com/office/2007/relationships/hdphoto"/><Relationship Id="rId2" Target="../media/image225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hdphoto13.wdp" Type="http://schemas.microsoft.com/office/2007/relationships/hdphoto"/><Relationship Id="rId4" Target="../media/image226.jpeg" Type="http://schemas.openxmlformats.org/officeDocument/2006/relationships/image"/></Relationships>
</file>

<file path=ppt/slides/_rels/slide73.xml.rels><?xml version="1.0" encoding="UTF-8" standalone="yes" ?><Relationships xmlns="http://schemas.openxmlformats.org/package/2006/relationships"><Relationship Id="rId8" Target="../media/image233.jpeg" Type="http://schemas.openxmlformats.org/officeDocument/2006/relationships/image"/><Relationship Id="rId3" Target="../media/image228.jpeg" Type="http://schemas.openxmlformats.org/officeDocument/2006/relationships/image"/><Relationship Id="rId7" Target="../media/image232.jpeg" Type="http://schemas.openxmlformats.org/officeDocument/2006/relationships/image"/><Relationship Id="rId2" Target="../media/image227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231.jpeg" Type="http://schemas.openxmlformats.org/officeDocument/2006/relationships/image"/><Relationship Id="rId5" Target="../media/image230.jpeg" Type="http://schemas.openxmlformats.org/officeDocument/2006/relationships/image"/><Relationship Id="rId4" Target="../media/image229.jpeg" Type="http://schemas.openxmlformats.org/officeDocument/2006/relationships/image"/></Relationships>
</file>

<file path=ppt/slides/_rels/slide74.xml.rels><?xml version="1.0" encoding="UTF-8" standalone="yes" ?><Relationships xmlns="http://schemas.openxmlformats.org/package/2006/relationships"><Relationship Id="rId3" Target="../media/image235.jpeg" Type="http://schemas.openxmlformats.org/officeDocument/2006/relationships/image"/><Relationship Id="rId7" Target="../media/image239.jpeg" Type="http://schemas.openxmlformats.org/officeDocument/2006/relationships/image"/><Relationship Id="rId2" Target="../media/image234.jpeg" Type="http://schemas.openxmlformats.org/officeDocument/2006/relationships/image"/><Relationship Id="rId1" Target="../slideLayouts/slideLayout1.xml" Type="http://schemas.openxmlformats.org/officeDocument/2006/relationships/slideLayout"/><Relationship Id="rId6" Target="../media/image238.jpeg" Type="http://schemas.openxmlformats.org/officeDocument/2006/relationships/image"/><Relationship Id="rId5" Target="../media/image237.jpeg" Type="http://schemas.openxmlformats.org/officeDocument/2006/relationships/image"/><Relationship Id="rId4" Target="../media/image236.jpeg" Type="http://schemas.openxmlformats.org/officeDocument/2006/relationships/image"/></Relationships>
</file>

<file path=ppt/slides/_rels/slide75.xml.rels><?xml version="1.0" encoding="UTF-8" standalone="yes" ?><Relationships xmlns="http://schemas.openxmlformats.org/package/2006/relationships"><Relationship Id="rId2" Target="../media/image240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76.xml.rels><?xml version="1.0" encoding="UTF-8" standalone="yes" ?><Relationships xmlns="http://schemas.openxmlformats.org/package/2006/relationships"><Relationship Id="rId3" Target="../media/image4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77.xml.rels><?xml version="1.0" encoding="UTF-8" standalone="yes" ?><Relationships xmlns="http://schemas.openxmlformats.org/package/2006/relationships"><Relationship Id="rId3" Target="../media/image2.png" Type="http://schemas.openxmlformats.org/officeDocument/2006/relationships/image"/><Relationship Id="rId2" Target="../media/image1.jpeg" Type="http://schemas.openxmlformats.org/officeDocument/2006/relationships/image"/><Relationship Id="rId1" Target="../slideLayouts/slideLayout1.xml" Type="http://schemas.openxmlformats.org/officeDocument/2006/relationships/slideLayout"/><Relationship Id="rId4" Target="../media/image3.png" Type="http://schemas.openxmlformats.org/officeDocument/2006/relationships/image"/></Relationships>
</file>

<file path=ppt/slides/_rels/slide8.xml.rels><?xml version="1.0" encoding="UTF-8" standalone="yes" ?><Relationships xmlns="http://schemas.openxmlformats.org/package/2006/relationships"><Relationship Id="rId3" Target="../media/image14.jpeg" Type="http://schemas.openxmlformats.org/officeDocument/2006/relationships/image"/><Relationship Id="rId2" Target="../media/image13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16.jpeg" Type="http://schemas.openxmlformats.org/officeDocument/2006/relationships/image"/><Relationship Id="rId4" Target="../media/image15.jpeg" Type="http://schemas.openxmlformats.org/officeDocument/2006/relationships/image"/></Relationships>
</file>

<file path=ppt/slides/_rels/slide9.xml.rels><?xml version="1.0" encoding="UTF-8" standalone="yes" ?><Relationships xmlns="http://schemas.openxmlformats.org/package/2006/relationships"><Relationship Id="rId3" Target="../media/image18.jpeg" Type="http://schemas.openxmlformats.org/officeDocument/2006/relationships/image"/><Relationship Id="rId2" Target="../media/image17.jpeg" Type="http://schemas.openxmlformats.org/officeDocument/2006/relationships/image"/><Relationship Id="rId1" Target="../slideLayouts/slideLayout1.xml" Type="http://schemas.openxmlformats.org/officeDocument/2006/relationships/slideLayout"/><Relationship Id="rId5" Target="../media/image20.jpeg" Type="http://schemas.openxmlformats.org/officeDocument/2006/relationships/image"/><Relationship Id="rId4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мы вместе"/>
          <p:cNvSpPr txBox="1">
            <a:spLocks noGrp="1"/>
          </p:cNvSpPr>
          <p:nvPr>
            <p:ph idx="1" sz="quarter" type="subTitle"/>
          </p:nvPr>
        </p:nvSpPr>
        <p:spPr>
          <a:xfrm>
            <a:off x="2101156" y="7601475"/>
            <a:ext cx="8242994" cy="35360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400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rPr sz="13800">
                <a:latin charset="0" panose="020B0806030902050204" pitchFamily="34" typeface="Impact"/>
              </a:rPr>
              <a:t>мы вместе</a:t>
            </a:r>
          </a:p>
        </p:txBody>
      </p:sp>
      <p:pic>
        <p:nvPicPr>
          <p:cNvPr descr="Изображение" id="163" name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471"/>
            <a:ext cx="20724929" cy="15543696"/>
          </a:xfrm>
          <a:prstGeom prst="rect">
            <a:avLst/>
          </a:prstGeom>
          <a:ln w="12700">
            <a:miter lim="400000"/>
          </a:ln>
        </p:spPr>
      </p:pic>
      <p:pic>
        <p:nvPicPr>
          <p:cNvPr descr="цифровой_04.png" id="164" name="цифровой_04.png"/>
          <p:cNvPicPr>
            <a:picLocks noChangeAspect="1"/>
          </p:cNvPicPr>
          <p:nvPr/>
        </p:nvPicPr>
        <p:blipFill>
          <a:blip r:embed="rId3">
            <a:extLst/>
          </a:blip>
          <a:srcRect b="-23" r="-1"/>
          <a:stretch>
            <a:fillRect/>
          </a:stretch>
        </p:blipFill>
        <p:spPr>
          <a:xfrm rot="20625905">
            <a:off x="11083785" y="4449171"/>
            <a:ext cx="12025659" cy="10629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Московская область"/>
          <p:cNvSpPr txBox="1"/>
          <p:nvPr/>
        </p:nvSpPr>
        <p:spPr>
          <a:xfrm>
            <a:off x="2101156" y="2470040"/>
            <a:ext cx="18152802" cy="1652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38100" lIns="38100" rIns="38100" tIns="38100">
            <a:normAutofit/>
          </a:bodyPr>
          <a:lstStyle>
            <a:lvl1pPr algn="l" defTabSz="355600">
              <a:lnSpc>
                <a:spcPts val="6700"/>
              </a:lnSpc>
              <a:defRPr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1" dirty="0" lang="ru-RU" smtClean="0" sz="4400"/>
              <a:t>Московская область</a:t>
            </a:r>
            <a:endParaRPr b="1" dirty="0" sz="4400"/>
          </a:p>
        </p:txBody>
      </p:sp>
      <p:grpSp>
        <p:nvGrpSpPr>
          <p:cNvPr id="168" name="Сгруппировать"/>
          <p:cNvGrpSpPr/>
          <p:nvPr/>
        </p:nvGrpSpPr>
        <p:grpSpPr>
          <a:xfrm>
            <a:off x="1965609" y="5066431"/>
            <a:ext cx="18099167" cy="2736125"/>
            <a:chOff x="130523" y="-1700869"/>
            <a:chExt cx="24132221" cy="3648164"/>
          </a:xfrm>
        </p:grpSpPr>
        <p:sp>
          <p:nvSpPr>
            <p:cNvPr id="166" name="наше подмосковье"/>
            <p:cNvSpPr txBox="1"/>
            <p:nvPr/>
          </p:nvSpPr>
          <p:spPr>
            <a:xfrm>
              <a:off x="130523" y="-1700869"/>
              <a:ext cx="24132221" cy="2934134"/>
            </a:xfrm>
            <a:prstGeom prst="rect">
              <a:avLst/>
            </a:prstGeom>
            <a:noFill/>
            <a:ln cap="flat" w="12700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="http://schemas.openxmlformats.org/officeDocument/2006/math" val="1"/>
              </a:ext>
            </a:extLst>
          </p:spPr>
          <p:txBody>
            <a:bodyPr anchor="ctr" bIns="38100" lIns="38100" numCol="1" rIns="38100" tIns="38100" wrap="square">
              <a:spAutoFit/>
            </a:bodyPr>
            <a:lstStyle>
              <a:lvl1pPr algn="l">
                <a:defRPr sz="2010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defRPr>
              </a:lvl1pPr>
            </a:lstStyle>
            <a:p>
              <a:r>
                <a:rPr dirty="0" lang="ru-RU" smtClean="0" sz="13800">
                  <a:latin charset="0" panose="020B0806030902050204" pitchFamily="34" typeface="Impact"/>
                </a:rPr>
                <a:t>наше</a:t>
              </a:r>
              <a:r>
                <a:rPr dirty="0" smtClean="0" sz="13800">
                  <a:latin charset="0" panose="020B0806030902050204" pitchFamily="34" typeface="Impact"/>
                </a:rPr>
                <a:t> </a:t>
              </a:r>
              <a:r>
                <a:rPr dirty="0" lang="ru-RU" smtClean="0" sz="13800">
                  <a:latin charset="0" panose="020B0806030902050204" pitchFamily="34" typeface="Impact"/>
                </a:rPr>
                <a:t>подмосковье</a:t>
              </a:r>
              <a:endParaRPr dirty="0" sz="13800">
                <a:latin charset="0" panose="020B0806030902050204" pitchFamily="34" typeface="Impact"/>
              </a:endParaRPr>
            </a:p>
          </p:txBody>
        </p:sp>
        <p:sp>
          <p:nvSpPr>
            <p:cNvPr id="167" name="Прямоугольник"/>
            <p:cNvSpPr/>
            <p:nvPr/>
          </p:nvSpPr>
          <p:spPr>
            <a:xfrm>
              <a:off x="288264" y="1755533"/>
              <a:ext cx="15841684" cy="191762"/>
            </a:xfrm>
            <a:prstGeom prst="rect">
              <a:avLst/>
            </a:prstGeom>
            <a:solidFill>
              <a:srgbClr val="FFFFFF"/>
            </a:solidFill>
            <a:ln cap="flat" w="12700">
              <a:noFill/>
              <a:miter lim="400000"/>
            </a:ln>
            <a:effectLst/>
          </p:spPr>
          <p:txBody>
            <a:bodyPr anchor="ctr" bIns="38100" lIns="38100" numCol="1" rIns="38100" tIns="38100" wrap="square">
              <a:noAutofit/>
            </a:bodyPr>
            <a:lstStyle/>
            <a:p>
              <a:pPr defTabSz="619105">
                <a:defRPr sz="3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3800">
                <a:latin charset="0" panose="020B0806030902050204" pitchFamily="34" typeface="Impact"/>
              </a:endParaRPr>
            </a:p>
          </p:txBody>
        </p:sp>
      </p:grpSp>
      <p:sp>
        <p:nvSpPr>
          <p:cNvPr id="169" name="мы вместе"/>
          <p:cNvSpPr txBox="1"/>
          <p:nvPr/>
        </p:nvSpPr>
        <p:spPr>
          <a:xfrm>
            <a:off x="1965609" y="8038956"/>
            <a:ext cx="10585439" cy="3536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38100" lIns="38100" rIns="38100" tIns="38100">
            <a:normAutofit/>
          </a:bodyPr>
          <a:lstStyle>
            <a:lvl1pPr algn="l" defTabSz="825500">
              <a:defRPr sz="2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dirty="0" lang="ru-RU" smtClean="0" sz="13800">
                <a:latin charset="0" panose="020B0806030902050204" pitchFamily="34" typeface="Impact"/>
              </a:rPr>
              <a:t>мы</a:t>
            </a:r>
            <a:r>
              <a:rPr dirty="0" smtClean="0" sz="13800">
                <a:latin charset="0" panose="020B0806030902050204" pitchFamily="34" typeface="Impact"/>
              </a:rPr>
              <a:t> </a:t>
            </a:r>
            <a:r>
              <a:rPr dirty="0" lang="ru-RU" smtClean="0" sz="13800">
                <a:latin charset="0" panose="020B0806030902050204" pitchFamily="34" typeface="Impact"/>
              </a:rPr>
              <a:t>вместе</a:t>
            </a:r>
            <a:endParaRPr dirty="0" sz="13800">
              <a:latin charset="0" panose="020B0806030902050204" pitchFamily="34" typeface="Impac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847" y="1624547"/>
            <a:ext cx="1747486" cy="21880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6" y="651842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6" y="651842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20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852"/>
            <a:ext cx="10148462" cy="5544375"/>
          </a:xfrm>
          <a:prstGeom prst="rect">
            <a:avLst/>
          </a:prstGeom>
        </p:spPr>
      </p:pic>
      <p:sp>
        <p:nvSpPr>
          <p:cNvPr id="28" name="Заголовок"/>
          <p:cNvSpPr txBox="1"/>
          <p:nvPr/>
        </p:nvSpPr>
        <p:spPr>
          <a:xfrm>
            <a:off x="5333020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9" name="Заголовок"/>
          <p:cNvSpPr txBox="1"/>
          <p:nvPr/>
        </p:nvSpPr>
        <p:spPr>
          <a:xfrm>
            <a:off x="5333020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0" name="Прямоугольник"/>
          <p:cNvSpPr/>
          <p:nvPr/>
        </p:nvSpPr>
        <p:spPr>
          <a:xfrm>
            <a:off x="2" y="2235662"/>
            <a:ext cx="5029226" cy="2434734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1" name="Прямоугольник"/>
          <p:cNvSpPr/>
          <p:nvPr/>
        </p:nvSpPr>
        <p:spPr>
          <a:xfrm>
            <a:off x="5016375" y="2243522"/>
            <a:ext cx="14908439" cy="2426874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48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Работает муниципальный ЦУР, за 2022 год было отработано 1040 обращений по «Доброделу», 794 по системе «Инцидент» </a:t>
            </a:r>
          </a:p>
        </p:txBody>
      </p:sp>
      <p:sp>
        <p:nvSpPr>
          <p:cNvPr id="32" name="Московская…"/>
          <p:cNvSpPr txBox="1"/>
          <p:nvPr/>
        </p:nvSpPr>
        <p:spPr>
          <a:xfrm>
            <a:off x="162055" y="2895816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Общение с жителями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149" y="4685852"/>
            <a:ext cx="8886665" cy="5189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153" y="9890437"/>
            <a:ext cx="8886661" cy="5874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92277"/>
            <a:ext cx="10148462" cy="598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39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21792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21792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23" y="4792078"/>
            <a:ext cx="18430533" cy="10563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" name="Заголовок"/>
          <p:cNvSpPr txBox="1"/>
          <p:nvPr/>
        </p:nvSpPr>
        <p:spPr>
          <a:xfrm>
            <a:off x="5333019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425969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1" name="Прямоугольник"/>
          <p:cNvSpPr/>
          <p:nvPr/>
        </p:nvSpPr>
        <p:spPr>
          <a:xfrm>
            <a:off x="0" y="2243522"/>
            <a:ext cx="5029229" cy="217627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2" name="Прямоугольник"/>
          <p:cNvSpPr/>
          <p:nvPr/>
        </p:nvSpPr>
        <p:spPr>
          <a:xfrm>
            <a:off x="4992791" y="2243522"/>
            <a:ext cx="15695509" cy="2176272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48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Реализуем проект «Открытая власть» с ежедневными видеоотчетами главы и ведущих специалистов</a:t>
            </a:r>
          </a:p>
        </p:txBody>
      </p:sp>
      <p:sp>
        <p:nvSpPr>
          <p:cNvPr id="33" name="Московская…"/>
          <p:cNvSpPr txBox="1"/>
          <p:nvPr/>
        </p:nvSpPr>
        <p:spPr>
          <a:xfrm>
            <a:off x="313948" y="2960587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Общение с жителями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95316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заголовок"/>
          <p:cNvSpPr txBox="1">
            <a:spLocks noGrp="1"/>
          </p:cNvSpPr>
          <p:nvPr>
            <p:ph type="subTitle" sz="quarter" idx="1"/>
          </p:nvPr>
        </p:nvSpPr>
        <p:spPr>
          <a:xfrm>
            <a:off x="1154837" y="2404355"/>
            <a:ext cx="18215754" cy="1432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0" b="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lang="ru-RU" sz="4000" dirty="0">
                <a:latin typeface="Impact" panose="020B0806030902050204" pitchFamily="34" charset="0"/>
              </a:rPr>
              <a:t>С самых</a:t>
            </a:r>
          </a:p>
        </p:txBody>
      </p:sp>
      <p:sp>
        <p:nvSpPr>
          <p:cNvPr id="285" name="текст"/>
          <p:cNvSpPr txBox="1"/>
          <p:nvPr/>
        </p:nvSpPr>
        <p:spPr>
          <a:xfrm>
            <a:off x="6606574" y="617195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17195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042909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292" name="Подзаголовок"/>
          <p:cNvSpPr txBox="1"/>
          <p:nvPr/>
        </p:nvSpPr>
        <p:spPr>
          <a:xfrm>
            <a:off x="15515446" y="7151728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6700"/>
              </a:lnSpc>
              <a:defRPr sz="3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625"/>
              <a:t>Подзаголовок</a:t>
            </a:r>
          </a:p>
        </p:txBody>
      </p:sp>
      <p:sp>
        <p:nvSpPr>
          <p:cNvPr id="298" name="Фото"/>
          <p:cNvSpPr txBox="1"/>
          <p:nvPr/>
        </p:nvSpPr>
        <p:spPr>
          <a:xfrm>
            <a:off x="3709194" y="10346610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sp>
        <p:nvSpPr>
          <p:cNvPr id="301" name="Заголовок"/>
          <p:cNvSpPr txBox="1"/>
          <p:nvPr/>
        </p:nvSpPr>
        <p:spPr>
          <a:xfrm>
            <a:off x="5384249" y="507671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8" y="3917830"/>
            <a:ext cx="9158832" cy="5753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8" y="9777769"/>
            <a:ext cx="9158832" cy="5704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19" y="9686418"/>
            <a:ext cx="9228054" cy="5887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AutoShape 24" descr="blob:https://web.telegram.org/6511295b-6552-4e43-ac2a-a8d80c9ae1d8"/>
          <p:cNvSpPr>
            <a:spLocks noChangeAspect="1" noChangeArrowheads="1"/>
          </p:cNvSpPr>
          <p:nvPr/>
        </p:nvSpPr>
        <p:spPr bwMode="auto">
          <a:xfrm>
            <a:off x="2904761" y="36382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2" name="AutoShape 25" descr="blob:https://web.telegram.org/bfcdd348-1c64-4c4e-ae23-cea48c5ec8c7"/>
          <p:cNvSpPr>
            <a:spLocks noChangeAspect="1" noChangeArrowheads="1"/>
          </p:cNvSpPr>
          <p:nvPr/>
        </p:nvSpPr>
        <p:spPr bwMode="auto">
          <a:xfrm>
            <a:off x="2904761" y="36382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3" name="AutoShape 26" descr="blob:https://web.telegram.org/745dbfab-7ed1-43f6-a38c-00680514b0b4"/>
          <p:cNvSpPr>
            <a:spLocks noChangeAspect="1" noChangeArrowheads="1"/>
          </p:cNvSpPr>
          <p:nvPr/>
        </p:nvSpPr>
        <p:spPr bwMode="auto">
          <a:xfrm>
            <a:off x="2904761" y="36382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4" name="AutoShape 23" descr="blob:https://web.telegram.org/28b77f60-ce56-4b0e-9334-06167a581c00"/>
          <p:cNvSpPr>
            <a:spLocks noChangeAspect="1" noChangeArrowheads="1"/>
          </p:cNvSpPr>
          <p:nvPr/>
        </p:nvSpPr>
        <p:spPr bwMode="auto">
          <a:xfrm>
            <a:off x="2947624" y="349382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5" name="AutoShape 28" descr="Red Heart"/>
          <p:cNvSpPr>
            <a:spLocks noChangeAspect="1" noChangeArrowheads="1"/>
          </p:cNvSpPr>
          <p:nvPr/>
        </p:nvSpPr>
        <p:spPr bwMode="auto">
          <a:xfrm>
            <a:off x="3039700" y="35478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43501" y="2202395"/>
            <a:ext cx="5067609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" name="Прямоугольник"/>
          <p:cNvSpPr/>
          <p:nvPr/>
        </p:nvSpPr>
        <p:spPr>
          <a:xfrm>
            <a:off x="5067606" y="2177090"/>
            <a:ext cx="15620694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Работает волонтерский штаб для помощи нашей армии и жителям Донецкой и Луганской народных республик. Отправлено </a:t>
            </a:r>
            <a:r>
              <a:rPr lang="ru-RU" sz="3600" b="1" dirty="0" smtClean="0">
                <a:solidFill>
                  <a:srgbClr val="FFFFFF"/>
                </a:solidFill>
                <a:latin typeface="Helvetica Neue Medium"/>
                <a:sym typeface="Helvetica Neue Medium"/>
              </a:rPr>
              <a:t>20 тонн </a:t>
            </a: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гуманитарной помощи</a:t>
            </a:r>
          </a:p>
        </p:txBody>
      </p:sp>
      <p:sp>
        <p:nvSpPr>
          <p:cNvPr id="38" name="Московская…"/>
          <p:cNvSpPr txBox="1"/>
          <p:nvPr/>
        </p:nvSpPr>
        <p:spPr>
          <a:xfrm>
            <a:off x="411889" y="3071199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1419" y="3886519"/>
            <a:ext cx="9228054" cy="5785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0527" y="2177090"/>
            <a:ext cx="352379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677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563069" y="6207591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36519" y="6207591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289600" y="7078542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descr="blob:https://web.telegram.org/6511295b-6552-4e43-ac2a-a8d80c9ae1d8" id="23" name="AutoShape 24"/>
          <p:cNvSpPr>
            <a:spLocks noChangeArrowheads="1" noChangeAspect="1"/>
          </p:cNvSpPr>
          <p:nvPr/>
        </p:nvSpPr>
        <p:spPr bwMode="auto">
          <a:xfrm>
            <a:off x="2861260" y="3689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bfcdd348-1c64-4c4e-ae23-cea48c5ec8c7" id="24" name="AutoShape 25"/>
          <p:cNvSpPr>
            <a:spLocks noChangeArrowheads="1" noChangeAspect="1"/>
          </p:cNvSpPr>
          <p:nvPr/>
        </p:nvSpPr>
        <p:spPr bwMode="auto">
          <a:xfrm>
            <a:off x="2861260" y="3689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745dbfab-7ed1-43f6-a38c-00680514b0b4" id="25" name="AutoShape 26"/>
          <p:cNvSpPr>
            <a:spLocks noChangeArrowheads="1" noChangeAspect="1"/>
          </p:cNvSpPr>
          <p:nvPr/>
        </p:nvSpPr>
        <p:spPr bwMode="auto">
          <a:xfrm>
            <a:off x="2861260" y="3689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28b77f60-ce56-4b0e-9334-06167a581c00" id="27" name="AutoShape 23"/>
          <p:cNvSpPr>
            <a:spLocks noChangeArrowheads="1" noChangeAspect="1"/>
          </p:cNvSpPr>
          <p:nvPr/>
        </p:nvSpPr>
        <p:spPr bwMode="auto">
          <a:xfrm>
            <a:off x="2904123" y="35445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Red Heart" id="28" name="AutoShape 28"/>
          <p:cNvSpPr>
            <a:spLocks noChangeArrowheads="1" noChangeAspect="1"/>
          </p:cNvSpPr>
          <p:nvPr/>
        </p:nvSpPr>
        <p:spPr bwMode="auto">
          <a:xfrm>
            <a:off x="2996199" y="359853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6" y="4155745"/>
            <a:ext cx="9340137" cy="567039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097" y="4141578"/>
            <a:ext cx="8776562" cy="5670392"/>
          </a:xfrm>
          <a:prstGeom prst="rect">
            <a:avLst/>
          </a:prstGeom>
        </p:spPr>
      </p:pic>
      <p:sp>
        <p:nvSpPr>
          <p:cNvPr id="38" name="Прямоугольник"/>
          <p:cNvSpPr/>
          <p:nvPr/>
        </p:nvSpPr>
        <p:spPr>
          <a:xfrm>
            <a:off x="0" y="2243522"/>
            <a:ext cx="5067609" cy="188038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9" name="Прямоугольник"/>
          <p:cNvSpPr/>
          <p:nvPr/>
        </p:nvSpPr>
        <p:spPr>
          <a:xfrm>
            <a:off x="5024105" y="2243522"/>
            <a:ext cx="15620694" cy="188423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dirty="0" lang="ru-RU" sz="3600">
                <a:solidFill>
                  <a:srgbClr val="FFFFFF"/>
                </a:solidFill>
                <a:latin typeface="Helvetica Neue Medium"/>
                <a:sym typeface="Helvetica Neue Medium"/>
              </a:rPr>
              <a:t> В городском округе Лотошино работает штаб поддержки семей мобилизованных граждан. Оказывается всесторонняя поддержка нашим защитникам и их близким</a:t>
            </a:r>
          </a:p>
        </p:txBody>
      </p:sp>
      <p:sp>
        <p:nvSpPr>
          <p:cNvPr id="40" name="Московская…"/>
          <p:cNvSpPr txBox="1"/>
          <p:nvPr/>
        </p:nvSpPr>
        <p:spPr>
          <a:xfrm>
            <a:off x="386929" y="2987344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05" y="9826137"/>
            <a:ext cx="9379837" cy="55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9095" y="9811969"/>
            <a:ext cx="8776563" cy="56027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cstate="print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1"/>
          <a:stretch/>
        </p:blipFill>
        <p:spPr>
          <a:xfrm>
            <a:off x="1916604" y="2288048"/>
            <a:ext cx="3523996" cy="185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52584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5585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5585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645666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301" name="Заголовок"/>
          <p:cNvSpPr txBox="1"/>
          <p:nvPr/>
        </p:nvSpPr>
        <p:spPr>
          <a:xfrm>
            <a:off x="5384249" y="4490474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1" name="AutoShape 24" descr="blob:https://web.telegram.org/6511295b-6552-4e43-ac2a-a8d80c9ae1d8"/>
          <p:cNvSpPr>
            <a:spLocks noChangeAspect="1" noChangeArrowheads="1"/>
          </p:cNvSpPr>
          <p:nvPr/>
        </p:nvSpPr>
        <p:spPr bwMode="auto">
          <a:xfrm>
            <a:off x="2904761" y="29755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2" name="AutoShape 25" descr="blob:https://web.telegram.org/bfcdd348-1c64-4c4e-ae23-cea48c5ec8c7"/>
          <p:cNvSpPr>
            <a:spLocks noChangeAspect="1" noChangeArrowheads="1"/>
          </p:cNvSpPr>
          <p:nvPr/>
        </p:nvSpPr>
        <p:spPr bwMode="auto">
          <a:xfrm>
            <a:off x="2904761" y="29755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3" name="AutoShape 26" descr="blob:https://web.telegram.org/745dbfab-7ed1-43f6-a38c-00680514b0b4"/>
          <p:cNvSpPr>
            <a:spLocks noChangeAspect="1" noChangeArrowheads="1"/>
          </p:cNvSpPr>
          <p:nvPr/>
        </p:nvSpPr>
        <p:spPr bwMode="auto">
          <a:xfrm>
            <a:off x="2904761" y="29755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4" name="AutoShape 23" descr="blob:https://web.telegram.org/28b77f60-ce56-4b0e-9334-06167a581c00"/>
          <p:cNvSpPr>
            <a:spLocks noChangeAspect="1" noChangeArrowheads="1"/>
          </p:cNvSpPr>
          <p:nvPr/>
        </p:nvSpPr>
        <p:spPr bwMode="auto">
          <a:xfrm>
            <a:off x="2947624" y="28310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5" name="AutoShape 28" descr="Red Heart"/>
          <p:cNvSpPr>
            <a:spLocks noChangeAspect="1" noChangeArrowheads="1"/>
          </p:cNvSpPr>
          <p:nvPr/>
        </p:nvSpPr>
        <p:spPr bwMode="auto">
          <a:xfrm>
            <a:off x="3039700" y="2885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43501" y="2224758"/>
            <a:ext cx="5067609" cy="2311773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7" name="Прямоугольник"/>
          <p:cNvSpPr/>
          <p:nvPr/>
        </p:nvSpPr>
        <p:spPr>
          <a:xfrm>
            <a:off x="5067609" y="2239312"/>
            <a:ext cx="15654547" cy="2321049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Поддержку волонтерскому штабу оказывает Лотошинское отделение «</a:t>
            </a:r>
            <a:r>
              <a:rPr lang="ru-RU" sz="3600" b="1" dirty="0" smtClean="0">
                <a:solidFill>
                  <a:srgbClr val="FFFFFF"/>
                </a:solidFill>
                <a:latin typeface="Helvetica Neue Medium"/>
                <a:sym typeface="Helvetica Neue Medium"/>
              </a:rPr>
              <a:t>Боевого братства», </a:t>
            </a: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отделение «</a:t>
            </a:r>
            <a:r>
              <a:rPr lang="ru-RU" sz="3600" b="1" dirty="0" smtClean="0">
                <a:solidFill>
                  <a:srgbClr val="FFFFFF"/>
                </a:solidFill>
                <a:latin typeface="Helvetica Neue Medium"/>
                <a:sym typeface="Helvetica Neue Medium"/>
              </a:rPr>
              <a:t>Молодой гвардии», </a:t>
            </a: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Совет ветеранов, «Юнармия», предприниматели и жители округа</a:t>
            </a:r>
          </a:p>
        </p:txBody>
      </p:sp>
      <p:sp>
        <p:nvSpPr>
          <p:cNvPr id="38" name="Московская…"/>
          <p:cNvSpPr txBox="1"/>
          <p:nvPr/>
        </p:nvSpPr>
        <p:spPr>
          <a:xfrm>
            <a:off x="470904" y="3243152"/>
            <a:ext cx="3244784" cy="84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46" y="4551085"/>
            <a:ext cx="9295127" cy="5210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4885" y="4574915"/>
            <a:ext cx="9287640" cy="5035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81" y="9761136"/>
            <a:ext cx="9287639" cy="57265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9231" y="9609972"/>
            <a:ext cx="9273293" cy="5877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080" y="2521947"/>
            <a:ext cx="3523793" cy="16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78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591420" y="62562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64870" y="62562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17951" y="712722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298" name="Фото"/>
          <p:cNvSpPr txBox="1"/>
          <p:nvPr/>
        </p:nvSpPr>
        <p:spPr>
          <a:xfrm>
            <a:off x="3694040" y="10430927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8" y="9632341"/>
            <a:ext cx="9393200" cy="5961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504" y="9741943"/>
            <a:ext cx="9448456" cy="5961887"/>
          </a:xfrm>
          <a:prstGeom prst="rect">
            <a:avLst/>
          </a:prstGeom>
        </p:spPr>
      </p:pic>
      <p:sp>
        <p:nvSpPr>
          <p:cNvPr descr="blob:https://web.telegram.org/6511295b-6552-4e43-ac2a-a8d80c9ae1d8" id="30" name="AutoShape 24"/>
          <p:cNvSpPr>
            <a:spLocks noChangeArrowheads="1" noChangeAspect="1"/>
          </p:cNvSpPr>
          <p:nvPr/>
        </p:nvSpPr>
        <p:spPr bwMode="auto">
          <a:xfrm>
            <a:off x="2904761" y="35689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bfcdd348-1c64-4c4e-ae23-cea48c5ec8c7" id="31" name="AutoShape 25"/>
          <p:cNvSpPr>
            <a:spLocks noChangeArrowheads="1" noChangeAspect="1"/>
          </p:cNvSpPr>
          <p:nvPr/>
        </p:nvSpPr>
        <p:spPr bwMode="auto">
          <a:xfrm>
            <a:off x="2904761" y="35689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745dbfab-7ed1-43f6-a38c-00680514b0b4" id="32" name="AutoShape 26"/>
          <p:cNvSpPr>
            <a:spLocks noChangeArrowheads="1" noChangeAspect="1"/>
          </p:cNvSpPr>
          <p:nvPr/>
        </p:nvSpPr>
        <p:spPr bwMode="auto">
          <a:xfrm>
            <a:off x="2904761" y="35689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28b77f60-ce56-4b0e-9334-06167a581c00" id="33" name="AutoShape 23"/>
          <p:cNvSpPr>
            <a:spLocks noChangeArrowheads="1" noChangeAspect="1"/>
          </p:cNvSpPr>
          <p:nvPr/>
        </p:nvSpPr>
        <p:spPr bwMode="auto">
          <a:xfrm>
            <a:off x="2947624" y="34245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Red Heart" id="34" name="AutoShape 28"/>
          <p:cNvSpPr>
            <a:spLocks noChangeArrowheads="1" noChangeAspect="1"/>
          </p:cNvSpPr>
          <p:nvPr/>
        </p:nvSpPr>
        <p:spPr bwMode="auto">
          <a:xfrm>
            <a:off x="3039700" y="34784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id="35" name="Прямоугольник"/>
          <p:cNvSpPr/>
          <p:nvPr/>
        </p:nvSpPr>
        <p:spPr>
          <a:xfrm>
            <a:off x="0" y="2123879"/>
            <a:ext cx="5067609" cy="188038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6" name="Прямоугольник"/>
          <p:cNvSpPr/>
          <p:nvPr/>
        </p:nvSpPr>
        <p:spPr>
          <a:xfrm>
            <a:off x="5067606" y="2123471"/>
            <a:ext cx="15620694" cy="188423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dirty="0" lang="ru-RU" sz="3600">
                <a:solidFill>
                  <a:srgbClr val="FFFFFF"/>
                </a:solidFill>
                <a:latin typeface="Helvetica Neue Medium"/>
                <a:sym typeface="Helvetica Neue Medium"/>
              </a:rPr>
              <a:t>На службу было призвано 37 человек, десятки мужчин пошли служить по контракту. Много лотошинцев участвует в специальной военной операции в качестве добровольцев </a:t>
            </a:r>
          </a:p>
        </p:txBody>
      </p:sp>
      <p:sp>
        <p:nvSpPr>
          <p:cNvPr id="37" name="Московская…"/>
          <p:cNvSpPr txBox="1"/>
          <p:nvPr/>
        </p:nvSpPr>
        <p:spPr>
          <a:xfrm>
            <a:off x="401053" y="2936438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38" y="4050864"/>
            <a:ext cx="9393200" cy="5691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0"/>
          <a:stretch/>
        </p:blipFill>
        <p:spPr>
          <a:xfrm>
            <a:off x="10932504" y="4050863"/>
            <a:ext cx="9448456" cy="5691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056" y="2244123"/>
            <a:ext cx="352379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3792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2765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2765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14754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154" y="4088939"/>
            <a:ext cx="9041646" cy="5683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" y="4048679"/>
            <a:ext cx="9434204" cy="568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154" y="9823142"/>
            <a:ext cx="9041646" cy="5693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1" y="9772301"/>
            <a:ext cx="9434204" cy="5698026"/>
          </a:xfrm>
          <a:prstGeom prst="rect">
            <a:avLst/>
          </a:prstGeom>
        </p:spPr>
      </p:pic>
      <p:sp>
        <p:nvSpPr>
          <p:cNvPr id="18" name="Прямоугольник"/>
          <p:cNvSpPr/>
          <p:nvPr/>
        </p:nvSpPr>
        <p:spPr>
          <a:xfrm>
            <a:off x="0" y="2168299"/>
            <a:ext cx="5067609" cy="188038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9" name="Прямоугольник"/>
          <p:cNvSpPr/>
          <p:nvPr/>
        </p:nvSpPr>
        <p:spPr>
          <a:xfrm>
            <a:off x="5016376" y="2164441"/>
            <a:ext cx="15671924" cy="188423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В округе проводились патриотические акции, авто- и велопробеги, флэшмобы, открытые уроки в образовательных учреждениях</a:t>
            </a:r>
          </a:p>
        </p:txBody>
      </p:sp>
      <p:sp>
        <p:nvSpPr>
          <p:cNvPr id="20" name="Московская…"/>
          <p:cNvSpPr txBox="1"/>
          <p:nvPr/>
        </p:nvSpPr>
        <p:spPr>
          <a:xfrm>
            <a:off x="477322" y="2934253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210" y="2235594"/>
            <a:ext cx="352379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1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2765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2765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14754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18" name="Прямоугольник"/>
          <p:cNvSpPr/>
          <p:nvPr/>
        </p:nvSpPr>
        <p:spPr>
          <a:xfrm>
            <a:off x="0" y="2250961"/>
            <a:ext cx="5067609" cy="188038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9" name="Прямоугольник"/>
          <p:cNvSpPr/>
          <p:nvPr/>
        </p:nvSpPr>
        <p:spPr>
          <a:xfrm>
            <a:off x="5016376" y="2247103"/>
            <a:ext cx="15671924" cy="188423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В округе проводились патриотические акции, авто- и велопробеги, </a:t>
            </a:r>
            <a:r>
              <a:rPr lang="ru-RU" sz="3600" b="1" dirty="0" smtClean="0">
                <a:solidFill>
                  <a:srgbClr val="FFFFFF"/>
                </a:solidFill>
                <a:latin typeface="Helvetica Neue Medium"/>
                <a:sym typeface="Helvetica Neue Medium"/>
              </a:rPr>
              <a:t>флэшмобы, </a:t>
            </a:r>
            <a:r>
              <a:rPr lang="ru-RU" sz="3600" b="1" dirty="0">
                <a:solidFill>
                  <a:srgbClr val="FFFFFF"/>
                </a:solidFill>
                <a:latin typeface="Helvetica Neue Medium"/>
                <a:sym typeface="Helvetica Neue Medium"/>
              </a:rPr>
              <a:t>открытые уроки в образовательных учреждениях</a:t>
            </a:r>
          </a:p>
        </p:txBody>
      </p:sp>
      <p:sp>
        <p:nvSpPr>
          <p:cNvPr id="20" name="Московская…"/>
          <p:cNvSpPr txBox="1"/>
          <p:nvPr/>
        </p:nvSpPr>
        <p:spPr>
          <a:xfrm>
            <a:off x="477322" y="2997366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10" y="2318256"/>
            <a:ext cx="3523793" cy="185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59" y="10124893"/>
            <a:ext cx="9224779" cy="59480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6308" y="4131342"/>
            <a:ext cx="9359668" cy="5974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960" y="4131341"/>
            <a:ext cx="9224779" cy="5974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6308" y="10124893"/>
            <a:ext cx="9359668" cy="59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710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заголовок"/>
          <p:cNvSpPr txBox="1">
            <a:spLocks noGrp="1"/>
          </p:cNvSpPr>
          <p:nvPr>
            <p:ph idx="1" sz="quarter" type="subTitle"/>
          </p:nvPr>
        </p:nvSpPr>
        <p:spPr>
          <a:xfrm>
            <a:off x="1543507" y="4195092"/>
            <a:ext cx="17599693" cy="1432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9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dirty="0" lang="ru-RU" sz="6000">
                <a:latin charset="0" panose="020B0806030902050204" pitchFamily="34" typeface="Impact"/>
              </a:rPr>
              <a:t>В планах создание на территории округа «Дома солдатского сердца</a:t>
            </a:r>
            <a:r>
              <a:rPr dirty="0" lang="ru-RU" smtClean="0" sz="6000">
                <a:latin charset="0" panose="020B0806030902050204" pitchFamily="34" typeface="Impact"/>
              </a:rPr>
              <a:t>» - </a:t>
            </a:r>
            <a:r>
              <a:rPr dirty="0" lang="ru-RU" sz="6000">
                <a:latin charset="0" panose="020B0806030902050204" pitchFamily="34" typeface="Impact"/>
              </a:rPr>
              <a:t>пункта реабилитации, в котором могут найти временный приют и помощь ветераны боевых действий со всей России.</a:t>
            </a:r>
            <a:endParaRPr dirty="0" sz="2400">
              <a:latin charset="0" panose="020B0806030902050204" pitchFamily="34" typeface="Impact"/>
            </a:endParaRPr>
          </a:p>
        </p:txBody>
      </p:sp>
      <p:sp>
        <p:nvSpPr>
          <p:cNvPr id="285" name="текст"/>
          <p:cNvSpPr txBox="1"/>
          <p:nvPr/>
        </p:nvSpPr>
        <p:spPr>
          <a:xfrm>
            <a:off x="6606574" y="61546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1546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98" name="Фото"/>
          <p:cNvSpPr txBox="1"/>
          <p:nvPr/>
        </p:nvSpPr>
        <p:spPr>
          <a:xfrm>
            <a:off x="3709194" y="10329327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"/>
          <a:stretch/>
        </p:blipFill>
        <p:spPr>
          <a:xfrm>
            <a:off x="1" y="8358242"/>
            <a:ext cx="10343353" cy="75888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"/>
          <a:stretch/>
        </p:blipFill>
        <p:spPr>
          <a:xfrm>
            <a:off x="10343354" y="8355295"/>
            <a:ext cx="10344946" cy="7591776"/>
          </a:xfrm>
          <a:prstGeom prst="rect">
            <a:avLst/>
          </a:prstGeom>
        </p:spPr>
      </p:pic>
      <p:sp>
        <p:nvSpPr>
          <p:cNvPr id="19" name="Прямоугольник"/>
          <p:cNvSpPr/>
          <p:nvPr/>
        </p:nvSpPr>
        <p:spPr>
          <a:xfrm>
            <a:off x="1" y="2373297"/>
            <a:ext cx="5067609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" name="Прямоугольник"/>
          <p:cNvSpPr/>
          <p:nvPr/>
        </p:nvSpPr>
        <p:spPr>
          <a:xfrm>
            <a:off x="5016375" y="2369439"/>
            <a:ext cx="1567192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b="1" dirty="0" lang="ru-RU" sz="3600">
                <a:solidFill>
                  <a:srgbClr val="FFFFFF"/>
                </a:solidFill>
                <a:latin typeface="Helvetica Neue Medium"/>
                <a:sym typeface="Helvetica Neue Medium"/>
              </a:rPr>
              <a:t>Персональное сопровождение ветеранов СВО и членов семей погибших бойцов</a:t>
            </a:r>
            <a:endParaRPr b="1" dirty="0" sz="36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1" name="Московская…"/>
          <p:cNvSpPr txBox="1"/>
          <p:nvPr/>
        </p:nvSpPr>
        <p:spPr>
          <a:xfrm>
            <a:off x="416226" y="2888438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644" y="2388821"/>
            <a:ext cx="2832918" cy="14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0710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Текст текст текст текст текст текст текст текст текст"/>
          <p:cNvSpPr txBox="1"/>
          <p:nvPr/>
        </p:nvSpPr>
        <p:spPr>
          <a:xfrm>
            <a:off x="454632" y="11764102"/>
            <a:ext cx="5711155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/>
            <a:r>
              <a:rPr lang="ru-RU" dirty="0"/>
              <a:t>22 217 человек  согласно итогам Всероссийской переписи населения</a:t>
            </a:r>
            <a:endParaRPr sz="3000" dirty="0"/>
          </a:p>
        </p:txBody>
      </p:sp>
      <p:sp>
        <p:nvSpPr>
          <p:cNvPr id="228" name="текст"/>
          <p:cNvSpPr txBox="1"/>
          <p:nvPr/>
        </p:nvSpPr>
        <p:spPr>
          <a:xfrm>
            <a:off x="5020239" y="15224298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endParaRPr sz="4650" dirty="0"/>
          </a:p>
        </p:txBody>
      </p:sp>
      <p:sp>
        <p:nvSpPr>
          <p:cNvPr id="233" name="цифровизация"/>
          <p:cNvSpPr txBox="1">
            <a:spLocks noGrp="1"/>
          </p:cNvSpPr>
          <p:nvPr>
            <p:ph type="subTitle" sz="quarter" idx="1"/>
          </p:nvPr>
        </p:nvSpPr>
        <p:spPr>
          <a:xfrm>
            <a:off x="1898157" y="4766792"/>
            <a:ext cx="1095038" cy="927409"/>
          </a:xfrm>
          <a:prstGeom prst="rect">
            <a:avLst/>
          </a:prstGeom>
        </p:spPr>
        <p:txBody>
          <a:bodyPr lIns="53578" tIns="53578" rIns="53578" bIns="53578">
            <a:normAutofit fontScale="55000" lnSpcReduction="20000"/>
          </a:bodyPr>
          <a:lstStyle>
            <a:lvl1pPr defTabSz="330200">
              <a:defRPr sz="4000" b="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цифровизация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25780" y="2359822"/>
            <a:ext cx="5067609" cy="1479015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35" name="Прямоугольник"/>
          <p:cNvSpPr/>
          <p:nvPr/>
        </p:nvSpPr>
        <p:spPr>
          <a:xfrm>
            <a:off x="5063062" y="2359822"/>
            <a:ext cx="15625238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36" name="Заголовок"/>
          <p:cNvSpPr txBox="1"/>
          <p:nvPr/>
        </p:nvSpPr>
        <p:spPr>
          <a:xfrm>
            <a:off x="5436213" y="2744562"/>
            <a:ext cx="14170836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ru-RU" sz="4400" dirty="0">
                <a:latin typeface="Impact" panose="020B0806030902050204" pitchFamily="34" charset="0"/>
              </a:rPr>
              <a:t>Население городского округа Лотошино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676705" y="2744562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sz="4400" dirty="0">
                <a:latin typeface="Impact" panose="020B0806030902050204" pitchFamily="34" charset="0"/>
              </a:rPr>
              <a:t>М</a:t>
            </a:r>
            <a:r>
              <a:rPr lang="ru-RU" sz="4400" dirty="0">
                <a:latin typeface="Impact" panose="020B0806030902050204" pitchFamily="34" charset="0"/>
              </a:rPr>
              <a:t>ы вместе</a:t>
            </a:r>
            <a:endParaRPr sz="4400" dirty="0">
              <a:latin typeface="Impact" panose="020B0806030902050204" pitchFamily="34" charset="0"/>
            </a:endParaRPr>
          </a:p>
        </p:txBody>
      </p:sp>
      <p:pic>
        <p:nvPicPr>
          <p:cNvPr id="23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4693" y="5678714"/>
            <a:ext cx="3795855" cy="3910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632" y="5678714"/>
            <a:ext cx="4052625" cy="4052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53341" y="5851651"/>
            <a:ext cx="3828402" cy="373768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Текст текст текст текст текст текст текст текст текст"/>
          <p:cNvSpPr txBox="1"/>
          <p:nvPr/>
        </p:nvSpPr>
        <p:spPr>
          <a:xfrm>
            <a:off x="6732844" y="11456326"/>
            <a:ext cx="6698199" cy="31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/>
            <a:r>
              <a:rPr lang="ru-RU" dirty="0"/>
              <a:t>Количество официально зарегистрированных безработных уменьшилось на 28 человек</a:t>
            </a:r>
          </a:p>
        </p:txBody>
      </p:sp>
      <p:sp>
        <p:nvSpPr>
          <p:cNvPr id="242" name="Текст текст текст текст текст текст текст текст текст"/>
          <p:cNvSpPr txBox="1"/>
          <p:nvPr/>
        </p:nvSpPr>
        <p:spPr>
          <a:xfrm>
            <a:off x="13998100" y="11452404"/>
            <a:ext cx="6123144" cy="31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/>
            <a:r>
              <a:rPr lang="ru-RU" dirty="0"/>
              <a:t>Среднемесячная начисленная заработная плата составила 44 580 руб. или 103,9% </a:t>
            </a:r>
            <a:endParaRPr sz="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781"/>
            <a:ext cx="20688299" cy="15517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мы вместе раздел_проекты.png" descr="мы вместе раздел_проекты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8653303"/>
            <a:ext cx="20688300" cy="8297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Заголовок"/>
          <p:cNvSpPr txBox="1"/>
          <p:nvPr/>
        </p:nvSpPr>
        <p:spPr>
          <a:xfrm>
            <a:off x="2749083" y="4704278"/>
            <a:ext cx="15051023" cy="339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 fontScale="70000" lnSpcReduction="20000"/>
          </a:bodyPr>
          <a:lstStyle>
            <a:lvl1pPr defTabSz="825500">
              <a:defRPr sz="1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ru-RU" sz="9600" dirty="0">
                <a:latin typeface="Impact" panose="020B0806030902050204" pitchFamily="34" charset="0"/>
              </a:rPr>
              <a:t>Отчет главы городского округа Лотошино за 2022 год</a:t>
            </a:r>
          </a:p>
          <a:p>
            <a:r>
              <a:rPr lang="ru-RU" sz="9600" dirty="0">
                <a:latin typeface="Impact" panose="020B0806030902050204" pitchFamily="34" charset="0"/>
              </a:rPr>
              <a:t>и планы по развитию округа на </a:t>
            </a:r>
          </a:p>
          <a:p>
            <a:r>
              <a:rPr lang="ru-RU" sz="9600" dirty="0" smtClean="0">
                <a:latin typeface="Impact" panose="020B0806030902050204" pitchFamily="34" charset="0"/>
              </a:rPr>
              <a:t>2023-2024 </a:t>
            </a:r>
            <a:r>
              <a:rPr lang="ru-RU" sz="9600" dirty="0">
                <a:latin typeface="Impact" panose="020B0806030902050204" pitchFamily="34" charset="0"/>
              </a:rPr>
              <a:t>годы </a:t>
            </a:r>
          </a:p>
          <a:p>
            <a:endParaRPr lang="ru-RU" sz="9600" dirty="0">
              <a:latin typeface="Impact" panose="020B0806030902050204" pitchFamily="34" charset="0"/>
            </a:endParaRPr>
          </a:p>
        </p:txBody>
      </p:sp>
      <p:sp>
        <p:nvSpPr>
          <p:cNvPr id="176" name="Прямоугольник"/>
          <p:cNvSpPr/>
          <p:nvPr/>
        </p:nvSpPr>
        <p:spPr>
          <a:xfrm>
            <a:off x="2749078" y="8096981"/>
            <a:ext cx="13991980" cy="86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600"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0" y="11399520"/>
            <a:ext cx="20688300" cy="384651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27" name="ХХХ"/>
          <p:cNvSpPr txBox="1"/>
          <p:nvPr/>
        </p:nvSpPr>
        <p:spPr>
          <a:xfrm>
            <a:off x="1498350" y="12730627"/>
            <a:ext cx="5370715" cy="1268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Autofit/>
          </a:bodyPr>
          <a:lstStyle>
            <a:lvl1pPr algn="l" defTabSz="817244">
              <a:defRPr sz="10395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lang="ru-RU" sz="3600" dirty="0">
                <a:latin typeface="Impact" panose="020B0806030902050204" pitchFamily="34" charset="0"/>
              </a:rPr>
              <a:t>Бюджет округа вырос и приблизился к полутора миллиардам рублей </a:t>
            </a:r>
            <a:endParaRPr sz="2800" dirty="0">
              <a:latin typeface="Impact" panose="020B0806030902050204" pitchFamily="34" charset="0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5016380" y="13435895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endParaRPr sz="4650" dirty="0"/>
          </a:p>
        </p:txBody>
      </p:sp>
      <p:sp>
        <p:nvSpPr>
          <p:cNvPr id="230" name="Линия"/>
          <p:cNvSpPr/>
          <p:nvPr/>
        </p:nvSpPr>
        <p:spPr>
          <a:xfrm>
            <a:off x="7009867" y="12523981"/>
            <a:ext cx="1" cy="237209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31" name="Линия"/>
          <p:cNvSpPr/>
          <p:nvPr/>
        </p:nvSpPr>
        <p:spPr>
          <a:xfrm>
            <a:off x="12980879" y="12523981"/>
            <a:ext cx="1" cy="237209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33" name="цифровизация"/>
          <p:cNvSpPr txBox="1">
            <a:spLocks noGrp="1"/>
          </p:cNvSpPr>
          <p:nvPr>
            <p:ph type="subTitle" sz="quarter" idx="1"/>
          </p:nvPr>
        </p:nvSpPr>
        <p:spPr>
          <a:xfrm>
            <a:off x="2299097" y="4429254"/>
            <a:ext cx="902502" cy="619119"/>
          </a:xfrm>
          <a:prstGeom prst="rect">
            <a:avLst/>
          </a:prstGeom>
        </p:spPr>
        <p:txBody>
          <a:bodyPr lIns="53578" tIns="53578" rIns="53578" bIns="53578">
            <a:normAutofit fontScale="40000" lnSpcReduction="20000"/>
          </a:bodyPr>
          <a:lstStyle>
            <a:lvl1pPr defTabSz="330200">
              <a:defRPr sz="4000" b="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цифровизация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0" y="2249284"/>
            <a:ext cx="5067609" cy="1482367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35" name="Прямоугольник"/>
          <p:cNvSpPr/>
          <p:nvPr/>
        </p:nvSpPr>
        <p:spPr>
          <a:xfrm>
            <a:off x="5063062" y="2249283"/>
            <a:ext cx="15625238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36" name="Заголовок"/>
          <p:cNvSpPr txBox="1"/>
          <p:nvPr/>
        </p:nvSpPr>
        <p:spPr>
          <a:xfrm>
            <a:off x="5436213" y="2634023"/>
            <a:ext cx="14170836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ru-RU" sz="4400" dirty="0">
                <a:latin typeface="Impact" panose="020B0806030902050204" pitchFamily="34" charset="0"/>
              </a:rPr>
              <a:t>Бюджет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676705" y="2613872"/>
            <a:ext cx="3244784" cy="1117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latin typeface="Impact" panose="020B0806030902050204" pitchFamily="34" charset="0"/>
              </a:rPr>
              <a:t>Экономика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43" name="ХХХ"/>
          <p:cNvSpPr txBox="1"/>
          <p:nvPr/>
        </p:nvSpPr>
        <p:spPr>
          <a:xfrm>
            <a:off x="6949717" y="12728530"/>
            <a:ext cx="5890356" cy="2167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Autofit/>
          </a:bodyPr>
          <a:lstStyle>
            <a:lvl1pPr algn="l" defTabSz="817244">
              <a:defRPr sz="10395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lang="ru-RU" sz="3600" dirty="0">
                <a:latin typeface="Impact" panose="020B0806030902050204" pitchFamily="34" charset="0"/>
              </a:rPr>
              <a:t>Объем инвестиций  составил более двух миллиардов рублей</a:t>
            </a:r>
            <a:endParaRPr sz="2400" dirty="0">
              <a:latin typeface="Impact" panose="020B0806030902050204" pitchFamily="34" charset="0"/>
            </a:endParaRPr>
          </a:p>
        </p:txBody>
      </p:sp>
      <p:sp>
        <p:nvSpPr>
          <p:cNvPr id="246" name="ХХХ"/>
          <p:cNvSpPr txBox="1"/>
          <p:nvPr/>
        </p:nvSpPr>
        <p:spPr>
          <a:xfrm>
            <a:off x="12900223" y="12799551"/>
            <a:ext cx="6366473" cy="1820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Autofit/>
          </a:bodyPr>
          <a:lstStyle>
            <a:lvl1pPr algn="l" defTabSz="817244">
              <a:defRPr sz="10395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lang="ru-RU" sz="3600" dirty="0">
                <a:latin typeface="Impact" panose="020B0806030902050204" pitchFamily="34" charset="0"/>
              </a:rPr>
              <a:t>Зарегистрировано 504 субъекта малого и среднего предпринимательства </a:t>
            </a:r>
            <a:endParaRPr sz="2800" dirty="0">
              <a:latin typeface="Impact" panose="020B080603090205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0305"/>
            <a:ext cx="22376557" cy="79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524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1" y="10749792"/>
            <a:ext cx="20688298" cy="4776203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5" name="Текст текст текст текст текст текст текст текст текст"/>
          <p:cNvSpPr txBox="1"/>
          <p:nvPr/>
        </p:nvSpPr>
        <p:spPr>
          <a:xfrm>
            <a:off x="918552" y="6363976"/>
            <a:ext cx="5658854" cy="438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В сфере малого и среднего бизнеса трудится около 1400 человек, что составляет 37% от занятых в экономике округа. </a:t>
            </a:r>
            <a:endParaRPr sz="3000" dirty="0">
              <a:latin typeface="Helvetica Neue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4874139" y="14065815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4650" dirty="0"/>
          </a:p>
        </p:txBody>
      </p:sp>
      <p:sp>
        <p:nvSpPr>
          <p:cNvPr id="233" name="цифровизация"/>
          <p:cNvSpPr txBox="1">
            <a:spLocks noGrp="1"/>
          </p:cNvSpPr>
          <p:nvPr>
            <p:ph type="subTitle" sz="quarter" idx="1"/>
          </p:nvPr>
        </p:nvSpPr>
        <p:spPr>
          <a:xfrm>
            <a:off x="2156856" y="4319752"/>
            <a:ext cx="902502" cy="619119"/>
          </a:xfrm>
          <a:prstGeom prst="rect">
            <a:avLst/>
          </a:prstGeom>
        </p:spPr>
        <p:txBody>
          <a:bodyPr lIns="53578" tIns="53578" rIns="53578" bIns="53578">
            <a:normAutofit fontScale="40000" lnSpcReduction="20000"/>
          </a:bodyPr>
          <a:lstStyle>
            <a:lvl1pPr defTabSz="330200">
              <a:defRPr sz="4000" b="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цифровизация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0" y="2342522"/>
            <a:ext cx="5067609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5016374" y="2338664"/>
            <a:ext cx="1567192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436213" y="2706683"/>
            <a:ext cx="14170836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r>
              <a:rPr lang="ru-RU" sz="4400" dirty="0">
                <a:latin typeface="Impact" panose="020B0806030902050204" pitchFamily="34" charset="0"/>
              </a:rPr>
              <a:t>Малое и </a:t>
            </a:r>
            <a:r>
              <a:rPr lang="ru-RU" sz="4400" dirty="0" smtClean="0">
                <a:latin typeface="Impact" panose="020B0806030902050204" pitchFamily="34" charset="0"/>
              </a:rPr>
              <a:t>среднее </a:t>
            </a:r>
            <a:r>
              <a:rPr lang="ru-RU" sz="4400" dirty="0">
                <a:latin typeface="Impact" panose="020B0806030902050204" pitchFamily="34" charset="0"/>
              </a:rPr>
              <a:t>предпринимательство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503195" y="2706606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Экономика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3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3314" y="4074557"/>
            <a:ext cx="1971839" cy="203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2912" y="4107607"/>
            <a:ext cx="2030850" cy="203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31521" y="3821032"/>
            <a:ext cx="2140430" cy="208971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Текст текст текст текст текст текст текст текст текст"/>
          <p:cNvSpPr txBox="1"/>
          <p:nvPr/>
        </p:nvSpPr>
        <p:spPr>
          <a:xfrm>
            <a:off x="7656458" y="6367873"/>
            <a:ext cx="5182180" cy="377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Функционирует муниципальный офис «Мой бизнес» при администрации городского округа Лотошино.</a:t>
            </a:r>
            <a:endParaRPr lang="ru-RU" dirty="0">
              <a:latin typeface="Helvetica Neue"/>
            </a:endParaRPr>
          </a:p>
        </p:txBody>
      </p:sp>
      <p:sp>
        <p:nvSpPr>
          <p:cNvPr id="242" name="Текст текст текст текст текст текст текст текст текст"/>
          <p:cNvSpPr txBox="1"/>
          <p:nvPr/>
        </p:nvSpPr>
        <p:spPr>
          <a:xfrm>
            <a:off x="13596424" y="6596183"/>
            <a:ext cx="6010625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>
              <a:defRPr/>
            </a:pPr>
            <a:r>
              <a:rPr lang="ru-RU" dirty="0">
                <a:latin typeface="Helvetica Neue"/>
              </a:rPr>
              <a:t>+ 21 зарегистрированный предприниматель к уровню 2021 года</a:t>
            </a:r>
            <a:endParaRPr sz="3000" dirty="0">
              <a:latin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4805" y="10838929"/>
            <a:ext cx="5856200" cy="4383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71" y="10838929"/>
            <a:ext cx="5790977" cy="4323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45" y="10866301"/>
            <a:ext cx="5873769" cy="43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08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1" y="8993228"/>
            <a:ext cx="20688299" cy="727483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4874140" y="14126775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4650"/>
          </a:p>
        </p:txBody>
      </p:sp>
      <p:sp>
        <p:nvSpPr>
          <p:cNvPr id="233" name="цифровизация"/>
          <p:cNvSpPr txBox="1">
            <a:spLocks noGrp="1"/>
          </p:cNvSpPr>
          <p:nvPr>
            <p:ph idx="1" sz="quarter" type="subTitle"/>
          </p:nvPr>
        </p:nvSpPr>
        <p:spPr>
          <a:xfrm>
            <a:off x="2538196" y="4601452"/>
            <a:ext cx="902502" cy="619119"/>
          </a:xfrm>
          <a:prstGeom prst="rect">
            <a:avLst/>
          </a:prstGeom>
        </p:spPr>
        <p:txBody>
          <a:bodyPr bIns="53578" lIns="53578" rIns="53578" tIns="53578">
            <a:normAutofit fontScale="40000" lnSpcReduction="20000"/>
          </a:bodyPr>
          <a:lstStyle>
            <a:lvl1pPr defTabSz="330200">
              <a:defRPr b="0" sz="400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цифровизация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1" y="2403482"/>
            <a:ext cx="5067609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5016375" y="2399624"/>
            <a:ext cx="1567192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436214" y="2767643"/>
            <a:ext cx="14170836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r>
              <a:rPr dirty="0" err="1" lang="ru-RU" smtClean="0" sz="4400">
                <a:latin charset="0" panose="020B0806030902050204" pitchFamily="34" typeface="Impact"/>
              </a:rPr>
              <a:t>Агротехсервис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503196" y="2767566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Экономика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47980" y="4419744"/>
            <a:ext cx="1034415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Производство инновационного оборудования </a:t>
            </a:r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для обращения с </a:t>
            </a:r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отходами </a:t>
            </a:r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на полигонах </a:t>
            </a:r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ТКО</a:t>
            </a:r>
          </a:p>
          <a:p>
            <a:pPr algn="l"/>
            <a:endParaRPr dirty="0" lang="ru-RU" smtClean="0" sz="3200">
              <a:solidFill>
                <a:schemeClr val="accent1">
                  <a:lumMod val="50000"/>
                </a:schemeClr>
              </a:solidFill>
              <a:latin charset="0" panose="020B0A04020102020204" pitchFamily="34" typeface="Arial Black"/>
            </a:endParaRPr>
          </a:p>
          <a:p>
            <a:pPr algn="l"/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В </a:t>
            </a:r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проект </a:t>
            </a:r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инвестировано </a:t>
            </a:r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более 400 млн </a:t>
            </a:r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рублей</a:t>
            </a:r>
          </a:p>
          <a:p>
            <a:pPr algn="l"/>
            <a:endParaRPr dirty="0" lang="ru-RU" sz="3200">
              <a:solidFill>
                <a:schemeClr val="accent1">
                  <a:lumMod val="50000"/>
                </a:schemeClr>
              </a:solidFill>
              <a:latin charset="0" panose="020B0A04020102020204" pitchFamily="34" typeface="Arial Black"/>
            </a:endParaRPr>
          </a:p>
          <a:p>
            <a:pPr algn="l"/>
            <a:r>
              <a:rPr dirty="0" lang="ru-RU" smtClean="0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дополнительные </a:t>
            </a:r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A04020102020204" pitchFamily="34" typeface="Arial Black"/>
              </a:rPr>
              <a:t>рабочие места.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550" y="2784237"/>
            <a:ext cx="11877750" cy="66812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" r="-28"/>
          <a:stretch/>
        </p:blipFill>
        <p:spPr>
          <a:xfrm>
            <a:off x="284480" y="9667577"/>
            <a:ext cx="9652000" cy="58321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-167" r="70"/>
          <a:stretch/>
        </p:blipFill>
        <p:spPr>
          <a:xfrm>
            <a:off x="10227925" y="9667577"/>
            <a:ext cx="10168929" cy="58321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96" y="4427461"/>
            <a:ext cx="2386330" cy="23863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35" y="7068393"/>
            <a:ext cx="1653661" cy="14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6536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0" y="11156574"/>
            <a:ext cx="20688300" cy="4398571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5" name="Текст текст текст текст текст текст текст текст текст"/>
          <p:cNvSpPr txBox="1"/>
          <p:nvPr/>
        </p:nvSpPr>
        <p:spPr>
          <a:xfrm>
            <a:off x="562764" y="6628531"/>
            <a:ext cx="6017140" cy="3154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Объем инвестиций в основной капитал в сельскохозяйственной отрасли составил более 600 млн руб.</a:t>
            </a:r>
            <a:endParaRPr sz="3000" dirty="0">
              <a:latin typeface="Helvetica Neue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5016380" y="13293655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4650" dirty="0"/>
          </a:p>
        </p:txBody>
      </p:sp>
      <p:sp>
        <p:nvSpPr>
          <p:cNvPr id="231" name="Линия"/>
          <p:cNvSpPr/>
          <p:nvPr/>
        </p:nvSpPr>
        <p:spPr>
          <a:xfrm>
            <a:off x="12980879" y="12381741"/>
            <a:ext cx="1" cy="237209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33" name="цифровизация"/>
          <p:cNvSpPr txBox="1">
            <a:spLocks noGrp="1"/>
          </p:cNvSpPr>
          <p:nvPr>
            <p:ph type="subTitle" sz="quarter" idx="1"/>
          </p:nvPr>
        </p:nvSpPr>
        <p:spPr>
          <a:xfrm>
            <a:off x="1497960" y="4018881"/>
            <a:ext cx="907541" cy="619119"/>
          </a:xfrm>
          <a:prstGeom prst="rect">
            <a:avLst/>
          </a:prstGeom>
        </p:spPr>
        <p:txBody>
          <a:bodyPr lIns="53578" tIns="53578" rIns="53578" bIns="53578">
            <a:normAutofit fontScale="40000" lnSpcReduction="20000"/>
          </a:bodyPr>
          <a:lstStyle>
            <a:lvl1pPr defTabSz="330200">
              <a:defRPr sz="4000" b="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t>цифровизация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0" y="2248369"/>
            <a:ext cx="5008402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4928873" y="2244511"/>
            <a:ext cx="15759427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348711" y="2612530"/>
            <a:ext cx="14249957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r>
              <a:rPr lang="ru-RU" sz="4400" dirty="0">
                <a:latin typeface="Impact" panose="020B0806030902050204" pitchFamily="34" charset="0"/>
              </a:rPr>
              <a:t>Сельское хозяйство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297233" y="2589571"/>
            <a:ext cx="326290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Экономика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3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8710" y="4071939"/>
            <a:ext cx="1982848" cy="203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3998" y="4175940"/>
            <a:ext cx="2042189" cy="2030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98627" y="4062678"/>
            <a:ext cx="2152381" cy="208971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Текст текст текст текст текст текст текст текст текст"/>
          <p:cNvSpPr txBox="1"/>
          <p:nvPr/>
        </p:nvSpPr>
        <p:spPr>
          <a:xfrm>
            <a:off x="7809389" y="6494262"/>
            <a:ext cx="5069522" cy="377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/>
            <a:r>
              <a:rPr lang="ru-RU" dirty="0"/>
              <a:t>В </a:t>
            </a:r>
            <a:r>
              <a:rPr lang="ru-RU" dirty="0" smtClean="0"/>
              <a:t>сельхоз оборот </a:t>
            </a:r>
            <a:r>
              <a:rPr lang="ru-RU" dirty="0"/>
              <a:t>за последние пять лет введено более 21 тыс. гектаров, в 2022 году – 1600 гектаров. </a:t>
            </a:r>
          </a:p>
        </p:txBody>
      </p:sp>
      <p:sp>
        <p:nvSpPr>
          <p:cNvPr id="242" name="Текст текст текст текст текст текст текст текст текст"/>
          <p:cNvSpPr txBox="1"/>
          <p:nvPr/>
        </p:nvSpPr>
        <p:spPr>
          <a:xfrm>
            <a:off x="14058379" y="6321697"/>
            <a:ext cx="6044184" cy="4385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Площадь угодий более 40 тыс. га., поголовье крупного рогатого скота 7000 голов, численность работников 400 человек.</a:t>
            </a:r>
            <a:endParaRPr sz="3000" dirty="0">
              <a:latin typeface="Helvetica Neue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96" y="11152716"/>
            <a:ext cx="5937722" cy="4329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873" y="11134393"/>
            <a:ext cx="5808547" cy="44454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2600" y="11194504"/>
            <a:ext cx="5703518" cy="432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7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Текст текст текст текст текст текст текст текст текст"/>
          <p:cNvSpPr txBox="1"/>
          <p:nvPr/>
        </p:nvSpPr>
        <p:spPr>
          <a:xfrm>
            <a:off x="1200155" y="4252851"/>
            <a:ext cx="5983731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ОАО «Совхоз имени Кирова»</a:t>
            </a:r>
            <a:endParaRPr sz="3000" dirty="0">
              <a:latin typeface="Helvetica Neue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5016381" y="14269015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4650" dirty="0"/>
          </a:p>
        </p:txBody>
      </p:sp>
      <p:sp>
        <p:nvSpPr>
          <p:cNvPr id="231" name="Линия"/>
          <p:cNvSpPr/>
          <p:nvPr/>
        </p:nvSpPr>
        <p:spPr>
          <a:xfrm>
            <a:off x="12980880" y="13357101"/>
            <a:ext cx="1" cy="237209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34" name="Прямоугольник"/>
          <p:cNvSpPr/>
          <p:nvPr/>
        </p:nvSpPr>
        <p:spPr>
          <a:xfrm>
            <a:off x="1" y="2363560"/>
            <a:ext cx="5067609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5016375" y="2359702"/>
            <a:ext cx="1567192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436213" y="2389167"/>
            <a:ext cx="15252087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lang="ru-RU" sz="4400" dirty="0">
                <a:latin typeface="Impact" panose="020B0806030902050204" pitchFamily="34" charset="0"/>
              </a:rPr>
              <a:t>В муниципалитете действуют 6 </a:t>
            </a:r>
            <a:r>
              <a:rPr lang="ru-RU" sz="4400" dirty="0" err="1">
                <a:latin typeface="Impact" panose="020B0806030902050204" pitchFamily="34" charset="0"/>
              </a:rPr>
              <a:t>агрокомпаний</a:t>
            </a:r>
            <a:r>
              <a:rPr lang="ru-RU" sz="4400" dirty="0">
                <a:latin typeface="Impact" panose="020B0806030902050204" pitchFamily="34" charset="0"/>
              </a:rPr>
              <a:t> и 7 крестьянско-фермерских хозяйств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1604899" y="2707570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Экономика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241" name="Текст текст текст текст текст текст текст текст текст"/>
          <p:cNvSpPr txBox="1"/>
          <p:nvPr/>
        </p:nvSpPr>
        <p:spPr>
          <a:xfrm>
            <a:off x="7480258" y="4252851"/>
            <a:ext cx="5041374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«Колхоз «Заветы Ильича»</a:t>
            </a:r>
            <a:endParaRPr lang="ru-RU" dirty="0">
              <a:latin typeface="Helvetica Neue"/>
            </a:endParaRPr>
          </a:p>
        </p:txBody>
      </p:sp>
      <p:sp>
        <p:nvSpPr>
          <p:cNvPr id="242" name="Текст текст текст текст текст текст текст текст текст"/>
          <p:cNvSpPr txBox="1"/>
          <p:nvPr/>
        </p:nvSpPr>
        <p:spPr>
          <a:xfrm>
            <a:off x="13261432" y="4235491"/>
            <a:ext cx="6010625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«Эко Ферма </a:t>
            </a:r>
            <a:r>
              <a:rPr lang="ru-RU" dirty="0" err="1"/>
              <a:t>Завидово</a:t>
            </a:r>
            <a:r>
              <a:rPr lang="ru-RU" dirty="0"/>
              <a:t>»</a:t>
            </a:r>
            <a:endParaRPr sz="3000" dirty="0">
              <a:latin typeface="Helvetica Neu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025" y="10912217"/>
            <a:ext cx="5602407" cy="46040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16" y="5560901"/>
            <a:ext cx="5993088" cy="4000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043" y="5590379"/>
            <a:ext cx="5739179" cy="4000854"/>
          </a:xfrm>
          <a:prstGeom prst="rect">
            <a:avLst/>
          </a:prstGeom>
        </p:spPr>
      </p:pic>
      <p:sp>
        <p:nvSpPr>
          <p:cNvPr id="26" name="Текст текст текст текст текст текст текст текст текст"/>
          <p:cNvSpPr txBox="1"/>
          <p:nvPr/>
        </p:nvSpPr>
        <p:spPr>
          <a:xfrm>
            <a:off x="1111945" y="9637812"/>
            <a:ext cx="5983731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«</a:t>
            </a:r>
            <a:r>
              <a:rPr lang="ru-RU" dirty="0" err="1"/>
              <a:t>Лотофиш</a:t>
            </a:r>
            <a:r>
              <a:rPr lang="ru-RU" dirty="0"/>
              <a:t>»</a:t>
            </a:r>
            <a:endParaRPr sz="3000" dirty="0">
              <a:latin typeface="Helvetica Neue"/>
            </a:endParaRPr>
          </a:p>
        </p:txBody>
      </p:sp>
      <p:sp>
        <p:nvSpPr>
          <p:cNvPr id="27" name="Текст текст текст текст текст текст текст текст текст"/>
          <p:cNvSpPr txBox="1"/>
          <p:nvPr/>
        </p:nvSpPr>
        <p:spPr>
          <a:xfrm>
            <a:off x="7475036" y="9637812"/>
            <a:ext cx="5983731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«</a:t>
            </a:r>
            <a:r>
              <a:rPr lang="ru-RU" dirty="0" err="1"/>
              <a:t>Агроинновации</a:t>
            </a:r>
            <a:r>
              <a:rPr lang="ru-RU" dirty="0"/>
              <a:t> МО»</a:t>
            </a:r>
            <a:endParaRPr sz="3000" dirty="0">
              <a:latin typeface="Helvetica Neue"/>
            </a:endParaRPr>
          </a:p>
        </p:txBody>
      </p:sp>
      <p:sp>
        <p:nvSpPr>
          <p:cNvPr id="28" name="Текст текст текст текст текст текст текст текст текст"/>
          <p:cNvSpPr txBox="1"/>
          <p:nvPr/>
        </p:nvSpPr>
        <p:spPr>
          <a:xfrm>
            <a:off x="13336491" y="9641507"/>
            <a:ext cx="5983731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«АФ «</a:t>
            </a:r>
            <a:r>
              <a:rPr lang="ru-RU" dirty="0" err="1"/>
              <a:t>Елгозинское</a:t>
            </a:r>
            <a:r>
              <a:rPr lang="ru-RU" dirty="0"/>
              <a:t>»</a:t>
            </a:r>
            <a:endParaRPr sz="3000" dirty="0">
              <a:latin typeface="Helvetica Neue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34" y="10911850"/>
            <a:ext cx="5997240" cy="4604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1292" y="5590379"/>
            <a:ext cx="5570140" cy="40064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81043" y="10945862"/>
            <a:ext cx="5739179" cy="46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7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0" y="8558172"/>
            <a:ext cx="20688299" cy="6958053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5036701" y="14254723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4650" dirty="0"/>
          </a:p>
        </p:txBody>
      </p:sp>
      <p:sp>
        <p:nvSpPr>
          <p:cNvPr id="234" name="Прямоугольник"/>
          <p:cNvSpPr/>
          <p:nvPr/>
        </p:nvSpPr>
        <p:spPr>
          <a:xfrm>
            <a:off x="1" y="2345410"/>
            <a:ext cx="5087929" cy="146062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5036695" y="2345410"/>
            <a:ext cx="1565160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456539" y="2374875"/>
            <a:ext cx="11692785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>
              <a:defRPr/>
            </a:pPr>
            <a:r>
              <a:rPr lang="ru-RU" sz="4400" dirty="0">
                <a:latin typeface="Impact" panose="020B0806030902050204" pitchFamily="34" charset="0"/>
              </a:rPr>
              <a:t>Реализуется программа  Губернатора «Подмосковные 10 га»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692161" y="2734041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Экономика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26" name="Текст текст текст текст текст текст текст текст текст"/>
          <p:cNvSpPr txBox="1"/>
          <p:nvPr/>
        </p:nvSpPr>
        <p:spPr>
          <a:xfrm>
            <a:off x="739394" y="4983581"/>
            <a:ext cx="1872239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>
              <a:defRPr/>
            </a:pPr>
            <a:endParaRPr sz="3000" dirty="0">
              <a:latin typeface="Helvetica Neue"/>
            </a:endParaRPr>
          </a:p>
        </p:txBody>
      </p:sp>
      <p:sp>
        <p:nvSpPr>
          <p:cNvPr id="25" name="Текст текст текст текст текст текст текст текст текст"/>
          <p:cNvSpPr txBox="1"/>
          <p:nvPr/>
        </p:nvSpPr>
        <p:spPr>
          <a:xfrm>
            <a:off x="945079" y="4426338"/>
            <a:ext cx="5983731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>
              <a:defRPr/>
            </a:pPr>
            <a:r>
              <a:rPr lang="ru-RU" dirty="0">
                <a:latin typeface="Helvetica Neue"/>
              </a:rPr>
              <a:t>КФХ «Техновелес»</a:t>
            </a:r>
            <a:endParaRPr sz="3000" dirty="0">
              <a:latin typeface="Helvetica Neu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87" y="4124812"/>
            <a:ext cx="1578241" cy="1542270"/>
          </a:xfrm>
          <a:prstGeom prst="rect">
            <a:avLst/>
          </a:prstGeom>
        </p:spPr>
      </p:pic>
      <p:sp>
        <p:nvSpPr>
          <p:cNvPr id="29" name="Текст текст текст текст текст текст текст текст текст"/>
          <p:cNvSpPr txBox="1"/>
          <p:nvPr/>
        </p:nvSpPr>
        <p:spPr>
          <a:xfrm>
            <a:off x="10448658" y="4426338"/>
            <a:ext cx="7215289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algn="ctr">
              <a:defRPr/>
            </a:pPr>
            <a:r>
              <a:rPr lang="ru-RU" dirty="0">
                <a:latin typeface="Helvetica Neue"/>
              </a:rPr>
              <a:t>Будут созданы рабочие места</a:t>
            </a:r>
            <a:endParaRPr sz="3000" dirty="0">
              <a:latin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097" y="8721672"/>
            <a:ext cx="9528834" cy="68020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8071" y="8721672"/>
            <a:ext cx="5789997" cy="6802062"/>
          </a:xfrm>
          <a:prstGeom prst="rect">
            <a:avLst/>
          </a:prstGeom>
        </p:spPr>
      </p:pic>
      <p:sp>
        <p:nvSpPr>
          <p:cNvPr id="15" name="Текст текст текст текст текст текст текст текст текст"/>
          <p:cNvSpPr txBox="1"/>
          <p:nvPr/>
        </p:nvSpPr>
        <p:spPr>
          <a:xfrm>
            <a:off x="820509" y="6019015"/>
            <a:ext cx="18722390" cy="2539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Желающим предоставляются земельные участки в безвозмездное пользование для организации пчеловодства, садоводства, выращивания картофеля, овощей и ягод, животноводства для молочного и мясомолочного направления.</a:t>
            </a:r>
            <a:endParaRPr sz="30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935879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Прямоугольник"/>
          <p:cNvSpPr/>
          <p:nvPr/>
        </p:nvSpPr>
        <p:spPr>
          <a:xfrm>
            <a:off x="0" y="6879780"/>
            <a:ext cx="20688300" cy="863644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rgbClr val="0574B9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28" name="текст"/>
          <p:cNvSpPr txBox="1"/>
          <p:nvPr/>
        </p:nvSpPr>
        <p:spPr>
          <a:xfrm>
            <a:off x="5199261" y="14173443"/>
            <a:ext cx="77009" cy="792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62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4650" dirty="0"/>
          </a:p>
        </p:txBody>
      </p:sp>
      <p:sp>
        <p:nvSpPr>
          <p:cNvPr id="234" name="Прямоугольник"/>
          <p:cNvSpPr/>
          <p:nvPr/>
        </p:nvSpPr>
        <p:spPr>
          <a:xfrm>
            <a:off x="1" y="2267988"/>
            <a:ext cx="5250489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5" name="Прямоугольник"/>
          <p:cNvSpPr/>
          <p:nvPr/>
        </p:nvSpPr>
        <p:spPr>
          <a:xfrm>
            <a:off x="5199255" y="2264130"/>
            <a:ext cx="15489045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6" name="Заголовок"/>
          <p:cNvSpPr txBox="1"/>
          <p:nvPr/>
        </p:nvSpPr>
        <p:spPr>
          <a:xfrm>
            <a:off x="5619099" y="2632149"/>
            <a:ext cx="11692785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4400" dirty="0">
                <a:latin typeface="Impact" panose="020B0806030902050204" pitchFamily="34" charset="0"/>
              </a:rPr>
              <a:t>Экологически чистое производство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237" name="Московская…"/>
          <p:cNvSpPr txBox="1"/>
          <p:nvPr/>
        </p:nvSpPr>
        <p:spPr>
          <a:xfrm>
            <a:off x="620291" y="2568807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Экономика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25" name="Текст текст текст текст текст текст текст текст текст"/>
          <p:cNvSpPr txBox="1"/>
          <p:nvPr/>
        </p:nvSpPr>
        <p:spPr>
          <a:xfrm>
            <a:off x="1008471" y="4750467"/>
            <a:ext cx="5983731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/>
              <a:t>ООО "ВекторЭКО"</a:t>
            </a:r>
            <a:endParaRPr sz="3000" dirty="0">
              <a:latin typeface="Helvetica Neue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613" y="4337953"/>
            <a:ext cx="1578241" cy="1542270"/>
          </a:xfrm>
          <a:prstGeom prst="rect">
            <a:avLst/>
          </a:prstGeom>
        </p:spPr>
      </p:pic>
      <p:sp>
        <p:nvSpPr>
          <p:cNvPr id="29" name="Текст текст текст текст текст текст текст текст текст"/>
          <p:cNvSpPr txBox="1"/>
          <p:nvPr/>
        </p:nvSpPr>
        <p:spPr>
          <a:xfrm>
            <a:off x="10096595" y="4746054"/>
            <a:ext cx="7215289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pPr lvl="0" algn="ctr"/>
            <a:r>
              <a:rPr lang="ru-RU" dirty="0" smtClean="0"/>
              <a:t>Будут созданы рабочие места</a:t>
            </a:r>
            <a:endParaRPr sz="3000" dirty="0">
              <a:latin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97" y="7317039"/>
            <a:ext cx="10212683" cy="7769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6277" y="7307156"/>
            <a:ext cx="9785963" cy="777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00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3541"/>
            <a:ext cx="20691617" cy="8632684"/>
          </a:xfrm>
          <a:prstGeom prst="rect">
            <a:avLst/>
          </a:prstGeom>
        </p:spPr>
      </p:pic>
      <p:sp>
        <p:nvSpPr>
          <p:cNvPr id="277" name="Московская…"/>
          <p:cNvSpPr txBox="1"/>
          <p:nvPr/>
        </p:nvSpPr>
        <p:spPr>
          <a:xfrm>
            <a:off x="2238139" y="4286613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sz="3000"/>
              <a:t>Московская</a:t>
            </a:r>
          </a:p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sz="3000"/>
              <a:t>область</a:t>
            </a:r>
          </a:p>
        </p:txBody>
      </p:sp>
      <p:sp>
        <p:nvSpPr>
          <p:cNvPr id="30" name="Прямоугольник"/>
          <p:cNvSpPr/>
          <p:nvPr/>
        </p:nvSpPr>
        <p:spPr>
          <a:xfrm>
            <a:off x="0" y="2233595"/>
            <a:ext cx="5482921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1" name="Прямоугольник"/>
          <p:cNvSpPr/>
          <p:nvPr/>
        </p:nvSpPr>
        <p:spPr>
          <a:xfrm>
            <a:off x="5482922" y="2233594"/>
            <a:ext cx="15205378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2" name="Заголовок"/>
          <p:cNvSpPr txBox="1"/>
          <p:nvPr/>
        </p:nvSpPr>
        <p:spPr>
          <a:xfrm>
            <a:off x="5473321" y="2653789"/>
            <a:ext cx="11692785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4400">
                <a:latin charset="0" panose="020B0806030902050204" pitchFamily="34" typeface="Impact"/>
              </a:rPr>
              <a:t>Реализуется программа  100 прудов и озёр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33" name="Московская…"/>
          <p:cNvSpPr txBox="1"/>
          <p:nvPr/>
        </p:nvSpPr>
        <p:spPr>
          <a:xfrm>
            <a:off x="1196341" y="264747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Благоустройство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36" name="Текст текст текст текст текст текст текст текст текст"/>
          <p:cNvSpPr txBox="1"/>
          <p:nvPr/>
        </p:nvSpPr>
        <p:spPr>
          <a:xfrm>
            <a:off x="704800" y="4791871"/>
            <a:ext cx="18722390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b="1" sz="4000">
                <a:solidFill>
                  <a:srgbClr val="003796"/>
                </a:solidFill>
              </a:defRPr>
            </a:lvl1pPr>
          </a:lstStyle>
          <a:p>
            <a:pPr algn="ctr" lvl="0"/>
            <a:r>
              <a:rPr dirty="0" lang="ru-RU"/>
              <a:t>В 2022 году проведена расчистка и благоустройство береговой зоны пруда в поселке Новолотошино. </a:t>
            </a:r>
            <a:endParaRPr dirty="0" sz="3000">
              <a:latin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7175829"/>
            <a:ext cx="10951210" cy="75155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34"/>
          <a:stretch/>
        </p:blipFill>
        <p:spPr>
          <a:xfrm>
            <a:off x="10424160" y="7175829"/>
            <a:ext cx="9998710" cy="75155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"/>
          <p:cNvSpPr/>
          <p:nvPr/>
        </p:nvSpPr>
        <p:spPr>
          <a:xfrm>
            <a:off x="1" y="2404201"/>
            <a:ext cx="5813630" cy="2139287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1" name="Прямоугольник"/>
          <p:cNvSpPr/>
          <p:nvPr/>
        </p:nvSpPr>
        <p:spPr>
          <a:xfrm>
            <a:off x="5813630" y="2380528"/>
            <a:ext cx="14874670" cy="216296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2" name="Заголовок"/>
          <p:cNvSpPr txBox="1"/>
          <p:nvPr/>
        </p:nvSpPr>
        <p:spPr>
          <a:xfrm>
            <a:off x="5746883" y="2472856"/>
            <a:ext cx="13752701" cy="1923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4000" dirty="0">
                <a:latin typeface="Impact" panose="020B0806030902050204" pitchFamily="34" charset="0"/>
              </a:rPr>
              <a:t>При поддержке Губернатора начнутся работы по благоустройству территории «Красного ручья» в Микрорайоне поселка Лотошино</a:t>
            </a:r>
            <a:endParaRPr sz="4000" dirty="0">
              <a:latin typeface="Impact" panose="020B0806030902050204" pitchFamily="34" charset="0"/>
            </a:endParaRPr>
          </a:p>
        </p:txBody>
      </p:sp>
      <p:sp>
        <p:nvSpPr>
          <p:cNvPr id="33" name="Московская…"/>
          <p:cNvSpPr txBox="1"/>
          <p:nvPr/>
        </p:nvSpPr>
        <p:spPr>
          <a:xfrm>
            <a:off x="555501" y="3026979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Благоустройство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36" name="Текст текст текст текст текст текст текст текст текст"/>
          <p:cNvSpPr txBox="1"/>
          <p:nvPr/>
        </p:nvSpPr>
        <p:spPr>
          <a:xfrm>
            <a:off x="1965910" y="4933512"/>
            <a:ext cx="1872239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4000" b="1">
                <a:solidFill>
                  <a:srgbClr val="003796"/>
                </a:solidFill>
              </a:defRPr>
            </a:lvl1pPr>
          </a:lstStyle>
          <a:p>
            <a:r>
              <a:rPr lang="ru-RU" dirty="0"/>
              <a:t>Общая площадь благоустройства составит 14,6 га.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340" y="6034128"/>
            <a:ext cx="9299699" cy="47336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56" y="10668750"/>
            <a:ext cx="9413244" cy="4949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82" y="6034128"/>
            <a:ext cx="9413244" cy="4733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6340" y="10600106"/>
            <a:ext cx="9413244" cy="4949646"/>
          </a:xfrm>
          <a:prstGeom prst="rect">
            <a:avLst/>
          </a:prstGeom>
        </p:spPr>
      </p:pic>
      <p:sp>
        <p:nvSpPr>
          <p:cNvPr id="14" name="Московская…"/>
          <p:cNvSpPr txBox="1"/>
          <p:nvPr/>
        </p:nvSpPr>
        <p:spPr>
          <a:xfrm>
            <a:off x="7383021" y="9351985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Было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6" name="Московская…"/>
          <p:cNvSpPr txBox="1"/>
          <p:nvPr/>
        </p:nvSpPr>
        <p:spPr>
          <a:xfrm>
            <a:off x="7535636" y="14307510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Будет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7" name="Московская…"/>
          <p:cNvSpPr txBox="1"/>
          <p:nvPr/>
        </p:nvSpPr>
        <p:spPr>
          <a:xfrm>
            <a:off x="16880804" y="9351985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Будет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8" name="Московская…"/>
          <p:cNvSpPr txBox="1"/>
          <p:nvPr/>
        </p:nvSpPr>
        <p:spPr>
          <a:xfrm>
            <a:off x="16880803" y="14307510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Будет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04260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566" y="3765284"/>
            <a:ext cx="19489734" cy="13505229"/>
          </a:xfrm>
          <a:prstGeom prst="rect">
            <a:avLst/>
          </a:prstGeom>
        </p:spPr>
      </p:pic>
      <p:sp>
        <p:nvSpPr>
          <p:cNvPr id="285" name="текст"/>
          <p:cNvSpPr txBox="1"/>
          <p:nvPr/>
        </p:nvSpPr>
        <p:spPr>
          <a:xfrm>
            <a:off x="6606574" y="68861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8861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216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8" name="Заголовок"/>
          <p:cNvSpPr txBox="1"/>
          <p:nvPr/>
        </p:nvSpPr>
        <p:spPr>
          <a:xfrm>
            <a:off x="5333019" y="4216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4216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4216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31" name="Прямоугольник"/>
          <p:cNvSpPr/>
          <p:nvPr/>
        </p:nvSpPr>
        <p:spPr>
          <a:xfrm>
            <a:off x="0" y="2206624"/>
            <a:ext cx="20688300" cy="159321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Медицина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840"/>
            <a:ext cx="13392150" cy="1320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22705" y="5332457"/>
            <a:ext cx="6035040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Нам важно иметь современные госпитали, поликлиники, конечно, профессиональных врачей и современное оборудование. Но также очень важно теплое человеческое отношение</a:t>
            </a:r>
          </a:p>
        </p:txBody>
      </p:sp>
    </p:spTree>
    <p:extLst>
      <p:ext uri="{BB962C8B-B14F-4D97-AF65-F5344CB8AC3E}">
        <p14:creationId xmlns:p14="http://schemas.microsoft.com/office/powerpoint/2010/main" val="917861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то.jpg" id="280" name="фото.jpg"/>
          <p:cNvPicPr>
            <a:picLocks noChangeAspect="1"/>
          </p:cNvPicPr>
          <p:nvPr/>
        </p:nvPicPr>
        <p:blipFill>
          <a:blip r:embed="rId2">
            <a:extLst/>
          </a:blip>
          <a:srcRect b="32"/>
          <a:stretch>
            <a:fillRect/>
          </a:stretch>
        </p:blipFill>
        <p:spPr>
          <a:xfrm>
            <a:off x="7894750" y="8354925"/>
            <a:ext cx="5734135" cy="5558730"/>
          </a:xfrm>
          <a:prstGeom prst="rect">
            <a:avLst/>
          </a:prstGeom>
          <a:ln w="12700">
            <a:miter lim="400000"/>
          </a:ln>
        </p:spPr>
      </p:pic>
      <p:pic>
        <p:nvPicPr>
          <p:cNvPr descr="фото2.jpg" id="281" name="фото2.jpg"/>
          <p:cNvPicPr>
            <a:picLocks noChangeAspect="1"/>
          </p:cNvPicPr>
          <p:nvPr/>
        </p:nvPicPr>
        <p:blipFill>
          <a:blip r:embed="rId3">
            <a:extLst/>
          </a:blip>
          <a:srcRect b="-34"/>
          <a:stretch>
            <a:fillRect/>
          </a:stretch>
        </p:blipFill>
        <p:spPr>
          <a:xfrm>
            <a:off x="13683440" y="8315156"/>
            <a:ext cx="5804715" cy="559432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Прямоугольник"/>
          <p:cNvSpPr/>
          <p:nvPr/>
        </p:nvSpPr>
        <p:spPr>
          <a:xfrm>
            <a:off x="1161771" y="7742082"/>
            <a:ext cx="18338936" cy="636787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3" name="заголовок"/>
          <p:cNvSpPr txBox="1">
            <a:spLocks noGrp="1"/>
          </p:cNvSpPr>
          <p:nvPr>
            <p:ph idx="1" sz="quarter" type="subTitle"/>
          </p:nvPr>
        </p:nvSpPr>
        <p:spPr>
          <a:xfrm>
            <a:off x="1188004" y="4534120"/>
            <a:ext cx="18215754" cy="14321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9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dirty="0" lang="ru-RU" sz="4400">
                <a:latin charset="0" panose="020B0806030902050204" pitchFamily="34" typeface="Impact"/>
              </a:rPr>
              <a:t>На 27-ой Конференции Московского областного регионального отделения «Единой России» Андрей Воробьев единогласно выбран кандидатом на предстоящие выборы Губернатора Московской области. 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284" name="текст"/>
          <p:cNvSpPr txBox="1"/>
          <p:nvPr/>
        </p:nvSpPr>
        <p:spPr>
          <a:xfrm>
            <a:off x="1454890" y="8220591"/>
            <a:ext cx="1449875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r>
              <a:rPr dirty="0" sz="3750"/>
              <a:t>т</a:t>
            </a:r>
          </a:p>
        </p:txBody>
      </p:sp>
      <p:sp>
        <p:nvSpPr>
          <p:cNvPr id="285" name="текст"/>
          <p:cNvSpPr txBox="1"/>
          <p:nvPr/>
        </p:nvSpPr>
        <p:spPr>
          <a:xfrm>
            <a:off x="6606574" y="659357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593578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464529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291" name="Подзаголовок"/>
          <p:cNvSpPr txBox="1"/>
          <p:nvPr/>
        </p:nvSpPr>
        <p:spPr>
          <a:xfrm>
            <a:off x="9524095" y="7582873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6700"/>
              </a:lnSpc>
              <a:def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625"/>
              <a:t>Подзаголовок</a:t>
            </a:r>
          </a:p>
        </p:txBody>
      </p:sp>
      <p:sp>
        <p:nvSpPr>
          <p:cNvPr id="292" name="Подзаголовок"/>
          <p:cNvSpPr txBox="1"/>
          <p:nvPr/>
        </p:nvSpPr>
        <p:spPr>
          <a:xfrm>
            <a:off x="15515446" y="7573348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6700"/>
              </a:lnSpc>
              <a:def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625"/>
              <a:t>Подзаголовок</a:t>
            </a:r>
          </a:p>
        </p:txBody>
      </p:sp>
      <p:sp>
        <p:nvSpPr>
          <p:cNvPr id="293" name="Линия"/>
          <p:cNvSpPr/>
          <p:nvPr/>
        </p:nvSpPr>
        <p:spPr>
          <a:xfrm>
            <a:off x="13650430" y="8586097"/>
            <a:ext cx="1" cy="5100876"/>
          </a:xfrm>
          <a:prstGeom prst="line">
            <a:avLst/>
          </a:prstGeom>
          <a:ln w="38100">
            <a:solidFill>
              <a:srgbClr val="003796"/>
            </a:solidFill>
            <a:miter lim="400000"/>
          </a:ln>
        </p:spPr>
        <p:txBody>
          <a:bodyPr anchor="ctr" bIns="38100" lIns="38100" rIns="38100" tIns="38100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94" name="Линия"/>
          <p:cNvSpPr/>
          <p:nvPr/>
        </p:nvSpPr>
        <p:spPr>
          <a:xfrm flipH="1">
            <a:off x="7904169" y="7746357"/>
            <a:ext cx="1" cy="699042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anchor="ctr" bIns="38100" lIns="38100" rIns="38100" tIns="38100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95" name="Линия"/>
          <p:cNvSpPr/>
          <p:nvPr/>
        </p:nvSpPr>
        <p:spPr>
          <a:xfrm flipH="1">
            <a:off x="13650430" y="7746357"/>
            <a:ext cx="1" cy="642824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anchor="ctr" bIns="38100" lIns="38100" rIns="38100" tIns="38100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96" name="Фото"/>
          <p:cNvSpPr txBox="1"/>
          <p:nvPr/>
        </p:nvSpPr>
        <p:spPr>
          <a:xfrm>
            <a:off x="16125099" y="10768230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sp>
        <p:nvSpPr>
          <p:cNvPr id="297" name="Фото"/>
          <p:cNvSpPr txBox="1"/>
          <p:nvPr/>
        </p:nvSpPr>
        <p:spPr>
          <a:xfrm>
            <a:off x="10219599" y="10768230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sp>
        <p:nvSpPr>
          <p:cNvPr id="298" name="Фото"/>
          <p:cNvSpPr txBox="1"/>
          <p:nvPr/>
        </p:nvSpPr>
        <p:spPr>
          <a:xfrm>
            <a:off x="3709194" y="10768230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3924150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62012"/>
            <a:ext cx="9945827" cy="86016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28" y="6962012"/>
            <a:ext cx="10742471" cy="8601631"/>
          </a:xfrm>
          <a:prstGeom prst="rect">
            <a:avLst/>
          </a:prstGeom>
        </p:spPr>
      </p:pic>
      <p:sp>
        <p:nvSpPr>
          <p:cNvPr id="27" name="заголовок"/>
          <p:cNvSpPr txBox="1">
            <a:spLocks/>
          </p:cNvSpPr>
          <p:nvPr/>
        </p:nvSpPr>
        <p:spPr>
          <a:xfrm>
            <a:off x="1103606" y="3676498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0800" lIns="50800" rIns="50800" tIns="50800">
            <a:noAutofit/>
          </a:bodyPr>
          <a:lstStyle>
            <a:lvl1pPr algn="l" defTabSz="619109" indent="0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baseline="0" cap="none" i="0" spc="0" strike="noStrike" sz="9000" u="none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algn="l" defTabSz="619109" indent="342892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algn="l" defTabSz="619109" indent="685783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algn="l" defTabSz="619109" indent="1028675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algn="l" defTabSz="619109" indent="1371566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algn="l" defTabSz="1828709" indent="-714357" latinLnBrk="0" marL="1342991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algn="l" defTabSz="1828709" indent="-714357" latinLnBrk="0" marL="1447764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algn="l" defTabSz="1828709" indent="-714357" latinLnBrk="0" marL="1552536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algn="l" defTabSz="1828709" indent="-714357" latinLnBrk="0" marL="1657309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endParaRPr dirty="0" lang="ru-RU" sz="4000">
              <a:latin charset="0" panose="020B0806030902050204" pitchFamily="34" typeface="Impact"/>
            </a:endParaRPr>
          </a:p>
        </p:txBody>
      </p:sp>
      <p:sp>
        <p:nvSpPr>
          <p:cNvPr descr="blob:https://web.telegram.org/6511295b-6552-4e43-ac2a-a8d80c9ae1d8" id="28" name="AutoShape 24"/>
          <p:cNvSpPr>
            <a:spLocks noChangeArrowheads="1" noChangeAspect="1"/>
          </p:cNvSpPr>
          <p:nvPr/>
        </p:nvSpPr>
        <p:spPr bwMode="auto">
          <a:xfrm>
            <a:off x="2853530" y="49104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bfcdd348-1c64-4c4e-ae23-cea48c5ec8c7" id="29" name="AutoShape 25"/>
          <p:cNvSpPr>
            <a:spLocks noChangeArrowheads="1" noChangeAspect="1"/>
          </p:cNvSpPr>
          <p:nvPr/>
        </p:nvSpPr>
        <p:spPr bwMode="auto">
          <a:xfrm>
            <a:off x="2853530" y="49104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745dbfab-7ed1-43f6-a38c-00680514b0b4" id="30" name="AutoShape 26"/>
          <p:cNvSpPr>
            <a:spLocks noChangeArrowheads="1" noChangeAspect="1"/>
          </p:cNvSpPr>
          <p:nvPr/>
        </p:nvSpPr>
        <p:spPr bwMode="auto">
          <a:xfrm>
            <a:off x="2853530" y="49104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28b77f60-ce56-4b0e-9334-06167a581c00" id="31" name="AutoShape 23"/>
          <p:cNvSpPr>
            <a:spLocks noChangeArrowheads="1" noChangeAspect="1"/>
          </p:cNvSpPr>
          <p:nvPr/>
        </p:nvSpPr>
        <p:spPr bwMode="auto">
          <a:xfrm>
            <a:off x="2896393" y="47659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Red Heart" id="32" name="AutoShape 28"/>
          <p:cNvSpPr>
            <a:spLocks noChangeArrowheads="1" noChangeAspect="1"/>
          </p:cNvSpPr>
          <p:nvPr/>
        </p:nvSpPr>
        <p:spPr bwMode="auto">
          <a:xfrm>
            <a:off x="2988468" y="48199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1" y="2243522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5016375" y="2243525"/>
            <a:ext cx="15671925" cy="1699319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Поддержка президента и правительства</a:t>
            </a:r>
          </a:p>
        </p:txBody>
      </p:sp>
      <p:sp>
        <p:nvSpPr>
          <p:cNvPr id="35" name="Московская…"/>
          <p:cNvSpPr txBox="1"/>
          <p:nvPr/>
        </p:nvSpPr>
        <p:spPr>
          <a:xfrm>
            <a:off x="329655" y="2585093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7125712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8658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86587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19644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8" name="Заголовок"/>
          <p:cNvSpPr txBox="1"/>
          <p:nvPr/>
        </p:nvSpPr>
        <p:spPr>
          <a:xfrm>
            <a:off x="5333019" y="419644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419644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419644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1" name="Прямоугольник"/>
          <p:cNvSpPr/>
          <p:nvPr/>
        </p:nvSpPr>
        <p:spPr>
          <a:xfrm>
            <a:off x="0" y="2186304"/>
            <a:ext cx="6463030" cy="159321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algn="l"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      Медицина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12" name="Прямоугольник"/>
          <p:cNvSpPr/>
          <p:nvPr/>
        </p:nvSpPr>
        <p:spPr>
          <a:xfrm>
            <a:off x="6355220" y="2186304"/>
            <a:ext cx="14333080" cy="1601591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8310" y="2468989"/>
            <a:ext cx="694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60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Оснащение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29664" y="4204822"/>
            <a:ext cx="147618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3600">
                <a:solidFill>
                  <a:schemeClr val="accent1">
                    <a:lumMod val="75000"/>
                  </a:schemeClr>
                </a:solidFill>
                <a:latin charset="0" panose="020B0A04020102020204" pitchFamily="34" typeface="Arial Black"/>
              </a:rPr>
              <a:t>В Лотошинскую ЦРБ продолжает поступать современное медицинское оборудование – аппараты для ингаляционной терапии, рентгеновская передвижная диагностическая система, резектоскоп, кислородные концентраторы, анализаторы, реанимационные кровати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20"/>
          <a:stretch/>
        </p:blipFill>
        <p:spPr>
          <a:xfrm>
            <a:off x="142704" y="8241613"/>
            <a:ext cx="9915696" cy="780293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88900">
            <a:noFill/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8249988"/>
            <a:ext cx="10629900" cy="7719613"/>
          </a:xfrm>
          <a:prstGeom prst="rect">
            <a:avLst/>
          </a:prstGeom>
          <a:solidFill>
            <a:srgbClr val="FFFFFF">
              <a:shade val="85000"/>
            </a:srgbClr>
          </a:solidFill>
          <a:ln cap="rnd" w="190500">
            <a:noFill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h="16510" w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9720" y="3128946"/>
            <a:ext cx="7657240" cy="70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84139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635311"/>
            <a:ext cx="78029" cy="68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635311"/>
            <a:ext cx="78029" cy="681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3946567"/>
            <a:ext cx="14342572" cy="116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8" name="Заголовок"/>
          <p:cNvSpPr txBox="1"/>
          <p:nvPr/>
        </p:nvSpPr>
        <p:spPr>
          <a:xfrm>
            <a:off x="5333019" y="3946567"/>
            <a:ext cx="14342572" cy="116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3946567"/>
            <a:ext cx="14342572" cy="116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3946567"/>
            <a:ext cx="14342572" cy="116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1" name="Прямоугольник"/>
          <p:cNvSpPr/>
          <p:nvPr/>
        </p:nvSpPr>
        <p:spPr>
          <a:xfrm>
            <a:off x="0" y="2258877"/>
            <a:ext cx="6548610" cy="165987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algn="l"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      Медицина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12" name="Прямоугольник"/>
          <p:cNvSpPr/>
          <p:nvPr/>
        </p:nvSpPr>
        <p:spPr>
          <a:xfrm>
            <a:off x="6355219" y="2258528"/>
            <a:ext cx="14522871" cy="1668602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8309" y="2565728"/>
            <a:ext cx="70414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60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Специалисты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65" y="4014985"/>
            <a:ext cx="1808728" cy="17861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69396" y="4493644"/>
            <a:ext cx="9216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mtClean="0" sz="4800">
                <a:solidFill>
                  <a:schemeClr val="accent1">
                    <a:lumMod val="75000"/>
                  </a:schemeClr>
                </a:solidFill>
                <a:latin charset="0" panose="020B0A04020102020204" pitchFamily="34" typeface="Arial Black"/>
              </a:rPr>
              <a:t>9 новых специалистов</a:t>
            </a:r>
            <a:endParaRPr dirty="0" lang="ru-RU" sz="4800">
              <a:solidFill>
                <a:schemeClr val="accent1">
                  <a:lumMod val="75000"/>
                </a:schemeClr>
              </a:solidFill>
              <a:latin charset="0" panose="020B0A04020102020204" pitchFamily="34"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2455" y="4232980"/>
            <a:ext cx="1629309" cy="1684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24" l="-814" r="1"/>
          <a:stretch/>
        </p:blipFill>
        <p:spPr>
          <a:xfrm>
            <a:off x="264160" y="6087517"/>
            <a:ext cx="20176937" cy="1015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9362900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818" y="3654478"/>
            <a:ext cx="9207035" cy="7772400"/>
          </a:xfrm>
          <a:prstGeom prst="rect">
            <a:avLst/>
          </a:prstGeom>
        </p:spPr>
      </p:pic>
      <p:sp>
        <p:nvSpPr>
          <p:cNvPr id="285" name="текст"/>
          <p:cNvSpPr txBox="1"/>
          <p:nvPr/>
        </p:nvSpPr>
        <p:spPr>
          <a:xfrm>
            <a:off x="6606574" y="63985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3985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17154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8" name="Заголовок"/>
          <p:cNvSpPr txBox="1"/>
          <p:nvPr/>
        </p:nvSpPr>
        <p:spPr>
          <a:xfrm>
            <a:off x="5333019" y="417154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417154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417154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1" name="Прямоугольник"/>
          <p:cNvSpPr/>
          <p:nvPr/>
        </p:nvSpPr>
        <p:spPr>
          <a:xfrm>
            <a:off x="0" y="2161403"/>
            <a:ext cx="7446438" cy="1601591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algn="l"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     Медицина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12" name="Прямоугольник"/>
          <p:cNvSpPr/>
          <p:nvPr/>
        </p:nvSpPr>
        <p:spPr>
          <a:xfrm>
            <a:off x="6463030" y="2161403"/>
            <a:ext cx="14225270" cy="1601591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55220" y="2400109"/>
            <a:ext cx="6949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60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Меры поддержки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"/>
          <a:stretch/>
        </p:blipFill>
        <p:spPr>
          <a:xfrm>
            <a:off x="0" y="9773920"/>
            <a:ext cx="20688300" cy="78979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" r="-8"/>
          <a:stretch/>
        </p:blipFill>
        <p:spPr>
          <a:xfrm>
            <a:off x="7231094" y="4225519"/>
            <a:ext cx="7521225" cy="540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230" y="4025939"/>
            <a:ext cx="4924682" cy="53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7450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996102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996102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326674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8" name="Заголовок"/>
          <p:cNvSpPr txBox="1"/>
          <p:nvPr/>
        </p:nvSpPr>
        <p:spPr>
          <a:xfrm>
            <a:off x="5333019" y="4326674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9" name="Заголовок"/>
          <p:cNvSpPr txBox="1"/>
          <p:nvPr/>
        </p:nvSpPr>
        <p:spPr>
          <a:xfrm>
            <a:off x="5333019" y="4326674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0" name="Заголовок"/>
          <p:cNvSpPr txBox="1"/>
          <p:nvPr/>
        </p:nvSpPr>
        <p:spPr>
          <a:xfrm>
            <a:off x="5333019" y="4326674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31" name="Прямоугольник"/>
          <p:cNvSpPr/>
          <p:nvPr/>
        </p:nvSpPr>
        <p:spPr>
          <a:xfrm>
            <a:off x="0" y="2316531"/>
            <a:ext cx="6463030" cy="159321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algn="l"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      Медицина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12" name="Прямоугольник"/>
          <p:cNvSpPr/>
          <p:nvPr/>
        </p:nvSpPr>
        <p:spPr>
          <a:xfrm>
            <a:off x="6355220" y="2316532"/>
            <a:ext cx="14333080" cy="1601591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76470" y="2636725"/>
            <a:ext cx="13328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60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Проект «С заботой о вас»</a:t>
            </a:r>
            <a:endParaRPr dirty="0" lang="ru-RU" sz="60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45" y="4224914"/>
            <a:ext cx="1736090" cy="17143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14055" y="4454493"/>
            <a:ext cx="15918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mtClean="0" sz="4800">
                <a:solidFill>
                  <a:schemeClr val="accent1">
                    <a:lumMod val="75000"/>
                  </a:schemeClr>
                </a:solidFill>
                <a:latin charset="0" panose="020B0A04020102020204" pitchFamily="34" typeface="Arial Black"/>
              </a:rPr>
              <a:t>Бесплатное обследование для жителей округа</a:t>
            </a:r>
            <a:endParaRPr dirty="0" lang="ru-RU" sz="4800">
              <a:solidFill>
                <a:schemeClr val="accent1">
                  <a:lumMod val="75000"/>
                </a:schemeClr>
              </a:solidFill>
              <a:latin charset="0" panose="020B0A04020102020204" pitchFamily="34" typeface="Arial Black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-31" r="-19"/>
          <a:stretch/>
        </p:blipFill>
        <p:spPr>
          <a:xfrm>
            <a:off x="1885390" y="6514176"/>
            <a:ext cx="8158276" cy="4493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988" y="11007959"/>
            <a:ext cx="8210826" cy="4497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175" y="11007959"/>
            <a:ext cx="8170491" cy="51960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-65" r="-37"/>
          <a:stretch/>
        </p:blipFill>
        <p:spPr>
          <a:xfrm>
            <a:off x="10721988" y="6510510"/>
            <a:ext cx="8210826" cy="44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51043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то2.jpg" id="279" name="фото2.jpg"/>
          <p:cNvPicPr>
            <a:picLocks noChangeAspect="1"/>
          </p:cNvPicPr>
          <p:nvPr/>
        </p:nvPicPr>
        <p:blipFill>
          <a:blip r:embed="rId3">
            <a:extLst/>
          </a:blip>
          <a:srcRect b="3466" t="3500"/>
          <a:stretch>
            <a:fillRect/>
          </a:stretch>
        </p:blipFill>
        <p:spPr>
          <a:xfrm>
            <a:off x="1019531" y="8293696"/>
            <a:ext cx="6848201" cy="5885876"/>
          </a:xfrm>
          <a:prstGeom prst="rect">
            <a:avLst/>
          </a:prstGeom>
          <a:ln w="12700">
            <a:miter lim="400000"/>
          </a:ln>
        </p:spPr>
      </p:pic>
      <p:pic>
        <p:nvPicPr>
          <p:cNvPr descr="фото.jpg" id="280" name="фото.jpg"/>
          <p:cNvPicPr>
            <a:picLocks noChangeAspect="1"/>
          </p:cNvPicPr>
          <p:nvPr/>
        </p:nvPicPr>
        <p:blipFill>
          <a:blip r:embed="rId4">
            <a:extLst/>
          </a:blip>
          <a:srcRect b="32"/>
          <a:stretch>
            <a:fillRect/>
          </a:stretch>
        </p:blipFill>
        <p:spPr>
          <a:xfrm>
            <a:off x="7752510" y="8621551"/>
            <a:ext cx="5734135" cy="5558730"/>
          </a:xfrm>
          <a:prstGeom prst="rect">
            <a:avLst/>
          </a:prstGeom>
          <a:ln w="12700">
            <a:miter lim="400000"/>
          </a:ln>
        </p:spPr>
      </p:pic>
      <p:pic>
        <p:nvPicPr>
          <p:cNvPr descr="фото2.jpg" id="281" name="фото2.jpg"/>
          <p:cNvPicPr>
            <a:picLocks noChangeAspect="1"/>
          </p:cNvPicPr>
          <p:nvPr/>
        </p:nvPicPr>
        <p:blipFill>
          <a:blip r:embed="rId3">
            <a:extLst/>
          </a:blip>
          <a:srcRect b="-34"/>
          <a:stretch>
            <a:fillRect/>
          </a:stretch>
        </p:blipFill>
        <p:spPr>
          <a:xfrm>
            <a:off x="13541200" y="8581782"/>
            <a:ext cx="5804715" cy="5594320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Прямоугольник"/>
          <p:cNvSpPr/>
          <p:nvPr/>
        </p:nvSpPr>
        <p:spPr>
          <a:xfrm>
            <a:off x="1019531" y="8008708"/>
            <a:ext cx="18338936" cy="636787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83" name="заголовок"/>
          <p:cNvSpPr txBox="1">
            <a:spLocks noGrp="1"/>
          </p:cNvSpPr>
          <p:nvPr>
            <p:ph idx="1" sz="quarter" type="subTitle"/>
          </p:nvPr>
        </p:nvSpPr>
        <p:spPr>
          <a:xfrm>
            <a:off x="2145485" y="5475958"/>
            <a:ext cx="15448012" cy="1432133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>
              <a:defRPr b="0" sz="9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dirty="0" lang="ru-RU" smtClean="0"/>
              <a:t>З</a:t>
            </a:r>
            <a:r>
              <a:rPr dirty="0" err="1" smtClean="0"/>
              <a:t>аголов</a:t>
            </a:r>
            <a:endParaRPr dirty="0" lang="ru-RU" smtClean="0"/>
          </a:p>
          <a:p>
            <a:r>
              <a:rPr dirty="0" err="1" smtClean="0"/>
              <a:t>ок</a:t>
            </a:r>
            <a:endParaRPr dirty="0"/>
          </a:p>
        </p:txBody>
      </p:sp>
      <p:sp>
        <p:nvSpPr>
          <p:cNvPr id="284" name="текст"/>
          <p:cNvSpPr txBox="1"/>
          <p:nvPr/>
        </p:nvSpPr>
        <p:spPr>
          <a:xfrm>
            <a:off x="2211229" y="6860204"/>
            <a:ext cx="1234312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3750"/>
              <a:t>текст</a:t>
            </a:r>
          </a:p>
        </p:txBody>
      </p:sp>
      <p:sp>
        <p:nvSpPr>
          <p:cNvPr id="285" name="текст"/>
          <p:cNvSpPr txBox="1"/>
          <p:nvPr/>
        </p:nvSpPr>
        <p:spPr>
          <a:xfrm>
            <a:off x="6464329" y="6860204"/>
            <a:ext cx="1234312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3750"/>
              <a:t>текст</a:t>
            </a:r>
          </a:p>
        </p:txBody>
      </p:sp>
      <p:sp>
        <p:nvSpPr>
          <p:cNvPr id="286" name="текст"/>
          <p:cNvSpPr txBox="1"/>
          <p:nvPr/>
        </p:nvSpPr>
        <p:spPr>
          <a:xfrm>
            <a:off x="4337779" y="6860204"/>
            <a:ext cx="1234312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3750"/>
              <a:t>текст</a:t>
            </a:r>
          </a:p>
        </p:txBody>
      </p:sp>
      <p:sp>
        <p:nvSpPr>
          <p:cNvPr id="287" name="Линия"/>
          <p:cNvSpPr/>
          <p:nvPr/>
        </p:nvSpPr>
        <p:spPr>
          <a:xfrm>
            <a:off x="3843272" y="6788059"/>
            <a:ext cx="1" cy="798315"/>
          </a:xfrm>
          <a:prstGeom prst="line">
            <a:avLst/>
          </a:prstGeom>
          <a:ln w="38100">
            <a:solidFill>
              <a:srgbClr val="003796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88" name="Линия"/>
          <p:cNvSpPr/>
          <p:nvPr/>
        </p:nvSpPr>
        <p:spPr>
          <a:xfrm>
            <a:off x="5996730" y="6788059"/>
            <a:ext cx="1" cy="798315"/>
          </a:xfrm>
          <a:prstGeom prst="line">
            <a:avLst/>
          </a:prstGeom>
          <a:ln w="38100">
            <a:solidFill>
              <a:srgbClr val="003796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190865" y="7731155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b="1" sz="4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000"/>
              <a:t>Подзаголовок</a:t>
            </a:r>
          </a:p>
        </p:txBody>
      </p:sp>
      <p:sp>
        <p:nvSpPr>
          <p:cNvPr id="291" name="Подзаголовок"/>
          <p:cNvSpPr txBox="1"/>
          <p:nvPr/>
        </p:nvSpPr>
        <p:spPr>
          <a:xfrm>
            <a:off x="9381855" y="7849499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6700"/>
              </a:lnSpc>
              <a:def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625"/>
              <a:t>Подзаголовок</a:t>
            </a:r>
          </a:p>
        </p:txBody>
      </p:sp>
      <p:sp>
        <p:nvSpPr>
          <p:cNvPr id="292" name="Подзаголовок"/>
          <p:cNvSpPr txBox="1"/>
          <p:nvPr/>
        </p:nvSpPr>
        <p:spPr>
          <a:xfrm>
            <a:off x="15373206" y="7839974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355600">
              <a:lnSpc>
                <a:spcPts val="6700"/>
              </a:lnSpc>
              <a:defRPr b="1"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625"/>
              <a:t>Подзаголовок</a:t>
            </a:r>
          </a:p>
        </p:txBody>
      </p:sp>
      <p:sp>
        <p:nvSpPr>
          <p:cNvPr id="293" name="Линия"/>
          <p:cNvSpPr/>
          <p:nvPr/>
        </p:nvSpPr>
        <p:spPr>
          <a:xfrm>
            <a:off x="13508190" y="8852723"/>
            <a:ext cx="1" cy="5100876"/>
          </a:xfrm>
          <a:prstGeom prst="line">
            <a:avLst/>
          </a:prstGeom>
          <a:ln w="38100">
            <a:solidFill>
              <a:srgbClr val="003796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94" name="Линия"/>
          <p:cNvSpPr/>
          <p:nvPr/>
        </p:nvSpPr>
        <p:spPr>
          <a:xfrm flipH="1">
            <a:off x="7761929" y="8012983"/>
            <a:ext cx="1" cy="699042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95" name="Линия"/>
          <p:cNvSpPr/>
          <p:nvPr/>
        </p:nvSpPr>
        <p:spPr>
          <a:xfrm flipH="1">
            <a:off x="13508190" y="8012983"/>
            <a:ext cx="1" cy="642824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96" name="Фото"/>
          <p:cNvSpPr txBox="1"/>
          <p:nvPr/>
        </p:nvSpPr>
        <p:spPr>
          <a:xfrm>
            <a:off x="15982859" y="11034856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775"/>
              <a:t>Фото</a:t>
            </a:r>
          </a:p>
        </p:txBody>
      </p:sp>
      <p:sp>
        <p:nvSpPr>
          <p:cNvPr id="297" name="Фото"/>
          <p:cNvSpPr txBox="1"/>
          <p:nvPr/>
        </p:nvSpPr>
        <p:spPr>
          <a:xfrm>
            <a:off x="10077359" y="11034856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775"/>
              <a:t>Фото</a:t>
            </a:r>
          </a:p>
        </p:txBody>
      </p:sp>
      <p:sp>
        <p:nvSpPr>
          <p:cNvPr id="298" name="Фото"/>
          <p:cNvSpPr txBox="1"/>
          <p:nvPr/>
        </p:nvSpPr>
        <p:spPr>
          <a:xfrm>
            <a:off x="3566954" y="11034856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/>
          <a:lstStyle>
            <a:lvl1pPr algn="l" defTabSz="12700">
              <a:tabLst>
                <a:tab algn="l" pos="355600"/>
                <a:tab algn="l" pos="711200"/>
                <a:tab algn="l" pos="1066800"/>
                <a:tab algn="l" pos="1422400"/>
                <a:tab algn="l" pos="1778000"/>
                <a:tab algn="l" pos="2133600"/>
                <a:tab algn="l" pos="2489200"/>
                <a:tab algn="l" pos="2844800"/>
                <a:tab algn="l" pos="3200400"/>
                <a:tab algn="l" pos="3556000"/>
                <a:tab algn="l" pos="3911600"/>
                <a:tab algn="l" pos="4267200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775"/>
              <a:t>Фото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b="-83" r="-78"/>
          <a:stretch/>
        </p:blipFill>
        <p:spPr>
          <a:xfrm>
            <a:off x="0" y="3641451"/>
            <a:ext cx="10457251" cy="12249150"/>
          </a:xfrm>
          <a:prstGeom prst="rect">
            <a:avLst/>
          </a:prstGeom>
        </p:spPr>
      </p:pic>
      <p:sp>
        <p:nvSpPr>
          <p:cNvPr id="27" name="Прямоугольник"/>
          <p:cNvSpPr/>
          <p:nvPr/>
        </p:nvSpPr>
        <p:spPr>
          <a:xfrm>
            <a:off x="0" y="2129455"/>
            <a:ext cx="5300714" cy="152550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265662" y="2148916"/>
            <a:ext cx="1542263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814909" y="2584367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Дети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99941" y="274186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31" name="Прямоугольник"/>
          <p:cNvSpPr/>
          <p:nvPr/>
        </p:nvSpPr>
        <p:spPr>
          <a:xfrm>
            <a:off x="10490265" y="8645494"/>
            <a:ext cx="10198033" cy="117588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5246" y="14757514"/>
            <a:ext cx="10226059" cy="1289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21"/>
          <a:stretch/>
        </p:blipFill>
        <p:spPr>
          <a:xfrm>
            <a:off x="10490260" y="3619138"/>
            <a:ext cx="10207458" cy="5209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0259" y="9821387"/>
            <a:ext cx="10198039" cy="5232682"/>
          </a:xfrm>
          <a:prstGeom prst="rect">
            <a:avLst/>
          </a:prstGeom>
        </p:spPr>
      </p:pic>
      <p:sp>
        <p:nvSpPr>
          <p:cNvPr id="35" name="Текст текст текст текст текст текст текст текст текст"/>
          <p:cNvSpPr txBox="1"/>
          <p:nvPr/>
        </p:nvSpPr>
        <p:spPr>
          <a:xfrm>
            <a:off x="10729864" y="8953028"/>
            <a:ext cx="8747618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b="1" sz="4000">
                <a:solidFill>
                  <a:srgbClr val="003796"/>
                </a:solidFill>
              </a:defRPr>
            </a:lvl1pPr>
          </a:lstStyle>
          <a:p>
            <a:r>
              <a:rPr dirty="0" err="1" lang="ru-RU" sz="3200">
                <a:solidFill>
                  <a:schemeClr val="bg1"/>
                </a:solidFill>
              </a:rPr>
              <a:t>Ушаковская</a:t>
            </a:r>
            <a:r>
              <a:rPr dirty="0" lang="ru-RU" sz="3200">
                <a:solidFill>
                  <a:schemeClr val="bg1"/>
                </a:solidFill>
              </a:rPr>
              <a:t> СОШ</a:t>
            </a:r>
          </a:p>
        </p:txBody>
      </p:sp>
      <p:sp>
        <p:nvSpPr>
          <p:cNvPr id="36" name="Текст текст текст текст текст текст текст текст текст"/>
          <p:cNvSpPr txBox="1"/>
          <p:nvPr/>
        </p:nvSpPr>
        <p:spPr>
          <a:xfrm>
            <a:off x="10693740" y="15157526"/>
            <a:ext cx="8747618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b="1" sz="4000">
                <a:solidFill>
                  <a:srgbClr val="003796"/>
                </a:solidFill>
              </a:defRPr>
            </a:lvl1pPr>
          </a:lstStyle>
          <a:p>
            <a:r>
              <a:rPr dirty="0" lang="ru-RU" sz="3200">
                <a:solidFill>
                  <a:schemeClr val="bg1"/>
                </a:solidFill>
              </a:rPr>
              <a:t>ЛСОШ №1</a:t>
            </a:r>
          </a:p>
        </p:txBody>
      </p:sp>
    </p:spTree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0" y="8045498"/>
            <a:ext cx="20634295" cy="635911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167467"/>
            <a:ext cx="5388212" cy="1523401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367262" y="2186902"/>
            <a:ext cx="15281043" cy="1503971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916509" y="2621657"/>
            <a:ext cx="13121255" cy="998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Строительство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64280" y="2706229"/>
            <a:ext cx="4265815" cy="1112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1" r="-226"/>
          <a:stretch/>
        </p:blipFill>
        <p:spPr>
          <a:xfrm>
            <a:off x="1743818" y="3824759"/>
            <a:ext cx="1515816" cy="40916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32576" y="4127805"/>
            <a:ext cx="15389443" cy="107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На проведение ремонтных работ в образовательных организациях направлено более 193,7 млн. рублей, на оснащение отремонтированного здания – 21,0 млн.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32576" y="5630728"/>
            <a:ext cx="11279984" cy="583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Завершен капитальный ремонт здания Лотошинской СОШ №1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2770" y="6770810"/>
            <a:ext cx="14021424" cy="1075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Обучаются 805 ребят, школа занимает 29-е место в рейтинге школ Подмосковья.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46" y="8681409"/>
            <a:ext cx="10126001" cy="661889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2598" y="8718343"/>
            <a:ext cx="9879381" cy="65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1611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171463"/>
            <a:ext cx="5422634" cy="1506043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4640846" y="2171468"/>
            <a:ext cx="16047454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239131" y="2606919"/>
            <a:ext cx="13853296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Лотошинская СОШ №1</a:t>
            </a:r>
          </a:p>
        </p:txBody>
      </p:sp>
      <p:sp>
        <p:nvSpPr>
          <p:cNvPr id="30" name="Московская…"/>
          <p:cNvSpPr txBox="1"/>
          <p:nvPr/>
        </p:nvSpPr>
        <p:spPr>
          <a:xfrm>
            <a:off x="1087576" y="2800460"/>
            <a:ext cx="4503807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2803" y="10202704"/>
            <a:ext cx="8493944" cy="57461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57"/>
          <a:stretch/>
        </p:blipFill>
        <p:spPr>
          <a:xfrm>
            <a:off x="1615543" y="3805931"/>
            <a:ext cx="8177851" cy="6396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18"/>
          <a:stretch/>
        </p:blipFill>
        <p:spPr>
          <a:xfrm>
            <a:off x="1599933" y="10202704"/>
            <a:ext cx="8193461" cy="5746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2803" y="3766411"/>
            <a:ext cx="8479622" cy="64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51159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0" y="8034699"/>
            <a:ext cx="20688299" cy="636787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245862"/>
            <a:ext cx="5628922" cy="1435084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93870" y="2245862"/>
            <a:ext cx="15094429" cy="143508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6143117" y="2555737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mtClean="0" sz="6000">
                <a:latin charset="0" panose="020B0806030902050204" pitchFamily="34" typeface="Impact"/>
              </a:rPr>
              <a:t>Инновации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520691" y="280389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 dirty="0" lang="ru-RU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1" r="-226"/>
          <a:stretch/>
        </p:blipFill>
        <p:spPr>
          <a:xfrm>
            <a:off x="1970426" y="3809200"/>
            <a:ext cx="1517904" cy="40972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99076" y="4336391"/>
            <a:ext cx="15429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В 2022 году </a:t>
            </a:r>
            <a:r>
              <a:rPr dirty="0" lang="ru-RU" sz="44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открыты</a:t>
            </a:r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 две новые «Точки роста»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45535" y="5551639"/>
            <a:ext cx="100735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МОУ </a:t>
            </a:r>
            <a:r>
              <a:rPr dirty="0" lang="ru-RU" smtClean="0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«</a:t>
            </a:r>
            <a:r>
              <a:rPr dirty="0" lang="ru-RU" smtClean="0" sz="44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Мигулинская</a:t>
            </a:r>
            <a:r>
              <a:rPr dirty="0" lang="ru-RU" smtClean="0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 </a:t>
            </a:r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гимназия» д. Савостино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005" y="6879117"/>
            <a:ext cx="140581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4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МОУ «Ошейкинская СОШ»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" y="8671487"/>
            <a:ext cx="10195401" cy="68447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4149" y="8715892"/>
            <a:ext cx="10344150" cy="6800332"/>
          </a:xfrm>
          <a:prstGeom prst="rect">
            <a:avLst/>
          </a:prstGeom>
        </p:spPr>
      </p:pic>
      <p:sp>
        <p:nvSpPr>
          <p:cNvPr id="13" name="Московская…"/>
          <p:cNvSpPr txBox="1"/>
          <p:nvPr/>
        </p:nvSpPr>
        <p:spPr>
          <a:xfrm>
            <a:off x="556546" y="2607623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57903281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0" y="7306815"/>
            <a:ext cx="20688299" cy="306097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1" y="2172287"/>
            <a:ext cx="556487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29823" y="2174434"/>
            <a:ext cx="1515847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6079070" y="2609885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Школьные стадионы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78508" y="2606107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04946" y="4558144"/>
            <a:ext cx="15429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Проект Губернатора Подмосковья Андрея Воробьёва "Открытый стадион" стартовал в регионе в 2021 году.  </a:t>
            </a:r>
          </a:p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Жителям стали доступны стадионы Лотошинской СОШ № 1 и №2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619" y="4801746"/>
            <a:ext cx="1248819" cy="1667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-31" r="-8"/>
          <a:stretch/>
        </p:blipFill>
        <p:spPr>
          <a:xfrm>
            <a:off x="0" y="8450523"/>
            <a:ext cx="10475153" cy="70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626" y="8450524"/>
            <a:ext cx="10337673" cy="70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3711176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29126"/>
            <a:ext cx="5427314" cy="152550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28222" y="2348587"/>
            <a:ext cx="1526007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977469" y="2784038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Строительство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75143" y="2767876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64720" r="-226"/>
          <a:stretch/>
        </p:blipFill>
        <p:spPr>
          <a:xfrm>
            <a:off x="1804778" y="4220409"/>
            <a:ext cx="1517904" cy="14454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3536" y="4290083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Капитальный ремонт старого здания Лотошинской СОШ №2 и детского сада «Мечта»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cstate="hq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72" y="10563401"/>
            <a:ext cx="8888819" cy="492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777" y="5815627"/>
            <a:ext cx="9220963" cy="454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777" y="10481465"/>
            <a:ext cx="9220963" cy="492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172" y="5935797"/>
            <a:ext cx="8697433" cy="454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655808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 noGrp="1"/>
          </p:cNvPicPr>
          <p:nvPr>
            <p:ph idx="21" type="pic"/>
          </p:nvPr>
        </p:nvPicPr>
        <p:blipFill>
          <a:blip r:embed="rId2"/>
          <a:srcRect r="45"/>
          <a:stretch>
            <a:fillRect/>
          </a:stretch>
        </p:blipFill>
        <p:spPr>
          <a:xfrm>
            <a:off x="1" y="3900299"/>
            <a:ext cx="20688299" cy="1642219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idx="1" sz="quarter" type="body"/>
          </p:nvPr>
        </p:nvSpPr>
        <p:spPr>
          <a:xfrm>
            <a:off x="2090510" y="12658358"/>
            <a:ext cx="16478250" cy="1116952"/>
          </a:xfrm>
        </p:spPr>
        <p:txBody>
          <a:bodyPr>
            <a:noAutofit/>
          </a:bodyPr>
          <a:lstStyle/>
          <a:p>
            <a:pPr algn="ctr"/>
            <a:r>
              <a:rPr b="0" dirty="0" lang="ru-RU" sz="6000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charset="0" panose="020B0806030902050204" pitchFamily="34" typeface="Impact"/>
              </a:rPr>
              <a:t>Президент РФ Владимир Путин поддержал решение Андрея Воробьева переизбираться на пост главы Подмосковья</a:t>
            </a:r>
            <a:endParaRPr dirty="0" lang="ru-RU" sz="6000">
              <a:solidFill>
                <a:schemeClr val="bg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charset="0" panose="020B0806030902050204" pitchFamily="34" typeface="Impact"/>
            </a:endParaRPr>
          </a:p>
        </p:txBody>
      </p:sp>
      <p:sp>
        <p:nvSpPr>
          <p:cNvPr id="7" name="Прямоугольник"/>
          <p:cNvSpPr/>
          <p:nvPr/>
        </p:nvSpPr>
        <p:spPr>
          <a:xfrm>
            <a:off x="1" y="2241733"/>
            <a:ext cx="5016374" cy="1715435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8" name="Прямоугольник"/>
          <p:cNvSpPr/>
          <p:nvPr/>
        </p:nvSpPr>
        <p:spPr>
          <a:xfrm>
            <a:off x="5016375" y="2241733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ПОДДЕРЖКА ПРЕЗИДЕНТА И ПРАВИТЕЛЬСТВА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9" name="Московская…"/>
          <p:cNvSpPr txBox="1"/>
          <p:nvPr/>
        </p:nvSpPr>
        <p:spPr>
          <a:xfrm>
            <a:off x="468118" y="2542237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06678954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1141450" y="8301605"/>
            <a:ext cx="19713510" cy="636787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1230709"/>
            <a:ext cx="5743524" cy="152550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387582" y="1231932"/>
            <a:ext cx="15300718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936829" y="1667383"/>
            <a:ext cx="14141660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lang="ru-RU" sz="6000" dirty="0">
                <a:latin typeface="Impact" panose="020B0806030902050204" pitchFamily="34" charset="0"/>
              </a:rPr>
              <a:t>Выпускники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49135" y="1598368"/>
            <a:ext cx="4597556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Образование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4471" y="4072370"/>
            <a:ext cx="165862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Из 84-х выпускников 10 стали медалистами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5 выпускников получили 100 баллов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05" y="2964451"/>
            <a:ext cx="1631819" cy="37896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434" y="6127842"/>
            <a:ext cx="1343464" cy="16704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56209"/>
            <a:ext cx="20854960" cy="126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22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-10825" y="8990306"/>
            <a:ext cx="20699124" cy="6525919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192864"/>
            <a:ext cx="5524234" cy="152550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89182" y="2192864"/>
            <a:ext cx="1519911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6038429" y="2628315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lang="ru-RU" sz="6000" dirty="0">
                <a:latin typeface="Impact" panose="020B0806030902050204" pitchFamily="34" charset="0"/>
              </a:rPr>
              <a:t>Успехи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606101" y="2681870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Образование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6071" y="5033302"/>
            <a:ext cx="15429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Из 84-х выпускников 10 стали медалистами</a:t>
            </a:r>
          </a:p>
          <a:p>
            <a:endParaRPr lang="ru-RU" sz="40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5 выпускников получили 100 баллов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72" y="4449784"/>
            <a:ext cx="1518036" cy="3789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22" y="9580934"/>
            <a:ext cx="4404360" cy="56753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567" y="9561529"/>
            <a:ext cx="4083770" cy="56947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5849" y="9561529"/>
            <a:ext cx="4152133" cy="56753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9722" y="9616145"/>
            <a:ext cx="4611082" cy="56947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034" y="7088774"/>
            <a:ext cx="1249788" cy="1670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25849" y="3606167"/>
            <a:ext cx="4122176" cy="53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368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0" y="6461843"/>
            <a:ext cx="20688300" cy="9054382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206350"/>
            <a:ext cx="5462329" cy="1480354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27278" y="2206351"/>
            <a:ext cx="15261022" cy="1480354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976524" y="2616116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lang="ru-RU" sz="6000" dirty="0">
                <a:latin typeface="Impact" panose="020B0806030902050204" pitchFamily="34" charset="0"/>
              </a:rPr>
              <a:t>Успехи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636103" y="250196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Спорт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21742" y="3938549"/>
            <a:ext cx="154297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Футбольная команда ДЮСШ показала высокие результаты и достижения в футболе и прославила городской округ Лотошино на всероссийских и региональных площадках. Успехов в 2022 году достигли и лотошинские пловцы, боксеры, каратисты.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80" y="6776975"/>
            <a:ext cx="5373108" cy="4176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3668" y="6774584"/>
            <a:ext cx="5872609" cy="41500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24" y="11237419"/>
            <a:ext cx="5445664" cy="4261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56" y="11255121"/>
            <a:ext cx="6466288" cy="4261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3669" y="11237419"/>
            <a:ext cx="5872609" cy="4261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0043" y="4510500"/>
            <a:ext cx="1248819" cy="1667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3789" y="6803439"/>
            <a:ext cx="6413355" cy="41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66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48755"/>
            <a:ext cx="5547162" cy="1480354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78968" y="2348755"/>
            <a:ext cx="15109331" cy="1480354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6128215" y="2758520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Успехи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10887" y="2752953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Спорт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912" y="2422090"/>
            <a:ext cx="1016512" cy="1357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-40"/>
          <a:stretch/>
        </p:blipFill>
        <p:spPr>
          <a:xfrm>
            <a:off x="978195" y="4002907"/>
            <a:ext cx="9623457" cy="5608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10855600" y="4002907"/>
            <a:ext cx="7680961" cy="55334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47" r="26"/>
          <a:stretch/>
        </p:blipFill>
        <p:spPr>
          <a:xfrm>
            <a:off x="978195" y="9536400"/>
            <a:ext cx="9623458" cy="59798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2"/>
          <a:stretch/>
        </p:blipFill>
        <p:spPr>
          <a:xfrm>
            <a:off x="10855599" y="9536400"/>
            <a:ext cx="7680962" cy="676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14135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0" y="3999788"/>
            <a:ext cx="20688300" cy="426181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166145"/>
            <a:ext cx="554833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13282" y="2168292"/>
            <a:ext cx="1517501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6062529" y="2603743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dirty="0" lang="ru-RU" sz="6000">
                <a:latin charset="0" panose="020B0806030902050204" pitchFamily="34" typeface="Impact"/>
              </a:rPr>
              <a:t>Патриотическое воспитание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61967" y="2559905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Образование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48629" y="4496288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На базе 4 школ созданы всероссийские детско-юношеские движения «ЮНАРМИЯ»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48" y="4498127"/>
            <a:ext cx="1248819" cy="1667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-15" r="-40"/>
          <a:stretch/>
        </p:blipFill>
        <p:spPr>
          <a:xfrm>
            <a:off x="1121185" y="6374230"/>
            <a:ext cx="8192935" cy="49486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42" r="-37"/>
          <a:stretch/>
        </p:blipFill>
        <p:spPr>
          <a:xfrm>
            <a:off x="10424061" y="6374230"/>
            <a:ext cx="8076590" cy="4948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-2255" r="36"/>
          <a:stretch/>
        </p:blipFill>
        <p:spPr>
          <a:xfrm>
            <a:off x="1055911" y="11322908"/>
            <a:ext cx="8258209" cy="5169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4061" y="11322907"/>
            <a:ext cx="8076590" cy="51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9789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Прямоугольник"/>
          <p:cNvSpPr/>
          <p:nvPr/>
        </p:nvSpPr>
        <p:spPr>
          <a:xfrm>
            <a:off x="-1" y="6514335"/>
            <a:ext cx="20688299" cy="203969"/>
          </a:xfrm>
          <a:prstGeom prst="rect">
            <a:avLst/>
          </a:prstGeom>
          <a:gradFill flip="none" rotWithShape="1">
            <a:gsLst>
              <a:gs pos="0">
                <a:srgbClr val="143C95"/>
              </a:gs>
              <a:gs pos="100000">
                <a:srgbClr val="0574B9"/>
              </a:gs>
            </a:gsLst>
            <a:lin ang="3600000" scaled="0"/>
            <a:tileRect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7" name="Прямоугольник"/>
          <p:cNvSpPr/>
          <p:nvPr/>
        </p:nvSpPr>
        <p:spPr>
          <a:xfrm>
            <a:off x="0" y="2166616"/>
            <a:ext cx="541885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383802" y="2168763"/>
            <a:ext cx="153044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933049" y="2604214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r>
              <a:rPr lang="ru-RU" sz="6000" dirty="0">
                <a:latin typeface="Impact" panose="020B0806030902050204" pitchFamily="34" charset="0"/>
              </a:rPr>
              <a:t>Патриотическое воспитание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32487" y="258633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Образование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149" y="4227059"/>
            <a:ext cx="154297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Вместе с Пермским землячеством мы открыли монумент советскому воину у бывшей деревни Дьяково, реконструировали памятник в деревне Чапаево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568" y="4498598"/>
            <a:ext cx="1248819" cy="1667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0" y="7697973"/>
            <a:ext cx="10507198" cy="6953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138" y="7690063"/>
            <a:ext cx="9905904" cy="69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6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688300" cy="155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5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81400"/>
            <a:ext cx="20688300" cy="1480354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835229" y="2691165"/>
            <a:ext cx="131555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/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301148" y="2608569"/>
            <a:ext cx="689111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Социальная поддержка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58371" y="4860117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Более 60 % жителей нашего округа охвачены различными мерами социальной поддержки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2" y="4702100"/>
            <a:ext cx="1438781" cy="1481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4" r="161"/>
          <a:stretch/>
        </p:blipFill>
        <p:spPr>
          <a:xfrm>
            <a:off x="1301148" y="9888321"/>
            <a:ext cx="1947800" cy="2084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344" y="12977807"/>
            <a:ext cx="1688738" cy="1688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1711" y="7188967"/>
            <a:ext cx="1731414" cy="16948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393129" y="7341540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С 1 июля на 8-10 %  проиндексированы зарплаты медикам, соцработникам, работникам культуры.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09515" y="10033913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Обеспечение земельными участками многодетных семей в округе составляет 100%  Обеспечены все 183 семьи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09515" y="13343111"/>
            <a:ext cx="154297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Газифицированы 37 из 38 заявленных населенных пунктов</a:t>
            </a:r>
          </a:p>
          <a:p>
            <a:r>
              <a:rPr dirty="0" lang="ru-RU" sz="4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 План выполнен на 97%</a:t>
            </a:r>
          </a:p>
        </p:txBody>
      </p:sp>
    </p:spTree>
    <p:extLst>
      <p:ext uri="{BB962C8B-B14F-4D97-AF65-F5344CB8AC3E}">
        <p14:creationId xmlns:p14="http://schemas.microsoft.com/office/powerpoint/2010/main" val="846533640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46479"/>
            <a:ext cx="5634340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99288" y="2248626"/>
            <a:ext cx="15089011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480325" y="2323508"/>
            <a:ext cx="14096132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4400">
                <a:latin charset="0" panose="020B0806030902050204" pitchFamily="34" typeface="Impact"/>
              </a:rPr>
              <a:t>Жилищные сертификаты сиротам и многодетным семьям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38548" y="264023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00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Социальная помощь семьям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47" y="3754665"/>
            <a:ext cx="9021875" cy="5745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-74" r="-8"/>
          <a:stretch/>
        </p:blipFill>
        <p:spPr>
          <a:xfrm>
            <a:off x="338548" y="9500467"/>
            <a:ext cx="9021875" cy="60157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5218" y="3754665"/>
            <a:ext cx="8984155" cy="5745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5217" y="9500467"/>
            <a:ext cx="8984156" cy="60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24406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37830"/>
            <a:ext cx="5595590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560538" y="2339977"/>
            <a:ext cx="15127761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441575" y="2414859"/>
            <a:ext cx="14096132" cy="1431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4400">
                <a:latin charset="0" panose="020B0806030902050204" pitchFamily="34" typeface="Impact"/>
              </a:rPr>
              <a:t>Жилищные сертификаты сиротам и многодетным семьям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522816" y="2573226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00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Социальная помощь семьям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-9"/>
          <a:stretch/>
        </p:blipFill>
        <p:spPr>
          <a:xfrm>
            <a:off x="788981" y="9903187"/>
            <a:ext cx="8976235" cy="62122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38"/>
          <a:stretch/>
        </p:blipFill>
        <p:spPr>
          <a:xfrm>
            <a:off x="10636230" y="3846016"/>
            <a:ext cx="9020440" cy="5869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228" y="9715540"/>
            <a:ext cx="9020441" cy="6212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82" y="3846016"/>
            <a:ext cx="8976235" cy="60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87054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idx="1" type="body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/>
          <a:stretch/>
        </p:blipFill>
        <p:spPr>
          <a:xfrm>
            <a:off x="0" y="3942841"/>
            <a:ext cx="20732567" cy="123916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7080" y="4790236"/>
            <a:ext cx="828506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b="1" dirty="0" lang="ru-RU" sz="5400">
                <a:solidFill>
                  <a:schemeClr val="accent1">
                    <a:lumMod val="50000"/>
                  </a:schemeClr>
                </a:solidFill>
              </a:rPr>
              <a:t>Мы и дальше будем делать все, чтобы жизнь в Подмосковье становилась лучше, а наша любимая страна - сильнее.</a:t>
            </a:r>
          </a:p>
        </p:txBody>
      </p:sp>
      <p:sp>
        <p:nvSpPr>
          <p:cNvPr id="10" name="Прямоугольник"/>
          <p:cNvSpPr/>
          <p:nvPr/>
        </p:nvSpPr>
        <p:spPr>
          <a:xfrm>
            <a:off x="10436" y="2243522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1" name="Прямоугольник"/>
          <p:cNvSpPr/>
          <p:nvPr/>
        </p:nvSpPr>
        <p:spPr>
          <a:xfrm>
            <a:off x="5060642" y="2243522"/>
            <a:ext cx="15671925" cy="1699319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ПОДДЕРЖКА ПРЕЗИДЕНТА И ПРАВИТЕЛЬСТВА</a:t>
            </a:r>
          </a:p>
        </p:txBody>
      </p:sp>
      <p:sp>
        <p:nvSpPr>
          <p:cNvPr id="12" name="Московская…"/>
          <p:cNvSpPr txBox="1"/>
          <p:nvPr/>
        </p:nvSpPr>
        <p:spPr>
          <a:xfrm>
            <a:off x="482926" y="2645191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247628451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-1" y="2200533"/>
            <a:ext cx="542263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387581" y="2176798"/>
            <a:ext cx="1530071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01236" y="2454489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Социальная газификация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752508" y="2547531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ЖКХ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1"/>
          <a:stretch/>
        </p:blipFill>
        <p:spPr>
          <a:xfrm>
            <a:off x="0" y="3682836"/>
            <a:ext cx="20688300" cy="140923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84517" y="5988226"/>
            <a:ext cx="12234672" cy="25545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chemeClr val="bg1"/>
                </a:solidFill>
                <a:latin charset="0" panose="020B0A04020102020204" pitchFamily="34" typeface="Arial Black"/>
              </a:rPr>
              <a:t>Решение принимать тебе – заводить газ в дом или нет. У нас в 2022-м - 86 тысяч, в этом году – еще 12 тысяч. Понимаем, что есть категории граждан, которым нам необходимо помочь, поэтому предусмотрели льготы», - сказал Андрей Воробьев.</a:t>
            </a:r>
          </a:p>
        </p:txBody>
      </p:sp>
    </p:spTree>
    <p:extLst>
      <p:ext uri="{BB962C8B-B14F-4D97-AF65-F5344CB8AC3E}">
        <p14:creationId xmlns:p14="http://schemas.microsoft.com/office/powerpoint/2010/main" val="2500073813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1" y="2279086"/>
            <a:ext cx="5462800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28224" y="2281233"/>
            <a:ext cx="15258754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41878" y="2558924"/>
            <a:ext cx="1434319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>
                <a:latin typeface="Impact" panose="020B0806030902050204" pitchFamily="34" charset="0"/>
              </a:rPr>
              <a:t>Социальная газификация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443390" y="2634088"/>
            <a:ext cx="4276609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ЖКХ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06567" y="4361969"/>
            <a:ext cx="1301992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В 2022 году в Подмосковье средний размер компенсации затрат по Социальной газификации на 1 льготника составил 166 тысяч рублей.</a:t>
            </a:r>
          </a:p>
          <a:p>
            <a:endParaRPr lang="ru-RU" sz="3200" dirty="0">
              <a:solidFill>
                <a:srgbClr val="0574B9"/>
              </a:solidFill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38 деревень округа газифицировали по программе, 160 семей получили газ бесплатно до границ своих участков. </a:t>
            </a:r>
          </a:p>
          <a:p>
            <a:endParaRPr lang="ru-RU" sz="3200" dirty="0">
              <a:solidFill>
                <a:srgbClr val="0574B9"/>
              </a:solidFill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Построено 27 км газопроводов, в планах на 2023 еще 10 км, построено до границ участков 385 вводов, пущен газ в 160 домовладениях.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33" y="4475122"/>
            <a:ext cx="1377658" cy="1082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27" y="6397968"/>
            <a:ext cx="1262141" cy="1042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788" y="10051499"/>
            <a:ext cx="7985180" cy="5875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828" y="10051499"/>
            <a:ext cx="8099359" cy="588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3115" y="8366884"/>
            <a:ext cx="1424072" cy="11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22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09317"/>
            <a:ext cx="5422634" cy="152908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252484" y="2309317"/>
            <a:ext cx="15435816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01237" y="2610057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Социальная газификация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572827" y="272397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ЖКХ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0"/>
          <a:stretch/>
        </p:blipFill>
        <p:spPr>
          <a:xfrm>
            <a:off x="9668244" y="5598400"/>
            <a:ext cx="11402828" cy="8647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-1"/>
          <a:stretch/>
        </p:blipFill>
        <p:spPr>
          <a:xfrm>
            <a:off x="-201989" y="5621445"/>
            <a:ext cx="10366716" cy="86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371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30412"/>
            <a:ext cx="20688300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238387" y="2510250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339899" y="258541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ЖКХ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72846" y="2479475"/>
            <a:ext cx="130210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Андрей Воробьев: Особое внимание уделяем диалогу и коммуникациям с жителями</a:t>
            </a:r>
          </a:p>
          <a:p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8628" y="4616739"/>
            <a:ext cx="1302105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Благодаря реализации программы Губернатора Андрея Воробьева в городском округе Лотошино отремонтировано 192 подъезда из 460 </a:t>
            </a:r>
          </a:p>
          <a:p>
            <a:endParaRPr lang="ru-RU" sz="3200" dirty="0">
              <a:solidFill>
                <a:srgbClr val="0574B9"/>
              </a:solidFill>
              <a:latin typeface="Arial Black" panose="020B0A04020102020204" pitchFamily="34" charset="0"/>
            </a:endParaRPr>
          </a:p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В 2023 году </a:t>
            </a:r>
            <a:r>
              <a:rPr lang="ru-RU" sz="3200" dirty="0" smtClean="0">
                <a:solidFill>
                  <a:srgbClr val="0574B9"/>
                </a:solidFill>
                <a:latin typeface="Arial Black" panose="020B0A04020102020204" pitchFamily="34" charset="0"/>
              </a:rPr>
              <a:t>будут отремонтированы  подъезды </a:t>
            </a:r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в многоквартирных домах поселка Новолотошино, деревни Савостино и села Микулино.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49" y="4616744"/>
            <a:ext cx="1377777" cy="13486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450" y="6737103"/>
            <a:ext cx="1424195" cy="1419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34" y="8522338"/>
            <a:ext cx="9377423" cy="68098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4150" y="8522333"/>
            <a:ext cx="10044490" cy="68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77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"/>
          <p:cNvSpPr/>
          <p:nvPr/>
        </p:nvSpPr>
        <p:spPr>
          <a:xfrm>
            <a:off x="0" y="2107647"/>
            <a:ext cx="5462602" cy="1458693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" name="Прямоугольник"/>
          <p:cNvSpPr/>
          <p:nvPr/>
        </p:nvSpPr>
        <p:spPr>
          <a:xfrm>
            <a:off x="5462602" y="2107646"/>
            <a:ext cx="15225697" cy="1482368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4" name="Заголовок"/>
          <p:cNvSpPr txBox="1"/>
          <p:nvPr/>
        </p:nvSpPr>
        <p:spPr>
          <a:xfrm>
            <a:off x="5453006" y="2443733"/>
            <a:ext cx="11692785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4400" dirty="0">
                <a:latin typeface="Impact" panose="020B0806030902050204" pitchFamily="34" charset="0"/>
              </a:rPr>
              <a:t>Центральная площадь поселка Лотошино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15" name="Московская…"/>
          <p:cNvSpPr txBox="1"/>
          <p:nvPr/>
        </p:nvSpPr>
        <p:spPr>
          <a:xfrm>
            <a:off x="363221" y="248808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Благоустройство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8" name="Объект 5">
            <a:extLst>
              <a:ext uri="{FF2B5EF4-FFF2-40B4-BE49-F238E27FC236}">
                <a16:creationId xmlns:a16="http://schemas.microsoft.com/office/drawing/2014/main" id="{4EEFB532-A1E8-4AFE-B494-95AE721E5B4B}"/>
              </a:ext>
            </a:extLst>
          </p:cNvPr>
          <p:cNvSpPr txBox="1">
            <a:spLocks/>
          </p:cNvSpPr>
          <p:nvPr/>
        </p:nvSpPr>
        <p:spPr>
          <a:xfrm>
            <a:off x="6132211" y="8506407"/>
            <a:ext cx="4043342" cy="12164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38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1" y="9521114"/>
            <a:ext cx="9580742" cy="5922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171" y="3756928"/>
            <a:ext cx="9121904" cy="576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47" y="9521113"/>
            <a:ext cx="9096428" cy="599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35" y="3756928"/>
            <a:ext cx="9580742" cy="576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Московская…"/>
          <p:cNvSpPr txBox="1"/>
          <p:nvPr/>
        </p:nvSpPr>
        <p:spPr>
          <a:xfrm>
            <a:off x="8148175" y="8511197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Было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6" name="Московская…"/>
          <p:cNvSpPr txBox="1"/>
          <p:nvPr/>
        </p:nvSpPr>
        <p:spPr>
          <a:xfrm>
            <a:off x="8405881" y="14329145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Было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7" name="Московская…"/>
          <p:cNvSpPr txBox="1"/>
          <p:nvPr/>
        </p:nvSpPr>
        <p:spPr>
          <a:xfrm>
            <a:off x="17145791" y="8511197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Стало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23" name="Московская…"/>
          <p:cNvSpPr txBox="1"/>
          <p:nvPr/>
        </p:nvSpPr>
        <p:spPr>
          <a:xfrm>
            <a:off x="17145791" y="14401799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Стало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34041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"/>
          <p:cNvSpPr/>
          <p:nvPr/>
        </p:nvSpPr>
        <p:spPr>
          <a:xfrm>
            <a:off x="0" y="2310996"/>
            <a:ext cx="5564202" cy="148236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" name="Прямоугольник"/>
          <p:cNvSpPr/>
          <p:nvPr/>
        </p:nvSpPr>
        <p:spPr>
          <a:xfrm>
            <a:off x="5564202" y="2310996"/>
            <a:ext cx="15124097" cy="1482371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4" name="Заголовок"/>
          <p:cNvSpPr txBox="1"/>
          <p:nvPr/>
        </p:nvSpPr>
        <p:spPr>
          <a:xfrm>
            <a:off x="5621358" y="2726971"/>
            <a:ext cx="13155597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4400" dirty="0">
                <a:latin typeface="Impact" panose="020B0806030902050204" pitchFamily="34" charset="0"/>
              </a:rPr>
              <a:t>Реконструкция ул. Центральная поселка Лотошино</a:t>
            </a:r>
            <a:endParaRPr sz="4400" dirty="0">
              <a:latin typeface="Impact" panose="020B0806030902050204" pitchFamily="34" charset="0"/>
            </a:endParaRPr>
          </a:p>
        </p:txBody>
      </p:sp>
      <p:sp>
        <p:nvSpPr>
          <p:cNvPr id="15" name="Московская…"/>
          <p:cNvSpPr txBox="1"/>
          <p:nvPr/>
        </p:nvSpPr>
        <p:spPr>
          <a:xfrm>
            <a:off x="342901" y="2678938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Благоустройство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3866479"/>
            <a:ext cx="20244391" cy="11542684"/>
          </a:xfrm>
          <a:prstGeom prst="rect">
            <a:avLst/>
          </a:prstGeom>
        </p:spPr>
      </p:pic>
      <p:sp>
        <p:nvSpPr>
          <p:cNvPr id="7" name="Московская…"/>
          <p:cNvSpPr txBox="1"/>
          <p:nvPr/>
        </p:nvSpPr>
        <p:spPr>
          <a:xfrm>
            <a:off x="7636129" y="8190577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Было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8" name="Московская…"/>
          <p:cNvSpPr txBox="1"/>
          <p:nvPr/>
        </p:nvSpPr>
        <p:spPr>
          <a:xfrm>
            <a:off x="7912575" y="13933935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Было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9" name="Московская…"/>
          <p:cNvSpPr txBox="1"/>
          <p:nvPr/>
        </p:nvSpPr>
        <p:spPr>
          <a:xfrm>
            <a:off x="18100956" y="8162593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Стало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0" name="Московская…"/>
          <p:cNvSpPr txBox="1"/>
          <p:nvPr/>
        </p:nvSpPr>
        <p:spPr>
          <a:xfrm>
            <a:off x="18444001" y="13933935"/>
            <a:ext cx="4286581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Стало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31051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01440"/>
            <a:ext cx="19575101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408508" y="2581278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510020" y="2656442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ЖКХ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42967" y="2550503"/>
            <a:ext cx="130210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Андрей Воробьев: Особое внимание уделяем диалогу и коммуникациям с жителями</a:t>
            </a:r>
          </a:p>
          <a:p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666" y="2301441"/>
            <a:ext cx="16784633" cy="1505843"/>
          </a:xfrm>
          <a:prstGeom prst="rect">
            <a:avLst/>
          </a:prstGeom>
        </p:spPr>
      </p:pic>
      <p:sp>
        <p:nvSpPr>
          <p:cNvPr id="12" name="Заголовок"/>
          <p:cNvSpPr txBox="1"/>
          <p:nvPr/>
        </p:nvSpPr>
        <p:spPr>
          <a:xfrm>
            <a:off x="1510021" y="2578935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>
                <a:latin typeface="Impact" panose="020B0806030902050204" pitchFamily="34" charset="0"/>
              </a:rPr>
              <a:t>Ремонт подъездов</a:t>
            </a:r>
            <a:endParaRPr sz="6000" dirty="0"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651" y="9856970"/>
            <a:ext cx="9019550" cy="6021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9311" y="9828538"/>
            <a:ext cx="9019550" cy="6021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101" y="3807284"/>
            <a:ext cx="9019550" cy="6021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6651" y="3770868"/>
            <a:ext cx="9019550" cy="60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970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00545"/>
            <a:ext cx="544295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42954" y="2286568"/>
            <a:ext cx="152803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56607" y="2539453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>
                <a:latin typeface="Impact" panose="020B0806030902050204" pitchFamily="34" charset="0"/>
              </a:rPr>
              <a:t>Развитие инфраструктуры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582987" y="2655402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Дороги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2954" y="4253010"/>
            <a:ext cx="1302105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Отремонтированы автомобильные дороги протяженностью 7,3 км. и площадью 36,7 тыс. кв. метров в поселке Лотошино (Микрорайон, 2-я Полевая, Парковая), п. Кировский, д. Гаврилово (ул. Озерная), д. Стрешневы Горы, д. Судниково, д. Горы Мещерские, д. Брыково, д. Ильинское-Сельменево, Агнищево-Тереховка. </a:t>
            </a:r>
            <a:endParaRPr lang="ru-RU" sz="3200" dirty="0" smtClean="0">
              <a:solidFill>
                <a:srgbClr val="0574B9"/>
              </a:solidFill>
              <a:latin typeface="Arial Black" panose="020B0A04020102020204" pitchFamily="34" charset="0"/>
            </a:endParaRPr>
          </a:p>
          <a:p>
            <a:endParaRPr lang="ru-RU" sz="3200" dirty="0">
              <a:solidFill>
                <a:srgbClr val="0574B9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0" y="5158180"/>
            <a:ext cx="1870873" cy="18313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6" y="8268763"/>
            <a:ext cx="10128605" cy="7211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8827" y="8268763"/>
            <a:ext cx="9906950" cy="721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68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98265"/>
            <a:ext cx="5678761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643710" y="2300412"/>
            <a:ext cx="15044590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557363" y="2555797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Развитие инфраструктуры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683365" y="2644899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Дороги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61"/>
          <a:stretch/>
        </p:blipFill>
        <p:spPr>
          <a:xfrm>
            <a:off x="1053184" y="4212958"/>
            <a:ext cx="10876546" cy="56139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b="-28"/>
          <a:stretch/>
        </p:blipFill>
        <p:spPr>
          <a:xfrm>
            <a:off x="1053184" y="10243277"/>
            <a:ext cx="10876546" cy="52491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5585" y="4161453"/>
            <a:ext cx="7578308" cy="113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20146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86575"/>
            <a:ext cx="5442954" cy="148168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42953" y="2286575"/>
            <a:ext cx="152803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56607" y="2541960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mtClean="0" sz="6000">
                <a:latin charset="0" panose="020B0806030902050204" pitchFamily="34" typeface="Impact"/>
              </a:rPr>
              <a:t>Дворовые территории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664714" y="262380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00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mtClean="0" sz="63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Благоустройство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41694" y="3605412"/>
            <a:ext cx="130210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dirty="0" lang="ru-RU" sz="3200">
              <a:solidFill>
                <a:srgbClr val="0574B9"/>
              </a:solidFill>
              <a:latin charset="0" panose="020B0A04020102020204" pitchFamily="34" typeface="Arial Black"/>
            </a:endParaRPr>
          </a:p>
          <a:p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За счет средств местного бюджета был проведен ремонт дворовых территорий на ул.Центральная </a:t>
            </a:r>
            <a:r>
              <a:rPr dirty="0" lang="ru-RU" smtClean="0" sz="3200">
                <a:solidFill>
                  <a:srgbClr val="0574B9"/>
                </a:solidFill>
                <a:latin charset="0" panose="020B0A04020102020204" pitchFamily="34" typeface="Arial Black"/>
              </a:rPr>
              <a:t>д.40,25,46</a:t>
            </a:r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, ул.Ветеринарная 18, Новолотошино </a:t>
            </a:r>
            <a:r>
              <a:rPr dirty="0" lang="ru-RU" smtClean="0" sz="3200">
                <a:solidFill>
                  <a:srgbClr val="0574B9"/>
                </a:solidFill>
                <a:latin charset="0" panose="020B0A04020102020204" pitchFamily="34" typeface="Arial Black"/>
              </a:rPr>
              <a:t>д.22,25 </a:t>
            </a:r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и д</a:t>
            </a:r>
            <a:r>
              <a:rPr dirty="0" lang="ru-RU" smtClean="0" sz="3200">
                <a:solidFill>
                  <a:srgbClr val="0574B9"/>
                </a:solidFill>
                <a:latin charset="0" panose="020B0A04020102020204" pitchFamily="34" typeface="Arial Black"/>
              </a:rPr>
              <a:t>. Доры </a:t>
            </a:r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1.2.3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830" y="4208351"/>
            <a:ext cx="1377777" cy="1348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08" y="6777219"/>
            <a:ext cx="10231634" cy="80110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26"/>
          <a:stretch/>
        </p:blipFill>
        <p:spPr>
          <a:xfrm>
            <a:off x="10613887" y="6777219"/>
            <a:ext cx="10034541" cy="80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7673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текст"/>
          <p:cNvSpPr txBox="1"/>
          <p:nvPr/>
        </p:nvSpPr>
        <p:spPr>
          <a:xfrm>
            <a:off x="3580808" y="4964316"/>
            <a:ext cx="3853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lang="ru-RU" sz="6000" dirty="0"/>
              <a:t>Житель </a:t>
            </a:r>
            <a:r>
              <a:rPr lang="ru-RU" sz="6000" dirty="0" err="1"/>
              <a:t>вс</a:t>
            </a:r>
            <a:endParaRPr sz="6000" dirty="0"/>
          </a:p>
        </p:txBody>
      </p:sp>
      <p:sp>
        <p:nvSpPr>
          <p:cNvPr id="200" name="Линия"/>
          <p:cNvSpPr/>
          <p:nvPr/>
        </p:nvSpPr>
        <p:spPr>
          <a:xfrm flipH="1">
            <a:off x="3331963" y="4933239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01" name="Линия"/>
          <p:cNvSpPr/>
          <p:nvPr/>
        </p:nvSpPr>
        <p:spPr>
          <a:xfrm flipH="1">
            <a:off x="3158351" y="7084912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02" name="текст"/>
          <p:cNvSpPr txBox="1"/>
          <p:nvPr/>
        </p:nvSpPr>
        <p:spPr>
          <a:xfrm>
            <a:off x="3400966" y="7153211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3" name="Линия"/>
          <p:cNvSpPr/>
          <p:nvPr/>
        </p:nvSpPr>
        <p:spPr>
          <a:xfrm flipH="1">
            <a:off x="3139361" y="8628328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04" name="Линия"/>
          <p:cNvSpPr/>
          <p:nvPr/>
        </p:nvSpPr>
        <p:spPr>
          <a:xfrm flipH="1">
            <a:off x="3125494" y="10118836"/>
            <a:ext cx="1" cy="1069700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05" name="текст"/>
          <p:cNvSpPr txBox="1"/>
          <p:nvPr/>
        </p:nvSpPr>
        <p:spPr>
          <a:xfrm>
            <a:off x="3374341" y="10163083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6" name="текст"/>
          <p:cNvSpPr txBox="1"/>
          <p:nvPr/>
        </p:nvSpPr>
        <p:spPr>
          <a:xfrm>
            <a:off x="3418024" y="8633606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7" name="текст"/>
          <p:cNvSpPr txBox="1"/>
          <p:nvPr/>
        </p:nvSpPr>
        <p:spPr>
          <a:xfrm>
            <a:off x="12251658" y="5675820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8" name="текст"/>
          <p:cNvSpPr txBox="1"/>
          <p:nvPr/>
        </p:nvSpPr>
        <p:spPr>
          <a:xfrm>
            <a:off x="12260106" y="7159291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9" name="текст"/>
          <p:cNvSpPr txBox="1"/>
          <p:nvPr/>
        </p:nvSpPr>
        <p:spPr>
          <a:xfrm>
            <a:off x="12253265" y="8657836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 dirty="0" err="1"/>
              <a:t>текст</a:t>
            </a:r>
            <a:endParaRPr sz="6000" dirty="0"/>
          </a:p>
        </p:txBody>
      </p:sp>
      <p:sp>
        <p:nvSpPr>
          <p:cNvPr id="210" name="05"/>
          <p:cNvSpPr txBox="1"/>
          <p:nvPr/>
        </p:nvSpPr>
        <p:spPr>
          <a:xfrm>
            <a:off x="10928136" y="5668778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05</a:t>
            </a:r>
          </a:p>
        </p:txBody>
      </p:sp>
      <p:sp>
        <p:nvSpPr>
          <p:cNvPr id="211" name="06"/>
          <p:cNvSpPr txBox="1"/>
          <p:nvPr/>
        </p:nvSpPr>
        <p:spPr>
          <a:xfrm>
            <a:off x="10916330" y="6226440"/>
            <a:ext cx="814770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ctr">
            <a:spAutoFit/>
          </a:bodyPr>
          <a:lstStyle>
            <a:lvl1pPr algn="l" defTabSz="825500">
              <a:lnSpc>
                <a:spcPct val="150000"/>
              </a:lnSpc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06</a:t>
            </a:r>
          </a:p>
        </p:txBody>
      </p:sp>
      <p:sp>
        <p:nvSpPr>
          <p:cNvPr id="212" name="07"/>
          <p:cNvSpPr txBox="1"/>
          <p:nvPr/>
        </p:nvSpPr>
        <p:spPr>
          <a:xfrm>
            <a:off x="10933379" y="8648617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 dirty="0"/>
              <a:t>07</a:t>
            </a:r>
          </a:p>
        </p:txBody>
      </p:sp>
      <p:sp>
        <p:nvSpPr>
          <p:cNvPr id="213" name="01"/>
          <p:cNvSpPr txBox="1"/>
          <p:nvPr/>
        </p:nvSpPr>
        <p:spPr>
          <a:xfrm>
            <a:off x="2479613" y="4968981"/>
            <a:ext cx="99424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 spc="23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01</a:t>
            </a:r>
          </a:p>
        </p:txBody>
      </p:sp>
      <p:sp>
        <p:nvSpPr>
          <p:cNvPr id="214" name="02"/>
          <p:cNvSpPr txBox="1"/>
          <p:nvPr/>
        </p:nvSpPr>
        <p:spPr>
          <a:xfrm>
            <a:off x="2129630" y="6944652"/>
            <a:ext cx="1374719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lnSpc>
                <a:spcPct val="150000"/>
              </a:lnSpc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 dirty="0"/>
              <a:t>02</a:t>
            </a:r>
          </a:p>
        </p:txBody>
      </p:sp>
      <p:sp>
        <p:nvSpPr>
          <p:cNvPr id="215" name="03"/>
          <p:cNvSpPr txBox="1"/>
          <p:nvPr/>
        </p:nvSpPr>
        <p:spPr>
          <a:xfrm>
            <a:off x="2296532" y="8645020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03</a:t>
            </a:r>
          </a:p>
        </p:txBody>
      </p:sp>
      <p:sp>
        <p:nvSpPr>
          <p:cNvPr id="216" name="04"/>
          <p:cNvSpPr txBox="1"/>
          <p:nvPr/>
        </p:nvSpPr>
        <p:spPr>
          <a:xfrm>
            <a:off x="2292190" y="10135533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8000" spc="479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04</a:t>
            </a:r>
          </a:p>
        </p:txBody>
      </p:sp>
      <p:sp>
        <p:nvSpPr>
          <p:cNvPr id="217" name="Линия"/>
          <p:cNvSpPr/>
          <p:nvPr/>
        </p:nvSpPr>
        <p:spPr>
          <a:xfrm>
            <a:off x="11899866" y="5629438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18" name="Линия"/>
          <p:cNvSpPr/>
          <p:nvPr/>
        </p:nvSpPr>
        <p:spPr>
          <a:xfrm>
            <a:off x="11885999" y="7075387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19" name="Линия"/>
          <p:cNvSpPr/>
          <p:nvPr/>
        </p:nvSpPr>
        <p:spPr>
          <a:xfrm>
            <a:off x="11867009" y="8628328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lIns="38100" tIns="38100" rIns="38100" bIns="38100" anchor="ctr"/>
          <a:lstStyle/>
          <a:p>
            <a:endParaRPr sz="1800"/>
          </a:p>
        </p:txBody>
      </p:sp>
      <p:sp>
        <p:nvSpPr>
          <p:cNvPr id="221" name="Прямоугольник"/>
          <p:cNvSpPr/>
          <p:nvPr/>
        </p:nvSpPr>
        <p:spPr>
          <a:xfrm>
            <a:off x="0" y="2303630"/>
            <a:ext cx="20688300" cy="1524788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22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/>
          </a:p>
        </p:txBody>
      </p:sp>
      <p:sp>
        <p:nvSpPr>
          <p:cNvPr id="222" name="Московская…"/>
          <p:cNvSpPr txBox="1"/>
          <p:nvPr/>
        </p:nvSpPr>
        <p:spPr>
          <a:xfrm>
            <a:off x="1691717" y="1822908"/>
            <a:ext cx="3244784" cy="120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22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endParaRPr sz="3000" dirty="0">
              <a:latin typeface="Arial Black" panose="020B0A04020102020204" pitchFamily="34" charset="0"/>
            </a:endParaRPr>
          </a:p>
        </p:txBody>
      </p:sp>
      <p:sp>
        <p:nvSpPr>
          <p:cNvPr id="26" name="Московская…"/>
          <p:cNvSpPr txBox="1"/>
          <p:nvPr/>
        </p:nvSpPr>
        <p:spPr>
          <a:xfrm>
            <a:off x="377431" y="2701523"/>
            <a:ext cx="6192858" cy="120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Autofit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ПРИНЦИПЫ ЛИДЕРСТВА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418"/>
            <a:ext cx="20688300" cy="125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84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67744"/>
            <a:ext cx="19430025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263432" y="2547582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364944" y="2622746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ЖКХ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048" y="2267747"/>
            <a:ext cx="15341252" cy="1505843"/>
          </a:xfrm>
          <a:prstGeom prst="rect">
            <a:avLst/>
          </a:prstGeom>
        </p:spPr>
      </p:pic>
      <p:sp>
        <p:nvSpPr>
          <p:cNvPr id="12" name="Заголовок"/>
          <p:cNvSpPr txBox="1"/>
          <p:nvPr/>
        </p:nvSpPr>
        <p:spPr>
          <a:xfrm>
            <a:off x="3503439" y="2506649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 smtClean="0">
                <a:latin typeface="Impact" panose="020B0806030902050204" pitchFamily="34" charset="0"/>
              </a:rPr>
              <a:t>Энэргосбережение</a:t>
            </a:r>
            <a:endParaRPr sz="6000" dirty="0">
              <a:latin typeface="Impact" panose="020B080603090205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45825"/>
            <a:ext cx="20688300" cy="117704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8729" y="4428095"/>
            <a:ext cx="123578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рамках энергосбережения по всему округу проведена работа по замене светильников  уличного освещения ДНАТ и ДРЛ на светодиодные в количестве 591 штук.</a:t>
            </a:r>
          </a:p>
        </p:txBody>
      </p:sp>
    </p:spTree>
    <p:extLst>
      <p:ext uri="{BB962C8B-B14F-4D97-AF65-F5344CB8AC3E}">
        <p14:creationId xmlns:p14="http://schemas.microsoft.com/office/powerpoint/2010/main" val="3985611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302511"/>
            <a:ext cx="19488150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21557" y="2582349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99208" y="2655338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ЖКХ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13279" y="5178535"/>
            <a:ext cx="180238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574B9"/>
                </a:solidFill>
                <a:latin typeface="Arial Black" panose="020B0A04020102020204" pitchFamily="34" charset="0"/>
              </a:rPr>
              <a:t>В Дорах открыта новая станция водоочистки, проводится регулярная замена фильтров и наполнителя, чтобы наши жители имели возможность получать в свои дома чистую воду.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08" y="5219467"/>
            <a:ext cx="1377777" cy="1348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73" y="2302514"/>
            <a:ext cx="15283127" cy="1505843"/>
          </a:xfrm>
          <a:prstGeom prst="rect">
            <a:avLst/>
          </a:prstGeom>
        </p:spPr>
      </p:pic>
      <p:sp>
        <p:nvSpPr>
          <p:cNvPr id="12" name="Заголовок"/>
          <p:cNvSpPr txBox="1"/>
          <p:nvPr/>
        </p:nvSpPr>
        <p:spPr>
          <a:xfrm>
            <a:off x="1285724" y="2564070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>
                <a:latin typeface="Impact" panose="020B0806030902050204" pitchFamily="34" charset="0"/>
              </a:rPr>
              <a:t>Чистая вода</a:t>
            </a:r>
            <a:endParaRPr sz="6000" dirty="0">
              <a:latin typeface="Impact" panose="020B080603090205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323" y="8293395"/>
            <a:ext cx="9569128" cy="6996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050" y="8293396"/>
            <a:ext cx="10088246" cy="69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09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1" y="2388719"/>
            <a:ext cx="552423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89183" y="2390866"/>
            <a:ext cx="1519911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402837" y="2738583"/>
            <a:ext cx="14344441" cy="815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4800" dirty="0">
                <a:latin typeface="Impact" panose="020B0806030902050204" pitchFamily="34" charset="0"/>
              </a:rPr>
              <a:t>Качество городской среды</a:t>
            </a:r>
            <a:endParaRPr sz="48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281431" y="2875685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775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Благоустройство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8269" y="4709572"/>
            <a:ext cx="130210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Приведено в порядок 67 дворовых территорий, установлено 58 детских игровых площадок – семь площадок были установлены по программе Губернатора.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492" y="4584755"/>
            <a:ext cx="1377777" cy="1348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777143"/>
            <a:ext cx="9792210" cy="7021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362" y="7777142"/>
            <a:ext cx="10518114" cy="702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59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103766"/>
            <a:ext cx="5487375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52324" y="2105913"/>
            <a:ext cx="15235976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65977" y="2361298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>
                <a:latin typeface="Impact" panose="020B0806030902050204" pitchFamily="34" charset="0"/>
              </a:rPr>
              <a:t>Культура и спорт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639583" y="2439604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Мы вместе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9670" y="3740263"/>
            <a:ext cx="130210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574B9"/>
                </a:solidFill>
                <a:latin typeface="Arial Black" panose="020B0A04020102020204" pitchFamily="34" charset="0"/>
              </a:rPr>
              <a:t>Проводятся мероприятия для детей и взрослых, приобретается новое оборудование, сценические костюмы, музыкальные инструменты, спортивный инвентарь.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98" y="4096979"/>
            <a:ext cx="1377777" cy="13486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29" y="5971627"/>
            <a:ext cx="9479369" cy="5111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4863" y="10085221"/>
            <a:ext cx="8761930" cy="5428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863" y="5837046"/>
            <a:ext cx="8761930" cy="4880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828" y="10717619"/>
            <a:ext cx="9479369" cy="54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771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-35050" y="2272946"/>
            <a:ext cx="544295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07903" y="2275089"/>
            <a:ext cx="152803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21557" y="2530474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 smtClean="0">
                <a:latin typeface="Impact" panose="020B0806030902050204" pitchFamily="34" charset="0"/>
              </a:rPr>
              <a:t>Дорский СДК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91163" y="2791898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 smtClean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Культура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6" y="7310983"/>
            <a:ext cx="10301345" cy="7302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111" y="7310983"/>
            <a:ext cx="10332189" cy="7302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4994" y="4284923"/>
            <a:ext cx="165575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Отремонтирован </a:t>
            </a: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зал в Дорском СДК, не использовавшийся с 1997 </a:t>
            </a: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года</a:t>
            </a:r>
            <a:endParaRPr lang="ru-RU" sz="5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58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-35050" y="1847644"/>
            <a:ext cx="544295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07903" y="1849787"/>
            <a:ext cx="152803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3321557" y="2105172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lvl="0" algn="ctr"/>
            <a:r>
              <a:rPr lang="ru-RU" sz="6000" dirty="0" smtClean="0">
                <a:latin typeface="Impact" panose="020B0806030902050204" pitchFamily="34" charset="0"/>
              </a:rPr>
              <a:t>Велопробег </a:t>
            </a:r>
            <a:r>
              <a:rPr lang="en-US" sz="6000" dirty="0">
                <a:latin typeface="Impact" panose="020B0806030902050204" pitchFamily="34" charset="0"/>
              </a:rPr>
              <a:t>Gran Fondo</a:t>
            </a:r>
            <a:endParaRPr sz="6000" dirty="0">
              <a:latin typeface="Impact" panose="020B0806030902050204" pitchFamily="34" charset="0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91163" y="2366596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5400" dirty="0" smtClean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Культура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28" y="3624398"/>
            <a:ext cx="9923671" cy="63418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799" y="3611215"/>
            <a:ext cx="9686602" cy="59580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59" y="9569301"/>
            <a:ext cx="9919940" cy="5946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799" y="9483165"/>
            <a:ext cx="9686602" cy="60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5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11" y="6797295"/>
            <a:ext cx="10478789" cy="7769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700" y="6797294"/>
            <a:ext cx="9616751" cy="7769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9912"/>
            <a:ext cx="5382374" cy="1511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213" y="1986008"/>
            <a:ext cx="15344087" cy="1505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91" y="2175109"/>
            <a:ext cx="16794354" cy="16033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32689" y="4113521"/>
            <a:ext cx="132867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Лотошинская команда получила Гран-при фестиваля-конкурса "Город А", опередив в финале команды из Иваново, Ярославля, Ямало-Ненецкого автономного округа, Дмитрова и Астрахани.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2419" y="4573954"/>
            <a:ext cx="1377815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037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164254"/>
            <a:ext cx="5238809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203758" y="2166401"/>
            <a:ext cx="15484542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4939569" y="2418212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Лотошинский парк культуры и отдыха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1169191" y="2683205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75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Благоустройство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0486" y="3758360"/>
            <a:ext cx="1302105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В парке сделан фонтан, построены асфальтовые дорожки, приобретены новые аттракционы для детей, продолжается озеленение парка, высадка цветов, благоустройство клумб.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950" y="3963015"/>
            <a:ext cx="1377777" cy="1348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483" y="10738884"/>
            <a:ext cx="8468636" cy="52877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70" y="10524147"/>
            <a:ext cx="8468637" cy="52877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4483" y="6074421"/>
            <a:ext cx="8468636" cy="4664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b="-10"/>
          <a:stretch/>
        </p:blipFill>
        <p:spPr>
          <a:xfrm>
            <a:off x="1441271" y="5985847"/>
            <a:ext cx="8468637" cy="47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00725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0" y="2256403"/>
            <a:ext cx="5357893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322842" y="2258550"/>
            <a:ext cx="15176730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5058653" y="2510361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Активности в парке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462695" y="2953422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75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7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Благоустройство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28" y="3775628"/>
            <a:ext cx="9089854" cy="58245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973" y="3762446"/>
            <a:ext cx="9581621" cy="582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328" y="9611224"/>
            <a:ext cx="9089854" cy="60819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r="1"/>
          <a:stretch/>
        </p:blipFill>
        <p:spPr>
          <a:xfrm>
            <a:off x="10598974" y="9587006"/>
            <a:ext cx="9581620" cy="608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82364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"/>
          <p:cNvSpPr/>
          <p:nvPr/>
        </p:nvSpPr>
        <p:spPr>
          <a:xfrm>
            <a:off x="1" y="2162364"/>
            <a:ext cx="5442954" cy="1508186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407903" y="2164511"/>
            <a:ext cx="15280397" cy="1506043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Заголовок"/>
          <p:cNvSpPr txBox="1"/>
          <p:nvPr/>
        </p:nvSpPr>
        <p:spPr>
          <a:xfrm>
            <a:off x="2742684" y="2486224"/>
            <a:ext cx="14344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 algn="ctr" lvl="0"/>
            <a:r>
              <a:rPr dirty="0" lang="ru-RU" sz="6000">
                <a:latin charset="0" panose="020B0806030902050204" pitchFamily="34" typeface="Impact"/>
              </a:rPr>
              <a:t>Активное долголетие</a:t>
            </a:r>
            <a:endParaRPr dirty="0" sz="6000">
              <a:latin charset="0" panose="020B0806030902050204" pitchFamily="34" typeface="Impact"/>
            </a:endParaRPr>
          </a:p>
        </p:txBody>
      </p:sp>
      <p:sp>
        <p:nvSpPr>
          <p:cNvPr id="30" name="Московская…"/>
          <p:cNvSpPr txBox="1"/>
          <p:nvPr/>
        </p:nvSpPr>
        <p:spPr>
          <a:xfrm>
            <a:off x="341657" y="2403240"/>
            <a:ext cx="4276980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70000" lnSpcReduction="20000"/>
          </a:bodyPr>
          <a:lstStyle/>
          <a:p>
            <a:pPr algn="l"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Старшее поколение 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07903" y="4281487"/>
            <a:ext cx="130210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dirty="0" lang="ru-RU" sz="3200">
                <a:solidFill>
                  <a:srgbClr val="0574B9"/>
                </a:solidFill>
                <a:latin charset="0" panose="020B0A04020102020204" pitchFamily="34" typeface="Arial Black"/>
              </a:rPr>
              <a:t>В Лотошино к программе присоединилось более 200 человек.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85" y="3992270"/>
            <a:ext cx="1377777" cy="13486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r="-51"/>
          <a:stretch/>
        </p:blipFill>
        <p:spPr>
          <a:xfrm>
            <a:off x="9914899" y="5542759"/>
            <a:ext cx="8514059" cy="53092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198" y="10931860"/>
            <a:ext cx="8001530" cy="48586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b="-953"/>
          <a:stretch/>
        </p:blipFill>
        <p:spPr>
          <a:xfrm>
            <a:off x="9914900" y="11036079"/>
            <a:ext cx="8514060" cy="48276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198" y="5494010"/>
            <a:ext cx="8001530" cy="53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338853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flip="none" rotWithShape="1">
          <a:gsLst>
            <a:gs pos="52600">
              <a:srgbClr val="DBF3FE"/>
            </a:gs>
            <a:gs pos="0">
              <a:srgbClr val="FFFFFF"/>
            </a:gs>
            <a:gs pos="100000">
              <a:srgbClr val="BBE9FE"/>
            </a:gs>
          </a:gsLst>
          <a:lin ang="36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текст"/>
          <p:cNvSpPr txBox="1"/>
          <p:nvPr/>
        </p:nvSpPr>
        <p:spPr>
          <a:xfrm>
            <a:off x="3421064" y="6428542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0" name="Линия"/>
          <p:cNvSpPr/>
          <p:nvPr/>
        </p:nvSpPr>
        <p:spPr>
          <a:xfrm flipH="1">
            <a:off x="3172219" y="6397465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01" name="Линия"/>
          <p:cNvSpPr/>
          <p:nvPr/>
        </p:nvSpPr>
        <p:spPr>
          <a:xfrm flipH="1">
            <a:off x="3158353" y="7833890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02" name="текст"/>
          <p:cNvSpPr txBox="1"/>
          <p:nvPr/>
        </p:nvSpPr>
        <p:spPr>
          <a:xfrm>
            <a:off x="3400968" y="7902188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3" name="Линия"/>
          <p:cNvSpPr/>
          <p:nvPr/>
        </p:nvSpPr>
        <p:spPr>
          <a:xfrm flipH="1">
            <a:off x="3139363" y="9377306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04" name="Линия"/>
          <p:cNvSpPr/>
          <p:nvPr/>
        </p:nvSpPr>
        <p:spPr>
          <a:xfrm flipH="1">
            <a:off x="3125496" y="10867814"/>
            <a:ext cx="1" cy="1069700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05" name="текст"/>
          <p:cNvSpPr txBox="1"/>
          <p:nvPr/>
        </p:nvSpPr>
        <p:spPr>
          <a:xfrm>
            <a:off x="3374342" y="10912060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6" name="текст"/>
          <p:cNvSpPr txBox="1"/>
          <p:nvPr/>
        </p:nvSpPr>
        <p:spPr>
          <a:xfrm>
            <a:off x="3418026" y="9382583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7" name="текст"/>
          <p:cNvSpPr txBox="1"/>
          <p:nvPr/>
        </p:nvSpPr>
        <p:spPr>
          <a:xfrm>
            <a:off x="12251661" y="6424797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8" name="текст"/>
          <p:cNvSpPr txBox="1"/>
          <p:nvPr/>
        </p:nvSpPr>
        <p:spPr>
          <a:xfrm>
            <a:off x="12260108" y="7908268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sz="6000"/>
              <a:t>текст</a:t>
            </a:r>
          </a:p>
        </p:txBody>
      </p:sp>
      <p:sp>
        <p:nvSpPr>
          <p:cNvPr id="209" name="текст"/>
          <p:cNvSpPr txBox="1"/>
          <p:nvPr/>
        </p:nvSpPr>
        <p:spPr>
          <a:xfrm>
            <a:off x="12253267" y="9406813"/>
            <a:ext cx="1931619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8000">
                <a:solidFill>
                  <a:srgbClr val="133692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r>
              <a:rPr dirty="0" err="1" sz="6000"/>
              <a:t>текст</a:t>
            </a:r>
            <a:endParaRPr dirty="0" sz="6000"/>
          </a:p>
        </p:txBody>
      </p:sp>
      <p:sp>
        <p:nvSpPr>
          <p:cNvPr id="210" name="05"/>
          <p:cNvSpPr txBox="1"/>
          <p:nvPr/>
        </p:nvSpPr>
        <p:spPr>
          <a:xfrm>
            <a:off x="10928137" y="6417755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05</a:t>
            </a:r>
          </a:p>
        </p:txBody>
      </p:sp>
      <p:sp>
        <p:nvSpPr>
          <p:cNvPr id="211" name="06"/>
          <p:cNvSpPr txBox="1"/>
          <p:nvPr/>
        </p:nvSpPr>
        <p:spPr>
          <a:xfrm>
            <a:off x="10916331" y="6975419"/>
            <a:ext cx="814770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>
            <a:spAutoFit/>
          </a:bodyPr>
          <a:lstStyle>
            <a:lvl1pPr algn="l" defTabSz="825500">
              <a:lnSpc>
                <a:spcPct val="150000"/>
              </a:lnSpc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06</a:t>
            </a:r>
          </a:p>
        </p:txBody>
      </p:sp>
      <p:sp>
        <p:nvSpPr>
          <p:cNvPr id="212" name="07"/>
          <p:cNvSpPr txBox="1"/>
          <p:nvPr/>
        </p:nvSpPr>
        <p:spPr>
          <a:xfrm>
            <a:off x="10933380" y="9397594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dirty="0" sz="6000"/>
              <a:t>07</a:t>
            </a:r>
          </a:p>
        </p:txBody>
      </p:sp>
      <p:sp>
        <p:nvSpPr>
          <p:cNvPr id="213" name="01"/>
          <p:cNvSpPr txBox="1"/>
          <p:nvPr/>
        </p:nvSpPr>
        <p:spPr>
          <a:xfrm>
            <a:off x="2319868" y="6433207"/>
            <a:ext cx="994247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pc="23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dirty="0" sz="6000"/>
              <a:t>01</a:t>
            </a:r>
          </a:p>
        </p:txBody>
      </p:sp>
      <p:sp>
        <p:nvSpPr>
          <p:cNvPr id="214" name="02"/>
          <p:cNvSpPr txBox="1"/>
          <p:nvPr/>
        </p:nvSpPr>
        <p:spPr>
          <a:xfrm>
            <a:off x="2296478" y="7000397"/>
            <a:ext cx="781733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>
            <a:spAutoFit/>
          </a:bodyPr>
          <a:lstStyle>
            <a:lvl1pPr algn="l" defTabSz="825500">
              <a:lnSpc>
                <a:spcPct val="150000"/>
              </a:lnSpc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02</a:t>
            </a:r>
          </a:p>
        </p:txBody>
      </p:sp>
      <p:sp>
        <p:nvSpPr>
          <p:cNvPr id="215" name="03"/>
          <p:cNvSpPr txBox="1"/>
          <p:nvPr/>
        </p:nvSpPr>
        <p:spPr>
          <a:xfrm>
            <a:off x="2296533" y="9393997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03</a:t>
            </a:r>
          </a:p>
        </p:txBody>
      </p:sp>
      <p:sp>
        <p:nvSpPr>
          <p:cNvPr id="216" name="04"/>
          <p:cNvSpPr txBox="1"/>
          <p:nvPr/>
        </p:nvSpPr>
        <p:spPr>
          <a:xfrm>
            <a:off x="2292191" y="10884510"/>
            <a:ext cx="105580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pc="479" sz="8000">
                <a:solidFill>
                  <a:srgbClr val="133692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sz="6000"/>
              <a:t>04</a:t>
            </a:r>
          </a:p>
        </p:txBody>
      </p:sp>
      <p:sp>
        <p:nvSpPr>
          <p:cNvPr id="217" name="Линия"/>
          <p:cNvSpPr/>
          <p:nvPr/>
        </p:nvSpPr>
        <p:spPr>
          <a:xfrm>
            <a:off x="11899868" y="6378416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18" name="Линия"/>
          <p:cNvSpPr/>
          <p:nvPr/>
        </p:nvSpPr>
        <p:spPr>
          <a:xfrm>
            <a:off x="11886001" y="7824365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sp>
        <p:nvSpPr>
          <p:cNvPr id="219" name="Линия"/>
          <p:cNvSpPr/>
          <p:nvPr/>
        </p:nvSpPr>
        <p:spPr>
          <a:xfrm>
            <a:off x="11867011" y="9377306"/>
            <a:ext cx="1" cy="1063739"/>
          </a:xfrm>
          <a:prstGeom prst="line">
            <a:avLst/>
          </a:prstGeom>
          <a:ln w="38100">
            <a:solidFill>
              <a:srgbClr val="133692"/>
            </a:solidFill>
            <a:miter lim="400000"/>
          </a:ln>
        </p:spPr>
        <p:txBody>
          <a:bodyPr anchor="ctr" bIns="38100" lIns="38100" rIns="38100" tIns="38100"/>
          <a:lstStyle/>
          <a:p>
            <a:endParaRPr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"/>
          <a:stretch/>
        </p:blipFill>
        <p:spPr>
          <a:xfrm>
            <a:off x="2" y="6300543"/>
            <a:ext cx="20688298" cy="110498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85371" y="4113365"/>
            <a:ext cx="170809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ru-RU" sz="6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В основе работы регионального правительства лежит главный принцип – житель всегда </a:t>
            </a:r>
            <a:r>
              <a:rPr dirty="0" lang="ru-RU" smtClean="0" sz="6000">
                <a:solidFill>
                  <a:schemeClr val="accent1">
                    <a:lumMod val="50000"/>
                  </a:schemeClr>
                </a:solidFill>
                <a:latin charset="0" panose="020B0806030902050204" pitchFamily="34" typeface="Impact"/>
              </a:rPr>
              <a:t>прав</a:t>
            </a:r>
            <a:endParaRPr dirty="0" lang="ru-RU" sz="6000">
              <a:solidFill>
                <a:schemeClr val="accent1">
                  <a:lumMod val="50000"/>
                </a:schemeClr>
              </a:solidFill>
              <a:latin charset="0" panose="020B0806030902050204" pitchFamily="34" typeface="Impact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1" y="2243522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9" name="Прямоугольник"/>
          <p:cNvSpPr/>
          <p:nvPr/>
        </p:nvSpPr>
        <p:spPr>
          <a:xfrm>
            <a:off x="5016375" y="2243525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ПОДДЕРЖКА ПРЕЗИДЕНТА И ПРАВИТЕЛЬСТВА</a:t>
            </a:r>
          </a:p>
        </p:txBody>
      </p:sp>
      <p:sp>
        <p:nvSpPr>
          <p:cNvPr id="30" name="Московская…"/>
          <p:cNvSpPr txBox="1"/>
          <p:nvPr/>
        </p:nvSpPr>
        <p:spPr>
          <a:xfrm>
            <a:off x="433316" y="2734338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</p:spTree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5" y="6743380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5" y="6743380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20" y="4073952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7" name="заголовок"/>
          <p:cNvSpPr txBox="1">
            <a:spLocks/>
          </p:cNvSpPr>
          <p:nvPr/>
        </p:nvSpPr>
        <p:spPr>
          <a:xfrm>
            <a:off x="1103607" y="3826300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marL="0" marR="0" indent="342892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685783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028675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371566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42991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447764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552536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1657309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defRPr/>
            </a:pPr>
            <a:endParaRPr lang="ru-RU" sz="4000" dirty="0">
              <a:latin typeface="Impact" panose="020B0806030902050204" pitchFamily="34" charset="0"/>
            </a:endParaRPr>
          </a:p>
        </p:txBody>
      </p:sp>
      <p:sp>
        <p:nvSpPr>
          <p:cNvPr id="28" name="AutoShape 24" descr="blob:https://web.telegram.org/6511295b-6552-4e43-ac2a-a8d80c9ae1d8"/>
          <p:cNvSpPr>
            <a:spLocks noChangeAspect="1" noChangeArrowheads="1"/>
          </p:cNvSpPr>
          <p:nvPr/>
        </p:nvSpPr>
        <p:spPr bwMode="auto">
          <a:xfrm>
            <a:off x="2853531" y="5060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29" name="AutoShape 25" descr="blob:https://web.telegram.org/bfcdd348-1c64-4c4e-ae23-cea48c5ec8c7"/>
          <p:cNvSpPr>
            <a:spLocks noChangeAspect="1" noChangeArrowheads="1"/>
          </p:cNvSpPr>
          <p:nvPr/>
        </p:nvSpPr>
        <p:spPr bwMode="auto">
          <a:xfrm>
            <a:off x="2853531" y="5060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0" name="AutoShape 26" descr="blob:https://web.telegram.org/745dbfab-7ed1-43f6-a38c-00680514b0b4"/>
          <p:cNvSpPr>
            <a:spLocks noChangeAspect="1" noChangeArrowheads="1"/>
          </p:cNvSpPr>
          <p:nvPr/>
        </p:nvSpPr>
        <p:spPr bwMode="auto">
          <a:xfrm>
            <a:off x="2853531" y="50602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1" name="AutoShape 23" descr="blob:https://web.telegram.org/28b77f60-ce56-4b0e-9334-06167a581c00"/>
          <p:cNvSpPr>
            <a:spLocks noChangeAspect="1" noChangeArrowheads="1"/>
          </p:cNvSpPr>
          <p:nvPr/>
        </p:nvSpPr>
        <p:spPr bwMode="auto">
          <a:xfrm>
            <a:off x="2896394" y="491577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2" name="AutoShape 28" descr="Red Heart"/>
          <p:cNvSpPr>
            <a:spLocks noChangeAspect="1" noChangeArrowheads="1"/>
          </p:cNvSpPr>
          <p:nvPr/>
        </p:nvSpPr>
        <p:spPr bwMode="auto">
          <a:xfrm>
            <a:off x="2988469" y="49697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1" y="2042610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5016375" y="2042613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Общественные организации</a:t>
            </a:r>
          </a:p>
        </p:txBody>
      </p:sp>
      <p:sp>
        <p:nvSpPr>
          <p:cNvPr id="35" name="Московская…"/>
          <p:cNvSpPr txBox="1"/>
          <p:nvPr/>
        </p:nvSpPr>
        <p:spPr>
          <a:xfrm>
            <a:off x="601219" y="2343117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СОВМЕСТНЫЕ ПРОЕКТЫ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47" y="4073952"/>
            <a:ext cx="9062720" cy="6039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9" y="10445425"/>
            <a:ext cx="9062720" cy="60064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252" y="10413912"/>
            <a:ext cx="9185469" cy="6019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253" y="4050665"/>
            <a:ext cx="9185468" cy="60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2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382697" y="6749153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256147" y="6749153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109142" y="407972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7" name="заголовок"/>
          <p:cNvSpPr txBox="1">
            <a:spLocks/>
          </p:cNvSpPr>
          <p:nvPr/>
        </p:nvSpPr>
        <p:spPr>
          <a:xfrm>
            <a:off x="879729" y="3832073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marL="0" marR="0" indent="342892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685783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028675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371566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42991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447764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552536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1657309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defRPr/>
            </a:pPr>
            <a:endParaRPr lang="ru-RU" sz="4000" dirty="0">
              <a:latin typeface="Impact" panose="020B0806030902050204" pitchFamily="34" charset="0"/>
            </a:endParaRPr>
          </a:p>
        </p:txBody>
      </p:sp>
      <p:sp>
        <p:nvSpPr>
          <p:cNvPr id="28" name="AutoShape 24" descr="blob:https://web.telegram.org/6511295b-6552-4e43-ac2a-a8d80c9ae1d8"/>
          <p:cNvSpPr>
            <a:spLocks noChangeAspect="1" noChangeArrowheads="1"/>
          </p:cNvSpPr>
          <p:nvPr/>
        </p:nvSpPr>
        <p:spPr bwMode="auto">
          <a:xfrm>
            <a:off x="2629653" y="5066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29" name="AutoShape 25" descr="blob:https://web.telegram.org/bfcdd348-1c64-4c4e-ae23-cea48c5ec8c7"/>
          <p:cNvSpPr>
            <a:spLocks noChangeAspect="1" noChangeArrowheads="1"/>
          </p:cNvSpPr>
          <p:nvPr/>
        </p:nvSpPr>
        <p:spPr bwMode="auto">
          <a:xfrm>
            <a:off x="2629653" y="5066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0" name="AutoShape 26" descr="blob:https://web.telegram.org/745dbfab-7ed1-43f6-a38c-00680514b0b4"/>
          <p:cNvSpPr>
            <a:spLocks noChangeAspect="1" noChangeArrowheads="1"/>
          </p:cNvSpPr>
          <p:nvPr/>
        </p:nvSpPr>
        <p:spPr bwMode="auto">
          <a:xfrm>
            <a:off x="2629653" y="50660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1" name="AutoShape 23" descr="blob:https://web.telegram.org/28b77f60-ce56-4b0e-9334-06167a581c00"/>
          <p:cNvSpPr>
            <a:spLocks noChangeAspect="1" noChangeArrowheads="1"/>
          </p:cNvSpPr>
          <p:nvPr/>
        </p:nvSpPr>
        <p:spPr bwMode="auto">
          <a:xfrm>
            <a:off x="2672516" y="4921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2" name="AutoShape 28" descr="Red Heart"/>
          <p:cNvSpPr>
            <a:spLocks noChangeAspect="1" noChangeArrowheads="1"/>
          </p:cNvSpPr>
          <p:nvPr/>
        </p:nvSpPr>
        <p:spPr bwMode="auto">
          <a:xfrm>
            <a:off x="2764591" y="497552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0" y="2048383"/>
            <a:ext cx="4836764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4792497" y="2048386"/>
            <a:ext cx="15895803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Совет депутатов</a:t>
            </a:r>
          </a:p>
        </p:txBody>
      </p:sp>
      <p:sp>
        <p:nvSpPr>
          <p:cNvPr id="35" name="Московская…"/>
          <p:cNvSpPr txBox="1"/>
          <p:nvPr/>
        </p:nvSpPr>
        <p:spPr>
          <a:xfrm>
            <a:off x="1312061" y="2431414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СОВМЕСТНЫЕ ПРОЕКТЫ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519" y="6284888"/>
            <a:ext cx="10346781" cy="7130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4888"/>
            <a:ext cx="10341519" cy="71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23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заголовок"/>
          <p:cNvSpPr txBox="1">
            <a:spLocks noGrp="1"/>
          </p:cNvSpPr>
          <p:nvPr>
            <p:ph idx="1" sz="quarter" type="subTitle"/>
          </p:nvPr>
        </p:nvSpPr>
        <p:spPr>
          <a:xfrm>
            <a:off x="1181911" y="4414500"/>
            <a:ext cx="18215754" cy="30798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9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 algn="ctr"/>
            <a:r>
              <a:rPr dirty="0" lang="ru-RU" sz="4400">
                <a:latin charset="0" panose="020B0806030902050204" pitchFamily="34" typeface="Impact"/>
              </a:rPr>
              <a:t>Спасибо депутатам Государственной Думы и депутатам Московской областной Думы, Правительству Московской области и лично Губернатору Андрею Воробьеву за взаимопонимание и конструктивное сотрудничество.</a:t>
            </a:r>
            <a:endParaRPr dirty="0" sz="4400">
              <a:latin charset="0" panose="020B0806030902050204" pitchFamily="34" typeface="Impact"/>
            </a:endParaRPr>
          </a:p>
        </p:txBody>
      </p:sp>
      <p:sp>
        <p:nvSpPr>
          <p:cNvPr id="285" name="текст"/>
          <p:cNvSpPr txBox="1"/>
          <p:nvPr/>
        </p:nvSpPr>
        <p:spPr>
          <a:xfrm>
            <a:off x="6606575" y="6840357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5" y="6840357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20" y="4170929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7" name="заголовок"/>
          <p:cNvSpPr txBox="1">
            <a:spLocks/>
          </p:cNvSpPr>
          <p:nvPr/>
        </p:nvSpPr>
        <p:spPr>
          <a:xfrm>
            <a:off x="1103607" y="3923277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0800" lIns="50800" rIns="50800" tIns="50800">
            <a:noAutofit/>
          </a:bodyPr>
          <a:lstStyle>
            <a:lvl1pPr algn="l" defTabSz="619109" indent="0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baseline="0" cap="none" i="0" spc="0" strike="noStrike" sz="9000" u="none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algn="l" defTabSz="619109" indent="342892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algn="l" defTabSz="619109" indent="685783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algn="l" defTabSz="619109" indent="1028675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algn="l" defTabSz="619109" indent="1371566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algn="l" defTabSz="1828709" indent="-714357" latinLnBrk="0" marL="1342991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algn="l" defTabSz="1828709" indent="-714357" latinLnBrk="0" marL="1447764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algn="l" defTabSz="1828709" indent="-714357" latinLnBrk="0" marL="1552536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algn="l" defTabSz="1828709" indent="-714357" latinLnBrk="0" marL="1657309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defRPr/>
            </a:pPr>
            <a:endParaRPr dirty="0" lang="ru-RU" sz="4000">
              <a:latin charset="0" panose="020B0806030902050204" pitchFamily="34" typeface="Impact"/>
            </a:endParaRPr>
          </a:p>
        </p:txBody>
      </p:sp>
      <p:sp>
        <p:nvSpPr>
          <p:cNvPr descr="blob:https://web.telegram.org/6511295b-6552-4e43-ac2a-a8d80c9ae1d8" id="28" name="AutoShape 24"/>
          <p:cNvSpPr>
            <a:spLocks noChangeArrowheads="1" noChangeAspect="1"/>
          </p:cNvSpPr>
          <p:nvPr/>
        </p:nvSpPr>
        <p:spPr bwMode="auto">
          <a:xfrm>
            <a:off x="2853531" y="51572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bfcdd348-1c64-4c4e-ae23-cea48c5ec8c7" id="29" name="AutoShape 25"/>
          <p:cNvSpPr>
            <a:spLocks noChangeArrowheads="1" noChangeAspect="1"/>
          </p:cNvSpPr>
          <p:nvPr/>
        </p:nvSpPr>
        <p:spPr bwMode="auto">
          <a:xfrm>
            <a:off x="2853531" y="51572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745dbfab-7ed1-43f6-a38c-00680514b0b4" id="30" name="AutoShape 26"/>
          <p:cNvSpPr>
            <a:spLocks noChangeArrowheads="1" noChangeAspect="1"/>
          </p:cNvSpPr>
          <p:nvPr/>
        </p:nvSpPr>
        <p:spPr bwMode="auto">
          <a:xfrm>
            <a:off x="2853531" y="515720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28b77f60-ce56-4b0e-9334-06167a581c00" id="31" name="AutoShape 23"/>
          <p:cNvSpPr>
            <a:spLocks noChangeArrowheads="1" noChangeAspect="1"/>
          </p:cNvSpPr>
          <p:nvPr/>
        </p:nvSpPr>
        <p:spPr bwMode="auto">
          <a:xfrm>
            <a:off x="2896394" y="50127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Red Heart" id="32" name="AutoShape 28"/>
          <p:cNvSpPr>
            <a:spLocks noChangeArrowheads="1" noChangeAspect="1"/>
          </p:cNvSpPr>
          <p:nvPr/>
        </p:nvSpPr>
        <p:spPr bwMode="auto">
          <a:xfrm>
            <a:off x="2988469" y="506672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1" y="2139587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5016375" y="2139590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ПОДДЕРЖКА ПРЕЗИДЕНТА И ПРАВИТЕЛЬСТВА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5" name="Московская…"/>
          <p:cNvSpPr txBox="1"/>
          <p:nvPr/>
        </p:nvSpPr>
        <p:spPr>
          <a:xfrm>
            <a:off x="438659" y="2509726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17958" y="8148609"/>
            <a:ext cx="10270342" cy="77027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cstate="print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9"/>
          <a:stretch/>
        </p:blipFill>
        <p:spPr>
          <a:xfrm>
            <a:off x="1" y="8092628"/>
            <a:ext cx="10417956" cy="77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7963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5807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286" name="текст"/>
          <p:cNvSpPr txBox="1"/>
          <p:nvPr/>
        </p:nvSpPr>
        <p:spPr>
          <a:xfrm>
            <a:off x="4480024" y="5807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none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dirty="0" sz="375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23798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anchor="ctr" bIns="38100" lIns="38100" rIns="38100" tIns="38100" wrap="square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dirty="0" sz="6750"/>
          </a:p>
        </p:txBody>
      </p:sp>
      <p:sp>
        <p:nvSpPr>
          <p:cNvPr id="27" name="заголовок"/>
          <p:cNvSpPr txBox="1">
            <a:spLocks/>
          </p:cNvSpPr>
          <p:nvPr/>
        </p:nvSpPr>
        <p:spPr>
          <a:xfrm>
            <a:off x="1103606" y="2890635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0800" lIns="50800" rIns="50800" tIns="50800">
            <a:noAutofit/>
          </a:bodyPr>
          <a:lstStyle>
            <a:lvl1pPr algn="l" defTabSz="619109" indent="0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baseline="0" cap="none" i="0" spc="0" strike="noStrike" sz="9000" u="none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algn="l" defTabSz="619109" indent="342892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algn="l" defTabSz="619109" indent="685783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algn="l" defTabSz="619109" indent="1028675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algn="l" defTabSz="619109" indent="1371566" latinLnBrk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baseline="0" cap="none" i="0" spc="0" strike="noStrike" sz="4125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algn="l" defTabSz="1828709" indent="-714357" latinLnBrk="0" marL="1342991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algn="l" defTabSz="1828709" indent="-714357" latinLnBrk="0" marL="1447764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algn="l" defTabSz="1828709" indent="-714357" latinLnBrk="0" marL="1552536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algn="l" defTabSz="1828709" indent="-714357" latinLnBrk="0" marL="1657309" marR="0" rtl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b="0" baseline="0" cap="none" i="0" spc="0" strike="noStrike" sz="3600" u="none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defRPr/>
            </a:pPr>
            <a:endParaRPr dirty="0" lang="ru-RU" sz="4000">
              <a:latin charset="0" panose="020B0806030902050204" pitchFamily="34" typeface="Impact"/>
            </a:endParaRPr>
          </a:p>
        </p:txBody>
      </p:sp>
      <p:sp>
        <p:nvSpPr>
          <p:cNvPr descr="blob:https://web.telegram.org/6511295b-6552-4e43-ac2a-a8d80c9ae1d8" id="28" name="AutoShape 24"/>
          <p:cNvSpPr>
            <a:spLocks noChangeArrowheads="1" noChangeAspect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bfcdd348-1c64-4c4e-ae23-cea48c5ec8c7" id="29" name="AutoShape 25"/>
          <p:cNvSpPr>
            <a:spLocks noChangeArrowheads="1" noChangeAspect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745dbfab-7ed1-43f6-a38c-00680514b0b4" id="30" name="AutoShape 26"/>
          <p:cNvSpPr>
            <a:spLocks noChangeArrowheads="1" noChangeAspect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blob:https://web.telegram.org/28b77f60-ce56-4b0e-9334-06167a581c00" id="31" name="AutoShape 23"/>
          <p:cNvSpPr>
            <a:spLocks noChangeArrowheads="1" noChangeAspect="1"/>
          </p:cNvSpPr>
          <p:nvPr/>
        </p:nvSpPr>
        <p:spPr bwMode="auto">
          <a:xfrm>
            <a:off x="2896393" y="50798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descr="Red Heart" id="32" name="AutoShape 28"/>
          <p:cNvSpPr>
            <a:spLocks noChangeArrowheads="1" noChangeAspect="1"/>
          </p:cNvSpPr>
          <p:nvPr/>
        </p:nvSpPr>
        <p:spPr bwMode="auto">
          <a:xfrm>
            <a:off x="2988468" y="403408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charset="0" panose="020B0806030902050204" pitchFamily="34" typeface="Impact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0" y="2206643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5016374" y="2206646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anchor="ctr" bIns="38100" lIns="38100" rIns="38100" tIns="38100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 lang="ru-RU" smtClean="0" sz="5400">
                <a:solidFill>
                  <a:srgbClr val="FFFFFF"/>
                </a:solidFill>
                <a:latin charset="0" panose="020B0806030902050204" pitchFamily="34" typeface="Impact"/>
                <a:sym typeface="Helvetica Neue Medium"/>
              </a:rPr>
              <a:t>Сотрудничество</a:t>
            </a:r>
            <a:endParaRPr dirty="0" lang="ru-RU" sz="5400">
              <a:solidFill>
                <a:srgbClr val="FFFFFF"/>
              </a:solidFill>
              <a:latin charset="0" panose="020B0806030902050204" pitchFamily="34" typeface="Impact"/>
              <a:sym typeface="Helvetica Neue Medium"/>
            </a:endParaRPr>
          </a:p>
        </p:txBody>
      </p:sp>
      <p:sp>
        <p:nvSpPr>
          <p:cNvPr id="35" name="Московская…"/>
          <p:cNvSpPr txBox="1"/>
          <p:nvPr/>
        </p:nvSpPr>
        <p:spPr>
          <a:xfrm>
            <a:off x="601218" y="2507150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53578" lIns="53578" rIns="53578" t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dirty="0" lang="ru-RU" sz="4400">
                <a:solidFill>
                  <a:srgbClr val="FFFFFF"/>
                </a:solidFill>
                <a:latin charset="0" panose="020B0806030902050204" pitchFamily="34" typeface="Impact"/>
                <a:sym typeface="Bebas Neue Regular"/>
              </a:rPr>
              <a:t>СОВМЕСТНЫЕ ПРОЕКТЫ</a:t>
            </a:r>
            <a:endParaRPr dirty="0" sz="4400">
              <a:solidFill>
                <a:srgbClr val="FFFFFF"/>
              </a:solidFill>
              <a:latin charset="0" panose="020B0806030902050204" pitchFamily="34" typeface="Impact"/>
              <a:sym typeface="Bebas Neue Regular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21" y="9835692"/>
            <a:ext cx="4302143" cy="5142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913" y="4338884"/>
            <a:ext cx="4185942" cy="51692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884" y="9835692"/>
            <a:ext cx="4777939" cy="5073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1805" y="9835692"/>
            <a:ext cx="4396116" cy="51436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9843" y="4429366"/>
            <a:ext cx="4777938" cy="51612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9843" y="9835692"/>
            <a:ext cx="4185942" cy="50732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/>
          <a:srcRect b="-16" r="49"/>
          <a:stretch/>
        </p:blipFill>
        <p:spPr>
          <a:xfrm>
            <a:off x="2090355" y="4413251"/>
            <a:ext cx="4302143" cy="504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5819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5807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580771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4237985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7" name="заголовок"/>
          <p:cNvSpPr txBox="1">
            <a:spLocks/>
          </p:cNvSpPr>
          <p:nvPr/>
        </p:nvSpPr>
        <p:spPr>
          <a:xfrm>
            <a:off x="1103606" y="2890635"/>
            <a:ext cx="18215754" cy="1432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123791"/>
                </a:solidFill>
                <a:uFillTx/>
                <a:latin typeface="Bebas Neue Bold"/>
                <a:ea typeface="Bebas Neue Bold"/>
                <a:cs typeface="Bebas Neue Bold"/>
                <a:sym typeface="Bebas Neue Bold"/>
              </a:defRPr>
            </a:lvl1pPr>
            <a:lvl2pPr marL="0" marR="0" indent="342892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685783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028675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371566" algn="l" defTabSz="61910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25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42991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447764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552536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1657309" marR="0" indent="-714357" algn="l" defTabSz="1828709" rtl="0" latinLnBrk="0">
              <a:lnSpc>
                <a:spcPct val="90000"/>
              </a:lnSpc>
              <a:spcBef>
                <a:spcPts val="3375"/>
              </a:spcBef>
              <a:spcAft>
                <a:spcPts val="0"/>
              </a:spcAft>
              <a:buClr>
                <a:srgbClr val="FFFFFF"/>
              </a:buClr>
              <a:buSzPct val="123000"/>
              <a:buFont typeface="Times New Roman"/>
              <a:buChar char="•"/>
              <a:tabLst/>
              <a:defRPr sz="36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defRPr/>
            </a:pPr>
            <a:endParaRPr lang="ru-RU" sz="4000" dirty="0">
              <a:latin typeface="Impact" panose="020B0806030902050204" pitchFamily="34" charset="0"/>
            </a:endParaRPr>
          </a:p>
        </p:txBody>
      </p:sp>
      <p:sp>
        <p:nvSpPr>
          <p:cNvPr id="28" name="AutoShape 24" descr="blob:https://web.telegram.org/6511295b-6552-4e43-ac2a-a8d80c9ae1d8"/>
          <p:cNvSpPr>
            <a:spLocks noChangeAspect="1" noChangeArrowheads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29" name="AutoShape 25" descr="blob:https://web.telegram.org/bfcdd348-1c64-4c4e-ae23-cea48c5ec8c7"/>
          <p:cNvSpPr>
            <a:spLocks noChangeAspect="1" noChangeArrowheads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0" name="AutoShape 26" descr="blob:https://web.telegram.org/745dbfab-7ed1-43f6-a38c-00680514b0b4"/>
          <p:cNvSpPr>
            <a:spLocks noChangeAspect="1" noChangeArrowheads="1"/>
          </p:cNvSpPr>
          <p:nvPr/>
        </p:nvSpPr>
        <p:spPr bwMode="auto">
          <a:xfrm>
            <a:off x="2853530" y="412456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1" name="AutoShape 23" descr="blob:https://web.telegram.org/28b77f60-ce56-4b0e-9334-06167a581c00"/>
          <p:cNvSpPr>
            <a:spLocks noChangeAspect="1" noChangeArrowheads="1"/>
          </p:cNvSpPr>
          <p:nvPr/>
        </p:nvSpPr>
        <p:spPr bwMode="auto">
          <a:xfrm>
            <a:off x="2896393" y="50798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2" name="AutoShape 28" descr="Red Heart"/>
          <p:cNvSpPr>
            <a:spLocks noChangeAspect="1" noChangeArrowheads="1"/>
          </p:cNvSpPr>
          <p:nvPr/>
        </p:nvSpPr>
        <p:spPr bwMode="auto">
          <a:xfrm>
            <a:off x="2988468" y="403408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4800">
              <a:latin typeface="Impact" panose="020B0806030902050204" pitchFamily="34" charset="0"/>
            </a:endParaRPr>
          </a:p>
        </p:txBody>
      </p:sp>
      <p:sp>
        <p:nvSpPr>
          <p:cNvPr id="33" name="Прямоугольник"/>
          <p:cNvSpPr/>
          <p:nvPr/>
        </p:nvSpPr>
        <p:spPr>
          <a:xfrm>
            <a:off x="0" y="2206643"/>
            <a:ext cx="5060641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34" name="Прямоугольник"/>
          <p:cNvSpPr/>
          <p:nvPr/>
        </p:nvSpPr>
        <p:spPr>
          <a:xfrm>
            <a:off x="5016374" y="2206646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 smtClean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Сотрудничество</a:t>
            </a:r>
            <a:endParaRPr lang="ru-RU" sz="5400" dirty="0">
              <a:solidFill>
                <a:srgbClr val="FFFFFF"/>
              </a:solidFill>
              <a:latin typeface="Impact" panose="020B0806030902050204" pitchFamily="34" charset="0"/>
              <a:sym typeface="Helvetica Neue Medium"/>
            </a:endParaRPr>
          </a:p>
        </p:txBody>
      </p:sp>
      <p:sp>
        <p:nvSpPr>
          <p:cNvPr id="35" name="Московская…"/>
          <p:cNvSpPr txBox="1"/>
          <p:nvPr/>
        </p:nvSpPr>
        <p:spPr>
          <a:xfrm>
            <a:off x="601218" y="2507150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СОВМЕСТНЫЕ ПРОЕКТЫ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92" y="9756080"/>
            <a:ext cx="4532195" cy="5446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08" y="4140682"/>
            <a:ext cx="4574279" cy="5671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2020" y="9756080"/>
            <a:ext cx="4572580" cy="55973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2020" y="4073276"/>
            <a:ext cx="4572580" cy="57464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5102" y="9744272"/>
            <a:ext cx="4626145" cy="55782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5102" y="4034083"/>
            <a:ext cx="4626145" cy="57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 noGrp="1"/>
          </p:cNvPicPr>
          <p:nvPr>
            <p:ph idx="21" type="pic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"/>
          <a:stretch>
            <a:fillRect/>
          </a:stretch>
        </p:blipFill>
        <p:spPr>
          <a:xfrm>
            <a:off x="0" y="1765005"/>
            <a:ext cx="20688300" cy="15516225"/>
          </a:xfrm>
        </p:spPr>
      </p:pic>
    </p:spTree>
    <p:extLst>
      <p:ext uri="{BB962C8B-B14F-4D97-AF65-F5344CB8AC3E}">
        <p14:creationId xmlns:p14="http://schemas.microsoft.com/office/powerpoint/2010/main" val="196642072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20688300" cy="15516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мы вместе раздел_проекты.png" descr="мы вместе раздел_проекты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9168932"/>
            <a:ext cx="20688299" cy="829747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Заголовок"/>
          <p:cNvSpPr txBox="1"/>
          <p:nvPr/>
        </p:nvSpPr>
        <p:spPr>
          <a:xfrm>
            <a:off x="2749083" y="4704278"/>
            <a:ext cx="15051023" cy="339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 fontScale="70000" lnSpcReduction="20000"/>
          </a:bodyPr>
          <a:lstStyle>
            <a:lvl1pPr defTabSz="825500">
              <a:defRPr sz="1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lang="ru-RU" sz="9600" dirty="0">
                <a:latin typeface="Impact" panose="020B0806030902050204" pitchFamily="34" charset="0"/>
              </a:rPr>
              <a:t>Отчет главы городского округа Лотошино за 2022 год</a:t>
            </a:r>
          </a:p>
          <a:p>
            <a:r>
              <a:rPr lang="ru-RU" sz="9600" dirty="0">
                <a:latin typeface="Impact" panose="020B0806030902050204" pitchFamily="34" charset="0"/>
              </a:rPr>
              <a:t>И планы по развитию округа на </a:t>
            </a:r>
            <a:r>
              <a:rPr lang="ru-RU" sz="9600" dirty="0" smtClean="0">
                <a:latin typeface="Impact" panose="020B0806030902050204" pitchFamily="34" charset="0"/>
              </a:rPr>
              <a:t>         2023-2024 </a:t>
            </a:r>
            <a:r>
              <a:rPr lang="ru-RU" sz="9600" dirty="0">
                <a:latin typeface="Impact" panose="020B0806030902050204" pitchFamily="34" charset="0"/>
              </a:rPr>
              <a:t>годы </a:t>
            </a:r>
          </a:p>
          <a:p>
            <a:endParaRPr lang="ru-RU" sz="9600" dirty="0">
              <a:latin typeface="Impact" panose="020B0806030902050204" pitchFamily="34" charset="0"/>
            </a:endParaRPr>
          </a:p>
        </p:txBody>
      </p:sp>
      <p:sp>
        <p:nvSpPr>
          <p:cNvPr id="176" name="Прямоугольник"/>
          <p:cNvSpPr/>
          <p:nvPr/>
        </p:nvSpPr>
        <p:spPr>
          <a:xfrm>
            <a:off x="2749078" y="8096981"/>
            <a:ext cx="13991980" cy="86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4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60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56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мы вместе"/>
          <p:cNvSpPr txBox="1">
            <a:spLocks noGrp="1"/>
          </p:cNvSpPr>
          <p:nvPr>
            <p:ph idx="1" sz="quarter" type="subTitle"/>
          </p:nvPr>
        </p:nvSpPr>
        <p:spPr>
          <a:xfrm>
            <a:off x="2101156" y="7601475"/>
            <a:ext cx="8242994" cy="35360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0" sz="4000">
                <a:solidFill>
                  <a:srgbClr val="FFFFFF"/>
                </a:solidFill>
                <a:latin typeface="Bebas Neue Book Regular"/>
                <a:ea typeface="Bebas Neue Book Regular"/>
                <a:cs typeface="Bebas Neue Book Regular"/>
                <a:sym typeface="Bebas Neue Book Regular"/>
              </a:defRPr>
            </a:lvl1pPr>
          </a:lstStyle>
          <a:p>
            <a:r>
              <a:rPr sz="13800">
                <a:latin charset="0" panose="020B0806030902050204" pitchFamily="34" typeface="Impact"/>
              </a:rPr>
              <a:t>мы вместе</a:t>
            </a:r>
          </a:p>
        </p:txBody>
      </p:sp>
      <p:pic>
        <p:nvPicPr>
          <p:cNvPr descr="Изображение" id="163" name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7471"/>
            <a:ext cx="20724929" cy="15543696"/>
          </a:xfrm>
          <a:prstGeom prst="rect">
            <a:avLst/>
          </a:prstGeom>
          <a:ln w="12700">
            <a:miter lim="400000"/>
          </a:ln>
        </p:spPr>
      </p:pic>
      <p:pic>
        <p:nvPicPr>
          <p:cNvPr descr="цифровой_04.png" id="164" name="цифровой_04.png"/>
          <p:cNvPicPr>
            <a:picLocks noChangeAspect="1"/>
          </p:cNvPicPr>
          <p:nvPr/>
        </p:nvPicPr>
        <p:blipFill>
          <a:blip r:embed="rId3">
            <a:extLst/>
          </a:blip>
          <a:srcRect b="-23" r="-1"/>
          <a:stretch>
            <a:fillRect/>
          </a:stretch>
        </p:blipFill>
        <p:spPr>
          <a:xfrm rot="20625905">
            <a:off x="11083785" y="4449171"/>
            <a:ext cx="12025659" cy="1062960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Московская область"/>
          <p:cNvSpPr txBox="1"/>
          <p:nvPr/>
        </p:nvSpPr>
        <p:spPr>
          <a:xfrm>
            <a:off x="2101156" y="2470040"/>
            <a:ext cx="18152802" cy="1652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38100" lIns="38100" rIns="38100" tIns="38100">
            <a:normAutofit/>
          </a:bodyPr>
          <a:lstStyle>
            <a:lvl1pPr algn="l" defTabSz="355600">
              <a:lnSpc>
                <a:spcPts val="6700"/>
              </a:lnSpc>
              <a:defRPr sz="3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b="1" dirty="0" lang="ru-RU" smtClean="0" sz="4400"/>
              <a:t>Московская область</a:t>
            </a:r>
            <a:endParaRPr b="1" dirty="0" sz="4400"/>
          </a:p>
        </p:txBody>
      </p:sp>
      <p:grpSp>
        <p:nvGrpSpPr>
          <p:cNvPr id="168" name="Сгруппировать"/>
          <p:cNvGrpSpPr/>
          <p:nvPr/>
        </p:nvGrpSpPr>
        <p:grpSpPr>
          <a:xfrm>
            <a:off x="1965609" y="5066431"/>
            <a:ext cx="18099167" cy="2736125"/>
            <a:chOff x="130523" y="-1700869"/>
            <a:chExt cx="24132221" cy="3648164"/>
          </a:xfrm>
        </p:grpSpPr>
        <p:sp>
          <p:nvSpPr>
            <p:cNvPr id="166" name="наше подмосковье"/>
            <p:cNvSpPr txBox="1"/>
            <p:nvPr/>
          </p:nvSpPr>
          <p:spPr>
            <a:xfrm>
              <a:off x="130523" y="-1700869"/>
              <a:ext cx="24132221" cy="2934134"/>
            </a:xfrm>
            <a:prstGeom prst="rect">
              <a:avLst/>
            </a:prstGeom>
            <a:noFill/>
            <a:ln cap="flat" w="12700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xmlns:a14="http://schemas.microsoft.com/office/drawing/2010/main" xmlns:m="http://schemas.openxmlformats.org/officeDocument/2006/math" val="1"/>
              </a:ext>
            </a:extLst>
          </p:spPr>
          <p:txBody>
            <a:bodyPr anchor="ctr" bIns="38100" lIns="38100" numCol="1" rIns="38100" tIns="38100" wrap="square">
              <a:spAutoFit/>
            </a:bodyPr>
            <a:lstStyle>
              <a:lvl1pPr algn="l">
                <a:defRPr sz="20100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defRPr>
              </a:lvl1pPr>
            </a:lstStyle>
            <a:p>
              <a:r>
                <a:rPr dirty="0" lang="ru-RU" smtClean="0" sz="13800">
                  <a:latin charset="0" panose="020B0806030902050204" pitchFamily="34" typeface="Impact"/>
                </a:rPr>
                <a:t>наше</a:t>
              </a:r>
              <a:r>
                <a:rPr dirty="0" smtClean="0" sz="13800">
                  <a:latin charset="0" panose="020B0806030902050204" pitchFamily="34" typeface="Impact"/>
                </a:rPr>
                <a:t> </a:t>
              </a:r>
              <a:r>
                <a:rPr dirty="0" lang="ru-RU" smtClean="0" sz="13800">
                  <a:latin charset="0" panose="020B0806030902050204" pitchFamily="34" typeface="Impact"/>
                </a:rPr>
                <a:t>подмосковье</a:t>
              </a:r>
              <a:endParaRPr dirty="0" sz="13800">
                <a:latin charset="0" panose="020B0806030902050204" pitchFamily="34" typeface="Impact"/>
              </a:endParaRPr>
            </a:p>
          </p:txBody>
        </p:sp>
        <p:sp>
          <p:nvSpPr>
            <p:cNvPr id="167" name="Прямоугольник"/>
            <p:cNvSpPr/>
            <p:nvPr/>
          </p:nvSpPr>
          <p:spPr>
            <a:xfrm>
              <a:off x="288264" y="1755533"/>
              <a:ext cx="15841684" cy="191762"/>
            </a:xfrm>
            <a:prstGeom prst="rect">
              <a:avLst/>
            </a:prstGeom>
            <a:solidFill>
              <a:srgbClr val="FFFFFF"/>
            </a:solidFill>
            <a:ln cap="flat" w="12700">
              <a:noFill/>
              <a:miter lim="400000"/>
            </a:ln>
            <a:effectLst/>
          </p:spPr>
          <p:txBody>
            <a:bodyPr anchor="ctr" bIns="38100" lIns="38100" numCol="1" rIns="38100" tIns="38100" wrap="square">
              <a:noAutofit/>
            </a:bodyPr>
            <a:lstStyle/>
            <a:p>
              <a:pPr defTabSz="619105">
                <a:defRPr sz="34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3800">
                <a:latin charset="0" panose="020B0806030902050204" pitchFamily="34" typeface="Impact"/>
              </a:endParaRPr>
            </a:p>
          </p:txBody>
        </p:sp>
      </p:grpSp>
      <p:sp>
        <p:nvSpPr>
          <p:cNvPr id="169" name="мы вместе"/>
          <p:cNvSpPr txBox="1"/>
          <p:nvPr/>
        </p:nvSpPr>
        <p:spPr>
          <a:xfrm>
            <a:off x="1965609" y="8038956"/>
            <a:ext cx="10585439" cy="3536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bIns="38100" lIns="38100" rIns="38100" tIns="38100">
            <a:normAutofit/>
          </a:bodyPr>
          <a:lstStyle>
            <a:lvl1pPr algn="l" defTabSz="825500">
              <a:defRPr sz="200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r>
              <a:rPr dirty="0" lang="ru-RU" smtClean="0" sz="13800">
                <a:latin charset="0" panose="020B0806030902050204" pitchFamily="34" typeface="Impact"/>
              </a:rPr>
              <a:t>мы</a:t>
            </a:r>
            <a:r>
              <a:rPr dirty="0" smtClean="0" sz="13800">
                <a:latin charset="0" panose="020B0806030902050204" pitchFamily="34" typeface="Impact"/>
              </a:rPr>
              <a:t> </a:t>
            </a:r>
            <a:r>
              <a:rPr dirty="0" lang="ru-RU" smtClean="0" sz="13800">
                <a:latin charset="0" panose="020B0806030902050204" pitchFamily="34" typeface="Impact"/>
              </a:rPr>
              <a:t>вместе</a:t>
            </a:r>
            <a:endParaRPr dirty="0" sz="13800">
              <a:latin charset="0" panose="020B0806030902050204" pitchFamily="34" typeface="Impac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847" y="1624547"/>
            <a:ext cx="1747486" cy="21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7245"/>
      </p:ext>
    </p:extLst>
  </p:cSld>
  <p:clrMapOvr>
    <a:masterClrMapping/>
  </p:clrMapOvr>
  <p:transition spd="med"/>
  <p:timing>
    <p:tnLst>
      <p:par>
        <p:cTn dur="indefinite" id="1" nodeType="tmRoot" restart="never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64235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64235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51330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301" name="Заголовок"/>
          <p:cNvSpPr txBox="1"/>
          <p:nvPr/>
        </p:nvSpPr>
        <p:spPr>
          <a:xfrm>
            <a:off x="5333020" y="4316089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48" y="4013419"/>
            <a:ext cx="10326052" cy="5845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58672"/>
            <a:ext cx="9936480" cy="5657553"/>
          </a:xfrm>
          <a:prstGeom prst="rect">
            <a:avLst/>
          </a:prstGeom>
        </p:spPr>
      </p:pic>
      <p:sp>
        <p:nvSpPr>
          <p:cNvPr id="26" name="Прямоугольник"/>
          <p:cNvSpPr/>
          <p:nvPr/>
        </p:nvSpPr>
        <p:spPr>
          <a:xfrm>
            <a:off x="2" y="2299914"/>
            <a:ext cx="5029226" cy="1715790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7" name="Прямоугольник"/>
          <p:cNvSpPr/>
          <p:nvPr/>
        </p:nvSpPr>
        <p:spPr>
          <a:xfrm>
            <a:off x="5016375" y="2299919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Проводятся встречи с жителями, в том числе выездные</a:t>
            </a:r>
          </a:p>
        </p:txBody>
      </p:sp>
      <p:sp>
        <p:nvSpPr>
          <p:cNvPr id="28" name="Московская…"/>
          <p:cNvSpPr txBox="1"/>
          <p:nvPr/>
        </p:nvSpPr>
        <p:spPr>
          <a:xfrm>
            <a:off x="304314" y="2718325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Общение с жителями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520" y="9851132"/>
            <a:ext cx="10304780" cy="5665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5354"/>
            <a:ext cx="9936481" cy="584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57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"/>
          <p:cNvSpPr txBox="1"/>
          <p:nvPr/>
        </p:nvSpPr>
        <p:spPr>
          <a:xfrm>
            <a:off x="6606574" y="63781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86" name="текст"/>
          <p:cNvSpPr txBox="1"/>
          <p:nvPr/>
        </p:nvSpPr>
        <p:spPr>
          <a:xfrm>
            <a:off x="4480024" y="6378195"/>
            <a:ext cx="77009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825500">
              <a:defRPr sz="5000">
                <a:solidFill>
                  <a:srgbClr val="123791"/>
                </a:solidFill>
                <a:latin typeface="Bebas Neue Bold"/>
                <a:ea typeface="Bebas Neue Bold"/>
                <a:cs typeface="Bebas Neue Bold"/>
                <a:sym typeface="Bebas Neue Bold"/>
              </a:defRPr>
            </a:lvl1pPr>
          </a:lstStyle>
          <a:p>
            <a:pPr>
              <a:defRPr/>
            </a:pPr>
            <a:endParaRPr sz="3750" dirty="0"/>
          </a:p>
        </p:txBody>
      </p:sp>
      <p:sp>
        <p:nvSpPr>
          <p:cNvPr id="290" name="Подзаголовок"/>
          <p:cNvSpPr txBox="1"/>
          <p:nvPr/>
        </p:nvSpPr>
        <p:spPr>
          <a:xfrm>
            <a:off x="2333105" y="7249146"/>
            <a:ext cx="2778005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8100"/>
              </a:lnSpc>
              <a:spcBef>
                <a:spcPts val="1600"/>
              </a:spcBef>
              <a:defRPr sz="4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3000"/>
              <a:t>Подзаголовок</a:t>
            </a:r>
          </a:p>
        </p:txBody>
      </p:sp>
      <p:sp>
        <p:nvSpPr>
          <p:cNvPr id="292" name="Подзаголовок"/>
          <p:cNvSpPr txBox="1"/>
          <p:nvPr/>
        </p:nvSpPr>
        <p:spPr>
          <a:xfrm>
            <a:off x="15515446" y="7357965"/>
            <a:ext cx="243496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algn="l" defTabSz="355600">
              <a:lnSpc>
                <a:spcPts val="6700"/>
              </a:lnSpc>
              <a:defRPr sz="35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625"/>
              <a:t>Подзаголовок</a:t>
            </a:r>
          </a:p>
        </p:txBody>
      </p:sp>
      <p:sp>
        <p:nvSpPr>
          <p:cNvPr id="294" name="Линия"/>
          <p:cNvSpPr/>
          <p:nvPr/>
        </p:nvSpPr>
        <p:spPr>
          <a:xfrm flipH="1">
            <a:off x="7904169" y="7530974"/>
            <a:ext cx="1" cy="6990425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/>
            </a:pPr>
            <a:endParaRPr sz="1800">
              <a:latin typeface="Helvetica Neue"/>
            </a:endParaRPr>
          </a:p>
        </p:txBody>
      </p:sp>
      <p:sp>
        <p:nvSpPr>
          <p:cNvPr id="298" name="Фото"/>
          <p:cNvSpPr txBox="1"/>
          <p:nvPr/>
        </p:nvSpPr>
        <p:spPr>
          <a:xfrm>
            <a:off x="3709194" y="10552847"/>
            <a:ext cx="6236635" cy="946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ctr"/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>
                <a:solidFill>
                  <a:srgbClr val="12379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/>
            </a:pPr>
            <a:r>
              <a:rPr sz="2775"/>
              <a:t>Фото</a:t>
            </a:r>
          </a:p>
        </p:txBody>
      </p:sp>
      <p:sp>
        <p:nvSpPr>
          <p:cNvPr id="301" name="Заголовок"/>
          <p:cNvSpPr txBox="1"/>
          <p:nvPr/>
        </p:nvSpPr>
        <p:spPr>
          <a:xfrm>
            <a:off x="5333019" y="3708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" y="9179152"/>
            <a:ext cx="10139366" cy="6337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558" y="3878889"/>
            <a:ext cx="9821007" cy="5272526"/>
          </a:xfrm>
          <a:prstGeom prst="rect">
            <a:avLst/>
          </a:prstGeom>
        </p:spPr>
      </p:pic>
      <p:sp>
        <p:nvSpPr>
          <p:cNvPr id="26" name="Заголовок"/>
          <p:cNvSpPr txBox="1"/>
          <p:nvPr/>
        </p:nvSpPr>
        <p:spPr>
          <a:xfrm>
            <a:off x="5333019" y="3708767"/>
            <a:ext cx="14155137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825500">
              <a:defRPr sz="9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lvl1pPr>
          </a:lstStyle>
          <a:p>
            <a:pPr>
              <a:defRPr/>
            </a:pPr>
            <a:endParaRPr sz="6750" dirty="0"/>
          </a:p>
        </p:txBody>
      </p:sp>
      <p:sp>
        <p:nvSpPr>
          <p:cNvPr id="27" name="Прямоугольник"/>
          <p:cNvSpPr/>
          <p:nvPr/>
        </p:nvSpPr>
        <p:spPr>
          <a:xfrm>
            <a:off x="2" y="2179917"/>
            <a:ext cx="5029226" cy="1699322"/>
          </a:xfrm>
          <a:prstGeom prst="rect">
            <a:avLst/>
          </a:prstGeom>
          <a:gradFill>
            <a:gsLst>
              <a:gs pos="0">
                <a:schemeClr val="accent1">
                  <a:hueOff val="1293391"/>
                  <a:satOff val="-24136"/>
                  <a:lumOff val="-17944"/>
                </a:schemeClr>
              </a:gs>
              <a:gs pos="100000">
                <a:schemeClr val="accent1">
                  <a:lumOff val="-13575"/>
                </a:schemeClr>
              </a:gs>
            </a:gsLst>
            <a:lin ang="3518459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320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8" name="Прямоугольник"/>
          <p:cNvSpPr/>
          <p:nvPr/>
        </p:nvSpPr>
        <p:spPr>
          <a:xfrm>
            <a:off x="5016375" y="2163454"/>
            <a:ext cx="15671925" cy="1715435"/>
          </a:xfrm>
          <a:prstGeom prst="rect">
            <a:avLst/>
          </a:prstGeom>
          <a:gradFill>
            <a:gsLst>
              <a:gs pos="0">
                <a:schemeClr val="accent2">
                  <a:hueOff val="1608691"/>
                  <a:satOff val="-59035"/>
                  <a:lumOff val="9588"/>
                </a:schemeClr>
              </a:gs>
              <a:gs pos="100000">
                <a:schemeClr val="accent2">
                  <a:hueOff val="2493513"/>
                  <a:satOff val="-60403"/>
                  <a:lumOff val="-15534"/>
                </a:schemeClr>
              </a:gs>
            </a:gsLst>
            <a:lin ang="10780858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61910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ru-RU" sz="5400" dirty="0">
                <a:solidFill>
                  <a:srgbClr val="FFFFFF"/>
                </a:solidFill>
                <a:latin typeface="Impact" panose="020B0806030902050204" pitchFamily="34" charset="0"/>
                <a:sym typeface="Helvetica Neue Medium"/>
              </a:rPr>
              <a:t>В 2022 году было проведено более 400 встреч, охвативших больше 6 тысяч жителей округа</a:t>
            </a:r>
          </a:p>
        </p:txBody>
      </p:sp>
      <p:sp>
        <p:nvSpPr>
          <p:cNvPr id="29" name="Московская…"/>
          <p:cNvSpPr txBox="1"/>
          <p:nvPr/>
        </p:nvSpPr>
        <p:spPr>
          <a:xfrm>
            <a:off x="263061" y="2472365"/>
            <a:ext cx="3244784" cy="111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 fontScale="92500" lnSpcReduction="20000"/>
          </a:bodyPr>
          <a:lstStyle/>
          <a:p>
            <a:pPr defTabSz="619105">
              <a:defRPr sz="4000">
                <a:solidFill>
                  <a:srgbClr val="FFFFFF"/>
                </a:solidFill>
                <a:latin typeface="Bebas Neue Regular"/>
                <a:ea typeface="Bebas Neue Regular"/>
                <a:cs typeface="Bebas Neue Regular"/>
                <a:sym typeface="Bebas Neue Regular"/>
              </a:defRPr>
            </a:pPr>
            <a:r>
              <a:rPr lang="ru-RU" sz="4400" dirty="0">
                <a:solidFill>
                  <a:srgbClr val="FFFFFF"/>
                </a:solidFill>
                <a:latin typeface="Impact" panose="020B0806030902050204" pitchFamily="34" charset="0"/>
                <a:sym typeface="Bebas Neue Regular"/>
              </a:rPr>
              <a:t>Общение с жителями</a:t>
            </a:r>
            <a:endParaRPr sz="4400" dirty="0">
              <a:solidFill>
                <a:srgbClr val="FFFFFF"/>
              </a:solidFill>
              <a:latin typeface="Impact" panose="020B0806030902050204" pitchFamily="34" charset="0"/>
              <a:sym typeface="Bebas Neue Regular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0" y="3878889"/>
            <a:ext cx="10128100" cy="5272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5315" y="9151415"/>
            <a:ext cx="9732985" cy="64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49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1668</Words>
  <Application>Microsoft Office PowerPoint</Application>
  <PresentationFormat>Произвольный</PresentationFormat>
  <Paragraphs>316</Paragraphs>
  <Slides>77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8" baseType="lpstr">
      <vt:lpstr>Arial</vt:lpstr>
      <vt:lpstr>Arial Black</vt:lpstr>
      <vt:lpstr>Bebas Neue Bold</vt:lpstr>
      <vt:lpstr>Bebas Neue Book Regular</vt:lpstr>
      <vt:lpstr>Bebas Neue Regular</vt:lpstr>
      <vt:lpstr>Helvetica</vt:lpstr>
      <vt:lpstr>Helvetica Neue</vt:lpstr>
      <vt:lpstr>Helvetica Neue Medium</vt:lpstr>
      <vt:lpstr>Impact</vt:lpstr>
      <vt:lpstr>Times New Roman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Аныгина А.В.</cp:lastModifiedBy>
  <cp:revision>134</cp:revision>
  <dcterms:modified xsi:type="dcterms:W3CDTF">2023-06-22T05:16:49Z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20655745</vt:lpwstr>
  </property>
  <property fmtid="{D5CDD505-2E9C-101B-9397-08002B2CF9AE}" name="NXPowerLiteSettings" pid="3">
    <vt:lpwstr>E700052003A000</vt:lpwstr>
  </property>
  <property fmtid="{D5CDD505-2E9C-101B-9397-08002B2CF9AE}" name="NXPowerLiteVersion" pid="4">
    <vt:lpwstr>D9.1.7</vt:lpwstr>
  </property>
  <property fmtid="{D5CDD505-2E9C-101B-9397-08002B2CF9AE}" name="_MarkAsFinal" pid="5">
    <vt:bool>true</vt:bool>
  </property>
</Properties>
</file>