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1.xml" ContentType="application/vnd.openxmlformats-officedocument.presentationml.tag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81" r:id="rId1"/>
  </p:sldMasterIdLst>
  <p:notesMasterIdLst>
    <p:notesMasterId r:id="rId29"/>
  </p:notesMasterIdLst>
  <p:sldIdLst>
    <p:sldId id="293" r:id="rId2"/>
    <p:sldId id="281" r:id="rId3"/>
    <p:sldId id="299" r:id="rId4"/>
    <p:sldId id="277" r:id="rId5"/>
    <p:sldId id="280" r:id="rId6"/>
    <p:sldId id="296" r:id="rId7"/>
    <p:sldId id="294" r:id="rId8"/>
    <p:sldId id="298" r:id="rId9"/>
    <p:sldId id="289" r:id="rId10"/>
    <p:sldId id="295" r:id="rId11"/>
    <p:sldId id="260" r:id="rId12"/>
    <p:sldId id="300" r:id="rId13"/>
    <p:sldId id="290" r:id="rId14"/>
    <p:sldId id="291" r:id="rId15"/>
    <p:sldId id="304" r:id="rId16"/>
    <p:sldId id="282" r:id="rId17"/>
    <p:sldId id="276" r:id="rId18"/>
    <p:sldId id="283" r:id="rId19"/>
    <p:sldId id="305" r:id="rId20"/>
    <p:sldId id="284" r:id="rId21"/>
    <p:sldId id="285" r:id="rId22"/>
    <p:sldId id="286" r:id="rId23"/>
    <p:sldId id="306" r:id="rId24"/>
    <p:sldId id="292" r:id="rId25"/>
    <p:sldId id="301" r:id="rId26"/>
    <p:sldId id="302" r:id="rId27"/>
    <p:sldId id="30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66FF"/>
    <a:srgbClr val="FF00FF"/>
    <a:srgbClr val="B2348E"/>
    <a:srgbClr val="CA1448"/>
    <a:srgbClr val="D71760"/>
    <a:srgbClr val="CCCCFF"/>
    <a:srgbClr val="A40C51"/>
    <a:srgbClr val="A78DB3"/>
    <a:srgbClr val="971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9425" autoAdjust="0"/>
  </p:normalViewPr>
  <p:slideViewPr>
    <p:cSldViewPr>
      <p:cViewPr>
        <p:scale>
          <a:sx n="90" d="100"/>
          <a:sy n="90" d="100"/>
        </p:scale>
        <p:origin x="-2724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2018 года</c:v>
                </c:pt>
              </c:strCache>
            </c:strRef>
          </c:tx>
          <c:spPr>
            <a:ln w="28578">
              <a:noFill/>
            </a:ln>
          </c:spPr>
          <c:invertIfNegative val="0"/>
          <c:dLbls>
            <c:dLbl>
              <c:idx val="0"/>
              <c:layout>
                <c:manualLayout>
                  <c:x val="-2.9629422249596248E-3"/>
                  <c:y val="-2.4619909592223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9258844499192774E-3"/>
                  <c:y val="-2.7635395606041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851768899838687E-2"/>
                  <c:y val="-3.1910309578266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888266748790024E-3"/>
                  <c:y val="-4.8952958499333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Налоговые доходы (30,3%)</c:v>
                </c:pt>
                <c:pt idx="1">
                  <c:v>Неналоговые доходы (8,0%)</c:v>
                </c:pt>
                <c:pt idx="2">
                  <c:v>Безвозмезные поступления от бюджетов других уровней (61,7%)</c:v>
                </c:pt>
                <c:pt idx="3">
                  <c:v>Прочие безвозмездные поступления (0%)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208164</c:v>
                </c:pt>
                <c:pt idx="1">
                  <c:v>47508</c:v>
                </c:pt>
                <c:pt idx="2">
                  <c:v>381109.2</c:v>
                </c:pt>
                <c:pt idx="3" formatCode="0.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2019 года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8578">
              <a:noFill/>
            </a:ln>
          </c:spPr>
          <c:invertIfNegative val="0"/>
          <c:dLbls>
            <c:dLbl>
              <c:idx val="0"/>
              <c:layout>
                <c:manualLayout>
                  <c:x val="4.5925604486874397E-2"/>
                  <c:y val="-2.6261142224878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96182237278124E-2"/>
                  <c:y val="-1.8588937564589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259124462237775E-2"/>
                  <c:y val="-2.1604423578406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66648002463675E-2"/>
                  <c:y val="-3.60706009995086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Налоговые доходы (30,3%)</c:v>
                </c:pt>
                <c:pt idx="1">
                  <c:v>Неналоговые доходы (8,0%)</c:v>
                </c:pt>
                <c:pt idx="2">
                  <c:v>Безвозмезные поступления от бюджетов других уровней (61,7%)</c:v>
                </c:pt>
                <c:pt idx="3">
                  <c:v>Прочие безвозмездные поступления (0%)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223576</c:v>
                </c:pt>
                <c:pt idx="1">
                  <c:v>58953.4</c:v>
                </c:pt>
                <c:pt idx="2" formatCode="General">
                  <c:v>455007.3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413952"/>
        <c:axId val="118751616"/>
        <c:axId val="0"/>
      </c:bar3DChart>
      <c:catAx>
        <c:axId val="118413952"/>
        <c:scaling>
          <c:orientation val="minMax"/>
        </c:scaling>
        <c:delete val="0"/>
        <c:axPos val="b"/>
        <c:numFmt formatCode="\О\с\н\о\в\н\о\й" sourceLinked="1"/>
        <c:majorTickMark val="none"/>
        <c:minorTickMark val="none"/>
        <c:tickLblPos val="nextTo"/>
        <c:crossAx val="118751616"/>
        <c:crossesAt val="0"/>
        <c:auto val="1"/>
        <c:lblAlgn val="ctr"/>
        <c:lblOffset val="100"/>
        <c:noMultiLvlLbl val="0"/>
      </c:catAx>
      <c:valAx>
        <c:axId val="118751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8413952"/>
        <c:crosses val="autoZero"/>
        <c:crossBetween val="between"/>
      </c:valAx>
      <c:spPr>
        <a:noFill/>
        <a:ln w="25402">
          <a:noFill/>
        </a:ln>
      </c:spPr>
    </c:plotArea>
    <c:legend>
      <c:legendPos val="t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6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487256371814117E-2"/>
          <c:y val="0.18762518801661004"/>
          <c:w val="0.96701649175412296"/>
          <c:h val="0.7639808968904370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2018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485875172649968E-2"/>
                  <c:y val="-4.6305759136701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639781.1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2019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485757121439297E-2"/>
                  <c:y val="-0.1035069910114495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536,7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0.0</c:formatCode>
                <c:ptCount val="1"/>
                <c:pt idx="0">
                  <c:v>742536.7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2020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977511244377814E-2"/>
                  <c:y val="-0.11440246374949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#,##0.00</c:formatCode>
                <c:ptCount val="1"/>
                <c:pt idx="0">
                  <c:v>696180.5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Бюджет 2021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24587706146927E-2"/>
                  <c:y val="-4.3581890952189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#,##0.00</c:formatCode>
                <c:ptCount val="1"/>
                <c:pt idx="0">
                  <c:v>689036.1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00"/>
        <c:shape val="box"/>
        <c:axId val="117854976"/>
        <c:axId val="117856512"/>
        <c:axId val="117870592"/>
      </c:bar3DChart>
      <c:catAx>
        <c:axId val="11785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7856512"/>
        <c:crossesAt val="0"/>
        <c:auto val="1"/>
        <c:lblAlgn val="ctr"/>
        <c:lblOffset val="100"/>
        <c:noMultiLvlLbl val="0"/>
      </c:catAx>
      <c:valAx>
        <c:axId val="11785651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one"/>
        <c:crossAx val="117854976"/>
        <c:crosses val="autoZero"/>
        <c:crossBetween val="between"/>
      </c:valAx>
      <c:serAx>
        <c:axId val="117870592"/>
        <c:scaling>
          <c:orientation val="minMax"/>
        </c:scaling>
        <c:delete val="1"/>
        <c:axPos val="b"/>
        <c:majorTickMark val="none"/>
        <c:minorTickMark val="none"/>
        <c:tickLblPos val="none"/>
        <c:crossAx val="117856512"/>
        <c:crosses val="autoZero"/>
      </c:ser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58146245858729"/>
          <c:y val="0.16187829779375162"/>
          <c:w val="0.86929969008658603"/>
          <c:h val="0.64376510119303165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Лист2!$B$3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gradFill flip="none" rotWithShape="1">
              <a:gsLst>
                <a:gs pos="0">
                  <a:srgbClr val="009DD9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009DD9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009DD9">
                    <a:lumMod val="60000"/>
                    <a:lumOff val="40000"/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957240155990218E-2"/>
                  <c:y val="2.1084066322835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679301169926715E-3"/>
                  <c:y val="-2.1084066322835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732750974939042E-3"/>
                  <c:y val="2.1084066322835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984920953702201E-2"/>
                  <c:y val="-6.3952129417077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9679301169926715E-3"/>
                  <c:y val="2.1084066322835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>
                <a:glow rad="228600">
                  <a:srgbClr val="10CF9B">
                    <a:satMod val="175000"/>
                    <a:alpha val="40000"/>
                  </a:srgbClr>
                </a:glow>
              </a:effectLst>
              <a:scene3d>
                <a:camera prst="orthographicFront"/>
                <a:lightRig rig="threePt" dir="t"/>
              </a:scene3d>
              <a:sp3d prstMaterial="plastic"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Лист2!$A$4:$A$7</c:f>
              <c:strCache>
                <c:ptCount val="4"/>
                <c:pt idx="0">
                  <c:v>на 01.01.2014 (отчет)</c:v>
                </c:pt>
                <c:pt idx="1">
                  <c:v>на 01.01.2016 (отчет)</c:v>
                </c:pt>
                <c:pt idx="2">
                  <c:v>на 01.01.2018 (отчет)</c:v>
                </c:pt>
                <c:pt idx="3">
                  <c:v>с 01.01.2019 (проект)</c:v>
                </c:pt>
              </c:strCache>
            </c:strRef>
          </c:cat>
          <c:val>
            <c:numRef>
              <c:f>Лист2!$B$4:$B$7</c:f>
              <c:numCache>
                <c:formatCode>#,##0.0</c:formatCode>
                <c:ptCount val="4"/>
                <c:pt idx="0">
                  <c:v>55000</c:v>
                </c:pt>
                <c:pt idx="1">
                  <c:v>35000</c:v>
                </c:pt>
                <c:pt idx="2">
                  <c:v>25000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cylinder"/>
        <c:axId val="151230720"/>
        <c:axId val="151232512"/>
        <c:axId val="0"/>
      </c:bar3DChart>
      <c:catAx>
        <c:axId val="151230720"/>
        <c:scaling>
          <c:orientation val="minMax"/>
        </c:scaling>
        <c:delete val="0"/>
        <c:axPos val="b"/>
        <c:minorGridlines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232512"/>
        <c:crosses val="autoZero"/>
        <c:auto val="0"/>
        <c:lblAlgn val="ctr"/>
        <c:lblOffset val="30"/>
        <c:tickMarkSkip val="3"/>
        <c:noMultiLvlLbl val="0"/>
      </c:catAx>
      <c:valAx>
        <c:axId val="151232512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230720"/>
        <c:crosses val="autoZero"/>
        <c:crossBetween val="between"/>
        <c:minorUnit val="1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9530499436032603"/>
          <c:y val="0.90807679115784057"/>
          <c:w val="0.42766200241758512"/>
          <c:h val="5.5262799082930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78226148130461"/>
          <c:y val="0.18329773934087679"/>
          <c:w val="0.86929969008658603"/>
          <c:h val="0.64376510119303165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Лист2!$B$3</c:f>
              <c:strCache>
                <c:ptCount val="1"/>
                <c:pt idx="0">
                  <c:v>Проценты по привлеченным кредитам</c:v>
                </c:pt>
              </c:strCache>
            </c:strRef>
          </c:tx>
          <c:spPr>
            <a:solidFill>
              <a:srgbClr val="0BD0D9">
                <a:lumMod val="60000"/>
                <a:lumOff val="40000"/>
              </a:srgb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957240155990218E-2"/>
                  <c:y val="2.1084066322835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679301169926715E-3"/>
                  <c:y val="-2.1084066322835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732750974939042E-3"/>
                  <c:y val="2.1084066322835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462585136491427E-2"/>
                  <c:y val="-2.1084066322835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9679301169926715E-3"/>
                  <c:y val="2.1084066322835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>
                <a:glow rad="228600">
                  <a:srgbClr val="10CF9B">
                    <a:satMod val="175000"/>
                    <a:alpha val="40000"/>
                  </a:srgbClr>
                </a:glow>
              </a:effectLst>
              <a:scene3d>
                <a:camera prst="orthographicFront"/>
                <a:lightRig rig="threePt" dir="t"/>
              </a:scene3d>
              <a:sp3d prstMaterial="plastic"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Лист2!$A$4:$A$10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Лист2!$B$4:$B$8</c:f>
              <c:numCache>
                <c:formatCode>#,##0.0</c:formatCode>
                <c:ptCount val="5"/>
                <c:pt idx="0">
                  <c:v>4660.2</c:v>
                </c:pt>
                <c:pt idx="1">
                  <c:v>4435.8</c:v>
                </c:pt>
                <c:pt idx="2">
                  <c:v>3458.8</c:v>
                </c:pt>
                <c:pt idx="3">
                  <c:v>1771.4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cylinder"/>
        <c:axId val="148568704"/>
        <c:axId val="151261568"/>
        <c:axId val="0"/>
      </c:bar3DChart>
      <c:catAx>
        <c:axId val="14856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261568"/>
        <c:crosses val="autoZero"/>
        <c:auto val="0"/>
        <c:lblAlgn val="r"/>
        <c:lblOffset val="20"/>
        <c:noMultiLvlLbl val="0"/>
      </c:catAx>
      <c:valAx>
        <c:axId val="151261568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568704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30499436032603"/>
          <c:y val="0.90807679115784057"/>
          <c:w val="0.46738274372527455"/>
          <c:h val="7.8355290970555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2A90D-697B-486E-9E77-C0D7755A8BFB}" type="doc">
      <dgm:prSet loTypeId="urn:microsoft.com/office/officeart/2005/8/layout/list1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C4DDF0C-BA75-40A0-9745-87D5C3A22FB2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Полнота информации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CC40FA9F-0697-459A-978D-1F8769B3CCBB}" type="parTrans" cxnId="{61499805-9F4C-4715-9090-96F900521C6D}">
      <dgm:prSet/>
      <dgm:spPr/>
      <dgm:t>
        <a:bodyPr/>
        <a:lstStyle/>
        <a:p>
          <a:endParaRPr lang="ru-RU"/>
        </a:p>
      </dgm:t>
    </dgm:pt>
    <dgm:pt modelId="{346E49C6-8058-442D-BD62-2B646AE88CBB}" type="sibTrans" cxnId="{61499805-9F4C-4715-9090-96F900521C6D}">
      <dgm:prSet/>
      <dgm:spPr/>
      <dgm:t>
        <a:bodyPr/>
        <a:lstStyle/>
        <a:p>
          <a:endParaRPr lang="ru-RU"/>
        </a:p>
      </dgm:t>
    </dgm:pt>
    <dgm:pt modelId="{2783FB82-0FB2-4E12-854F-F4E212BB2093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Доступность информации для населения</a:t>
          </a:r>
          <a:endParaRPr lang="ru-RU" sz="1800" dirty="0">
            <a:latin typeface="Georgia" panose="02040502050405020303" pitchFamily="18" charset="0"/>
          </a:endParaRPr>
        </a:p>
      </dgm:t>
    </dgm:pt>
    <dgm:pt modelId="{3950E1BA-6192-4DA0-A522-73E53D38D637}" type="parTrans" cxnId="{6E44E790-3582-4B75-AF87-795ACA05EAF3}">
      <dgm:prSet/>
      <dgm:spPr/>
      <dgm:t>
        <a:bodyPr/>
        <a:lstStyle/>
        <a:p>
          <a:endParaRPr lang="ru-RU"/>
        </a:p>
      </dgm:t>
    </dgm:pt>
    <dgm:pt modelId="{B5AC1305-4BE8-4A01-9960-FCAB2A467F6B}" type="sibTrans" cxnId="{6E44E790-3582-4B75-AF87-795ACA05EAF3}">
      <dgm:prSet/>
      <dgm:spPr/>
      <dgm:t>
        <a:bodyPr/>
        <a:lstStyle/>
        <a:p>
          <a:endParaRPr lang="ru-RU"/>
        </a:p>
      </dgm:t>
    </dgm:pt>
    <dgm:pt modelId="{6FAA7418-45B8-47DE-A014-610B74DEA95D}">
      <dgm:prSet phldrT="[Текст]" custT="1"/>
      <dgm:spPr/>
      <dgm:t>
        <a:bodyPr/>
        <a:lstStyle/>
        <a:p>
          <a:r>
            <a:rPr lang="ru-RU" sz="1800" baseline="0" dirty="0" smtClean="0">
              <a:latin typeface="Georgia" panose="02040502050405020303" pitchFamily="18" charset="0"/>
            </a:rPr>
            <a:t>Отсутствие ограниченного доступа</a:t>
          </a:r>
          <a:endParaRPr lang="ru-RU" sz="1800" baseline="0" dirty="0">
            <a:latin typeface="Georgia" panose="02040502050405020303" pitchFamily="18" charset="0"/>
          </a:endParaRPr>
        </a:p>
      </dgm:t>
    </dgm:pt>
    <dgm:pt modelId="{00AC930E-F036-4CEC-811D-77E5D1091472}" type="parTrans" cxnId="{71B8AAC8-D8CE-4DC3-A224-B8D32BE9EF9E}">
      <dgm:prSet/>
      <dgm:spPr/>
      <dgm:t>
        <a:bodyPr/>
        <a:lstStyle/>
        <a:p>
          <a:endParaRPr lang="ru-RU"/>
        </a:p>
      </dgm:t>
    </dgm:pt>
    <dgm:pt modelId="{DBCEDA23-4AFA-494C-9256-FF2003510FAB}" type="sibTrans" cxnId="{71B8AAC8-D8CE-4DC3-A224-B8D32BE9EF9E}">
      <dgm:prSet/>
      <dgm:spPr/>
      <dgm:t>
        <a:bodyPr/>
        <a:lstStyle/>
        <a:p>
          <a:endParaRPr lang="ru-RU"/>
        </a:p>
      </dgm:t>
    </dgm:pt>
    <dgm:pt modelId="{79E2EC20-8F2C-493D-83E5-4EA7B6C04E27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Наглядность (понятность) информации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5781F17F-6CEF-40E3-B3A7-BDAA4D1C67D2}" type="parTrans" cxnId="{54384728-8DEA-4A2E-9EE5-FDF130A90521}">
      <dgm:prSet/>
      <dgm:spPr/>
      <dgm:t>
        <a:bodyPr/>
        <a:lstStyle/>
        <a:p>
          <a:endParaRPr lang="ru-RU"/>
        </a:p>
      </dgm:t>
    </dgm:pt>
    <dgm:pt modelId="{8481D164-7E01-4767-B97B-D7CEADCA3FD8}" type="sibTrans" cxnId="{54384728-8DEA-4A2E-9EE5-FDF130A90521}">
      <dgm:prSet/>
      <dgm:spPr/>
      <dgm:t>
        <a:bodyPr/>
        <a:lstStyle/>
        <a:p>
          <a:endParaRPr lang="ru-RU"/>
        </a:p>
      </dgm:t>
    </dgm:pt>
    <dgm:pt modelId="{EFC95DCC-98A3-4D26-8ACD-4B52E0B96052}">
      <dgm:prSet phldrT="[Текст]" custT="1"/>
      <dgm:spPr/>
      <dgm:t>
        <a:bodyPr/>
        <a:lstStyle/>
        <a:p>
          <a:r>
            <a:rPr lang="ru-RU" sz="1800" dirty="0" smtClean="0">
              <a:latin typeface="Georgia" panose="02040502050405020303" pitchFamily="18" charset="0"/>
            </a:rPr>
            <a:t>Использование различных форматов визуализации</a:t>
          </a:r>
          <a:endParaRPr lang="ru-RU" sz="1800" dirty="0">
            <a:latin typeface="Georgia" panose="02040502050405020303" pitchFamily="18" charset="0"/>
          </a:endParaRPr>
        </a:p>
      </dgm:t>
    </dgm:pt>
    <dgm:pt modelId="{344A2798-E660-4E94-8AE5-86032D8C244D}" type="parTrans" cxnId="{4E2CBA3B-FEB3-4D41-9F65-356B0A6322DD}">
      <dgm:prSet/>
      <dgm:spPr/>
      <dgm:t>
        <a:bodyPr/>
        <a:lstStyle/>
        <a:p>
          <a:endParaRPr lang="ru-RU"/>
        </a:p>
      </dgm:t>
    </dgm:pt>
    <dgm:pt modelId="{9F07DB4C-5A51-4CE5-AF4E-9863ABB52371}" type="sibTrans" cxnId="{4E2CBA3B-FEB3-4D41-9F65-356B0A6322DD}">
      <dgm:prSet/>
      <dgm:spPr/>
      <dgm:t>
        <a:bodyPr/>
        <a:lstStyle/>
        <a:p>
          <a:endParaRPr lang="ru-RU"/>
        </a:p>
      </dgm:t>
    </dgm:pt>
    <dgm:pt modelId="{495EA2E5-4468-4046-B129-158EAFA819B4}">
      <dgm:prSet/>
      <dgm:spPr/>
      <dgm:t>
        <a:bodyPr/>
        <a:lstStyle/>
        <a:p>
          <a:endParaRPr lang="ru-RU" baseline="0" dirty="0">
            <a:solidFill>
              <a:srgbClr val="C00000"/>
            </a:solidFill>
          </a:endParaRPr>
        </a:p>
      </dgm:t>
    </dgm:pt>
    <dgm:pt modelId="{43E0B00A-8ACA-46A8-9B8E-60D0FA34C9BE}" type="parTrans" cxnId="{C20C594A-E1A0-4CEE-98BA-BF25A352BCF8}">
      <dgm:prSet/>
      <dgm:spPr/>
      <dgm:t>
        <a:bodyPr/>
        <a:lstStyle/>
        <a:p>
          <a:endParaRPr lang="ru-RU"/>
        </a:p>
      </dgm:t>
    </dgm:pt>
    <dgm:pt modelId="{6FC35BCB-9940-45DD-B906-5215B5F97DE2}" type="sibTrans" cxnId="{C20C594A-E1A0-4CEE-98BA-BF25A352BCF8}">
      <dgm:prSet/>
      <dgm:spPr/>
      <dgm:t>
        <a:bodyPr/>
        <a:lstStyle/>
        <a:p>
          <a:endParaRPr lang="ru-RU"/>
        </a:p>
      </dgm:t>
    </dgm:pt>
    <dgm:pt modelId="{DE1FE314-7D08-4648-A011-319D68F7DDBD}" type="pres">
      <dgm:prSet presAssocID="{CA02A90D-697B-486E-9E77-C0D7755A8B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6E241-B669-4412-ABB9-356B108C929B}" type="pres">
      <dgm:prSet presAssocID="{9C4DDF0C-BA75-40A0-9745-87D5C3A22FB2}" presName="parentLin" presStyleCnt="0"/>
      <dgm:spPr/>
      <dgm:t>
        <a:bodyPr/>
        <a:lstStyle/>
        <a:p>
          <a:endParaRPr lang="ru-RU"/>
        </a:p>
      </dgm:t>
    </dgm:pt>
    <dgm:pt modelId="{549E32E8-5379-42EB-99C5-3D3DBD465897}" type="pres">
      <dgm:prSet presAssocID="{9C4DDF0C-BA75-40A0-9745-87D5C3A22FB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15E1949-1119-404C-83BE-277156F8828C}" type="pres">
      <dgm:prSet presAssocID="{9C4DDF0C-BA75-40A0-9745-87D5C3A22FB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A475E-FB17-4C8A-A351-3164E7697D86}" type="pres">
      <dgm:prSet presAssocID="{9C4DDF0C-BA75-40A0-9745-87D5C3A22FB2}" presName="negativeSpace" presStyleCnt="0"/>
      <dgm:spPr/>
      <dgm:t>
        <a:bodyPr/>
        <a:lstStyle/>
        <a:p>
          <a:endParaRPr lang="ru-RU"/>
        </a:p>
      </dgm:t>
    </dgm:pt>
    <dgm:pt modelId="{91AD5721-BF54-4F85-AC77-26EB66EE2AED}" type="pres">
      <dgm:prSet presAssocID="{9C4DDF0C-BA75-40A0-9745-87D5C3A22FB2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F0090-C856-4382-93FB-17CCE2A8988F}" type="pres">
      <dgm:prSet presAssocID="{346E49C6-8058-442D-BD62-2B646AE88CBB}" presName="spaceBetweenRectangles" presStyleCnt="0"/>
      <dgm:spPr/>
      <dgm:t>
        <a:bodyPr/>
        <a:lstStyle/>
        <a:p>
          <a:endParaRPr lang="ru-RU"/>
        </a:p>
      </dgm:t>
    </dgm:pt>
    <dgm:pt modelId="{5752145D-226B-4489-B17E-6F698099560D}" type="pres">
      <dgm:prSet presAssocID="{79E2EC20-8F2C-493D-83E5-4EA7B6C04E27}" presName="parentLin" presStyleCnt="0"/>
      <dgm:spPr/>
      <dgm:t>
        <a:bodyPr/>
        <a:lstStyle/>
        <a:p>
          <a:endParaRPr lang="ru-RU"/>
        </a:p>
      </dgm:t>
    </dgm:pt>
    <dgm:pt modelId="{D962353F-50FE-4A6C-8505-4AE4BB3963AC}" type="pres">
      <dgm:prSet presAssocID="{79E2EC20-8F2C-493D-83E5-4EA7B6C04E2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06824E3-858F-469F-8177-72FE4E2DA59A}" type="pres">
      <dgm:prSet presAssocID="{79E2EC20-8F2C-493D-83E5-4EA7B6C04E2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E16C7-E764-4117-A0FB-3BCBF5E8A00D}" type="pres">
      <dgm:prSet presAssocID="{79E2EC20-8F2C-493D-83E5-4EA7B6C04E27}" presName="negativeSpace" presStyleCnt="0"/>
      <dgm:spPr/>
      <dgm:t>
        <a:bodyPr/>
        <a:lstStyle/>
        <a:p>
          <a:endParaRPr lang="ru-RU"/>
        </a:p>
      </dgm:t>
    </dgm:pt>
    <dgm:pt modelId="{AA069443-D4C1-44D1-A1AE-A9353E45E984}" type="pres">
      <dgm:prSet presAssocID="{79E2EC20-8F2C-493D-83E5-4EA7B6C04E27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EB332-D305-4A0C-819D-5FB34ED97CE5}" type="pres">
      <dgm:prSet presAssocID="{8481D164-7E01-4767-B97B-D7CEADCA3FD8}" presName="spaceBetweenRectangles" presStyleCnt="0"/>
      <dgm:spPr/>
      <dgm:t>
        <a:bodyPr/>
        <a:lstStyle/>
        <a:p>
          <a:endParaRPr lang="ru-RU"/>
        </a:p>
      </dgm:t>
    </dgm:pt>
    <dgm:pt modelId="{5A1588F8-D742-47A5-A345-26099C15037A}" type="pres">
      <dgm:prSet presAssocID="{EFC95DCC-98A3-4D26-8ACD-4B52E0B96052}" presName="parentLin" presStyleCnt="0"/>
      <dgm:spPr/>
      <dgm:t>
        <a:bodyPr/>
        <a:lstStyle/>
        <a:p>
          <a:endParaRPr lang="ru-RU"/>
        </a:p>
      </dgm:t>
    </dgm:pt>
    <dgm:pt modelId="{64187A9E-FC91-4221-AF2D-C704C203AF33}" type="pres">
      <dgm:prSet presAssocID="{EFC95DCC-98A3-4D26-8ACD-4B52E0B9605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7CA6766-42DF-4A00-B183-B7464DE4F6B3}" type="pres">
      <dgm:prSet presAssocID="{EFC95DCC-98A3-4D26-8ACD-4B52E0B9605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EBE17-5FFF-4280-A3F0-F1EA7D9C7805}" type="pres">
      <dgm:prSet presAssocID="{EFC95DCC-98A3-4D26-8ACD-4B52E0B96052}" presName="negativeSpace" presStyleCnt="0"/>
      <dgm:spPr/>
      <dgm:t>
        <a:bodyPr/>
        <a:lstStyle/>
        <a:p>
          <a:endParaRPr lang="ru-RU"/>
        </a:p>
      </dgm:t>
    </dgm:pt>
    <dgm:pt modelId="{A8A40391-5C2A-4310-94CB-0B3DF2B9ED83}" type="pres">
      <dgm:prSet presAssocID="{EFC95DCC-98A3-4D26-8ACD-4B52E0B96052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6182C-3B42-44A5-8946-BD2F377CD19B}" type="pres">
      <dgm:prSet presAssocID="{9F07DB4C-5A51-4CE5-AF4E-9863ABB52371}" presName="spaceBetweenRectangles" presStyleCnt="0"/>
      <dgm:spPr/>
      <dgm:t>
        <a:bodyPr/>
        <a:lstStyle/>
        <a:p>
          <a:endParaRPr lang="ru-RU"/>
        </a:p>
      </dgm:t>
    </dgm:pt>
    <dgm:pt modelId="{9B9465EF-D376-4E76-A6AB-9CDD3AA987F7}" type="pres">
      <dgm:prSet presAssocID="{2783FB82-0FB2-4E12-854F-F4E212BB2093}" presName="parentLin" presStyleCnt="0"/>
      <dgm:spPr/>
      <dgm:t>
        <a:bodyPr/>
        <a:lstStyle/>
        <a:p>
          <a:endParaRPr lang="ru-RU"/>
        </a:p>
      </dgm:t>
    </dgm:pt>
    <dgm:pt modelId="{A880ECE0-6926-4EC0-BB87-88396B5F49CB}" type="pres">
      <dgm:prSet presAssocID="{2783FB82-0FB2-4E12-854F-F4E212BB209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2A6F1E2-2204-4857-AC9C-0FBAC2E02ADE}" type="pres">
      <dgm:prSet presAssocID="{2783FB82-0FB2-4E12-854F-F4E212BB209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AC553-CF44-485B-9D12-ECB2C33F1380}" type="pres">
      <dgm:prSet presAssocID="{2783FB82-0FB2-4E12-854F-F4E212BB2093}" presName="negativeSpace" presStyleCnt="0"/>
      <dgm:spPr/>
      <dgm:t>
        <a:bodyPr/>
        <a:lstStyle/>
        <a:p>
          <a:endParaRPr lang="ru-RU"/>
        </a:p>
      </dgm:t>
    </dgm:pt>
    <dgm:pt modelId="{EFAE8A26-427A-46EC-AECF-A6EE34996C55}" type="pres">
      <dgm:prSet presAssocID="{2783FB82-0FB2-4E12-854F-F4E212BB209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253CC-859F-4CB3-B02B-A1D807A50C86}" type="pres">
      <dgm:prSet presAssocID="{B5AC1305-4BE8-4A01-9960-FCAB2A467F6B}" presName="spaceBetweenRectangles" presStyleCnt="0"/>
      <dgm:spPr/>
      <dgm:t>
        <a:bodyPr/>
        <a:lstStyle/>
        <a:p>
          <a:endParaRPr lang="ru-RU"/>
        </a:p>
      </dgm:t>
    </dgm:pt>
    <dgm:pt modelId="{058394DC-DFDA-40AD-B432-1FAB1111D13C}" type="pres">
      <dgm:prSet presAssocID="{6FAA7418-45B8-47DE-A014-610B74DEA95D}" presName="parentLin" presStyleCnt="0"/>
      <dgm:spPr/>
      <dgm:t>
        <a:bodyPr/>
        <a:lstStyle/>
        <a:p>
          <a:endParaRPr lang="ru-RU"/>
        </a:p>
      </dgm:t>
    </dgm:pt>
    <dgm:pt modelId="{867108CA-A21C-4028-9897-5EE5B6E46DE3}" type="pres">
      <dgm:prSet presAssocID="{6FAA7418-45B8-47DE-A014-610B74DEA95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4331EBE-E5A0-43C5-82D6-FFA5BA208FEF}" type="pres">
      <dgm:prSet presAssocID="{6FAA7418-45B8-47DE-A014-610B74DEA95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B187B-373D-4CFE-AEFF-C9339E65B565}" type="pres">
      <dgm:prSet presAssocID="{6FAA7418-45B8-47DE-A014-610B74DEA95D}" presName="negativeSpace" presStyleCnt="0"/>
      <dgm:spPr/>
      <dgm:t>
        <a:bodyPr/>
        <a:lstStyle/>
        <a:p>
          <a:endParaRPr lang="ru-RU"/>
        </a:p>
      </dgm:t>
    </dgm:pt>
    <dgm:pt modelId="{99172E2F-362E-4DA8-B775-72C8BDFE6320}" type="pres">
      <dgm:prSet presAssocID="{6FAA7418-45B8-47DE-A014-610B74DEA95D}" presName="childText" presStyleLbl="conFgAcc1" presStyleIdx="4" presStyleCnt="5" custLinFactNeighborX="-348" custLinFactNeighborY="145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2CBA3B-FEB3-4D41-9F65-356B0A6322DD}" srcId="{CA02A90D-697B-486E-9E77-C0D7755A8BFB}" destId="{EFC95DCC-98A3-4D26-8ACD-4B52E0B96052}" srcOrd="2" destOrd="0" parTransId="{344A2798-E660-4E94-8AE5-86032D8C244D}" sibTransId="{9F07DB4C-5A51-4CE5-AF4E-9863ABB52371}"/>
    <dgm:cxn modelId="{98C1EBF4-F226-4CB2-9238-ACE1D13895EC}" type="presOf" srcId="{9C4DDF0C-BA75-40A0-9745-87D5C3A22FB2}" destId="{549E32E8-5379-42EB-99C5-3D3DBD465897}" srcOrd="0" destOrd="0" presId="urn:microsoft.com/office/officeart/2005/8/layout/list1"/>
    <dgm:cxn modelId="{13D1EFD9-9D7C-487B-8014-0AE8BA3D3409}" type="presOf" srcId="{EFC95DCC-98A3-4D26-8ACD-4B52E0B96052}" destId="{47CA6766-42DF-4A00-B183-B7464DE4F6B3}" srcOrd="1" destOrd="0" presId="urn:microsoft.com/office/officeart/2005/8/layout/list1"/>
    <dgm:cxn modelId="{EA91E2E3-10C0-4F53-B85F-F7FA42E7B20E}" type="presOf" srcId="{EFC95DCC-98A3-4D26-8ACD-4B52E0B96052}" destId="{64187A9E-FC91-4221-AF2D-C704C203AF33}" srcOrd="0" destOrd="0" presId="urn:microsoft.com/office/officeart/2005/8/layout/list1"/>
    <dgm:cxn modelId="{04D1CBED-5C8C-47A0-A277-BC90F2417D3E}" type="presOf" srcId="{9C4DDF0C-BA75-40A0-9745-87D5C3A22FB2}" destId="{B15E1949-1119-404C-83BE-277156F8828C}" srcOrd="1" destOrd="0" presId="urn:microsoft.com/office/officeart/2005/8/layout/list1"/>
    <dgm:cxn modelId="{C22C7E35-6B4A-4D8F-93FA-44A2B5C42E18}" type="presOf" srcId="{495EA2E5-4468-4046-B129-158EAFA819B4}" destId="{99172E2F-362E-4DA8-B775-72C8BDFE6320}" srcOrd="0" destOrd="0" presId="urn:microsoft.com/office/officeart/2005/8/layout/list1"/>
    <dgm:cxn modelId="{61499805-9F4C-4715-9090-96F900521C6D}" srcId="{CA02A90D-697B-486E-9E77-C0D7755A8BFB}" destId="{9C4DDF0C-BA75-40A0-9745-87D5C3A22FB2}" srcOrd="0" destOrd="0" parTransId="{CC40FA9F-0697-459A-978D-1F8769B3CCBB}" sibTransId="{346E49C6-8058-442D-BD62-2B646AE88CBB}"/>
    <dgm:cxn modelId="{B2FAA104-D0F4-4132-96EA-1F2E6658E6AE}" type="presOf" srcId="{79E2EC20-8F2C-493D-83E5-4EA7B6C04E27}" destId="{806824E3-858F-469F-8177-72FE4E2DA59A}" srcOrd="1" destOrd="0" presId="urn:microsoft.com/office/officeart/2005/8/layout/list1"/>
    <dgm:cxn modelId="{54384728-8DEA-4A2E-9EE5-FDF130A90521}" srcId="{CA02A90D-697B-486E-9E77-C0D7755A8BFB}" destId="{79E2EC20-8F2C-493D-83E5-4EA7B6C04E27}" srcOrd="1" destOrd="0" parTransId="{5781F17F-6CEF-40E3-B3A7-BDAA4D1C67D2}" sibTransId="{8481D164-7E01-4767-B97B-D7CEADCA3FD8}"/>
    <dgm:cxn modelId="{6E44E790-3582-4B75-AF87-795ACA05EAF3}" srcId="{CA02A90D-697B-486E-9E77-C0D7755A8BFB}" destId="{2783FB82-0FB2-4E12-854F-F4E212BB2093}" srcOrd="3" destOrd="0" parTransId="{3950E1BA-6192-4DA0-A522-73E53D38D637}" sibTransId="{B5AC1305-4BE8-4A01-9960-FCAB2A467F6B}"/>
    <dgm:cxn modelId="{3C15796D-EB8F-45F4-ADE3-13F26B3FA78E}" type="presOf" srcId="{CA02A90D-697B-486E-9E77-C0D7755A8BFB}" destId="{DE1FE314-7D08-4648-A011-319D68F7DDBD}" srcOrd="0" destOrd="0" presId="urn:microsoft.com/office/officeart/2005/8/layout/list1"/>
    <dgm:cxn modelId="{5863123B-DD36-429E-BAEB-2C751583AF7F}" type="presOf" srcId="{6FAA7418-45B8-47DE-A014-610B74DEA95D}" destId="{867108CA-A21C-4028-9897-5EE5B6E46DE3}" srcOrd="0" destOrd="0" presId="urn:microsoft.com/office/officeart/2005/8/layout/list1"/>
    <dgm:cxn modelId="{23CA4C2F-5296-4D2F-B0FA-4A343E1DA6B6}" type="presOf" srcId="{2783FB82-0FB2-4E12-854F-F4E212BB2093}" destId="{A880ECE0-6926-4EC0-BB87-88396B5F49CB}" srcOrd="0" destOrd="0" presId="urn:microsoft.com/office/officeart/2005/8/layout/list1"/>
    <dgm:cxn modelId="{4919DF4D-B1E8-4708-AF0B-D6127E9657A5}" type="presOf" srcId="{6FAA7418-45B8-47DE-A014-610B74DEA95D}" destId="{34331EBE-E5A0-43C5-82D6-FFA5BA208FEF}" srcOrd="1" destOrd="0" presId="urn:microsoft.com/office/officeart/2005/8/layout/list1"/>
    <dgm:cxn modelId="{71B8AAC8-D8CE-4DC3-A224-B8D32BE9EF9E}" srcId="{CA02A90D-697B-486E-9E77-C0D7755A8BFB}" destId="{6FAA7418-45B8-47DE-A014-610B74DEA95D}" srcOrd="4" destOrd="0" parTransId="{00AC930E-F036-4CEC-811D-77E5D1091472}" sibTransId="{DBCEDA23-4AFA-494C-9256-FF2003510FAB}"/>
    <dgm:cxn modelId="{B9B4B87D-CB37-4E6A-A6B1-3A7B43AB0FF6}" type="presOf" srcId="{79E2EC20-8F2C-493D-83E5-4EA7B6C04E27}" destId="{D962353F-50FE-4A6C-8505-4AE4BB3963AC}" srcOrd="0" destOrd="0" presId="urn:microsoft.com/office/officeart/2005/8/layout/list1"/>
    <dgm:cxn modelId="{C20C594A-E1A0-4CEE-98BA-BF25A352BCF8}" srcId="{6FAA7418-45B8-47DE-A014-610B74DEA95D}" destId="{495EA2E5-4468-4046-B129-158EAFA819B4}" srcOrd="0" destOrd="0" parTransId="{43E0B00A-8ACA-46A8-9B8E-60D0FA34C9BE}" sibTransId="{6FC35BCB-9940-45DD-B906-5215B5F97DE2}"/>
    <dgm:cxn modelId="{2DF82824-E3F8-49D0-8B19-D39737817864}" type="presOf" srcId="{2783FB82-0FB2-4E12-854F-F4E212BB2093}" destId="{C2A6F1E2-2204-4857-AC9C-0FBAC2E02ADE}" srcOrd="1" destOrd="0" presId="urn:microsoft.com/office/officeart/2005/8/layout/list1"/>
    <dgm:cxn modelId="{80BF87EC-6626-4B99-8D6B-AEA21A75D120}" type="presParOf" srcId="{DE1FE314-7D08-4648-A011-319D68F7DDBD}" destId="{9B96E241-B669-4412-ABB9-356B108C929B}" srcOrd="0" destOrd="0" presId="urn:microsoft.com/office/officeart/2005/8/layout/list1"/>
    <dgm:cxn modelId="{48A05A95-3B54-45A1-805F-0DB2D1EB54B5}" type="presParOf" srcId="{9B96E241-B669-4412-ABB9-356B108C929B}" destId="{549E32E8-5379-42EB-99C5-3D3DBD465897}" srcOrd="0" destOrd="0" presId="urn:microsoft.com/office/officeart/2005/8/layout/list1"/>
    <dgm:cxn modelId="{3BED3FEF-665B-4A55-89A1-852B883C63DA}" type="presParOf" srcId="{9B96E241-B669-4412-ABB9-356B108C929B}" destId="{B15E1949-1119-404C-83BE-277156F8828C}" srcOrd="1" destOrd="0" presId="urn:microsoft.com/office/officeart/2005/8/layout/list1"/>
    <dgm:cxn modelId="{515EA61E-7D20-4186-953D-1B103AAE5C3D}" type="presParOf" srcId="{DE1FE314-7D08-4648-A011-319D68F7DDBD}" destId="{AA1A475E-FB17-4C8A-A351-3164E7697D86}" srcOrd="1" destOrd="0" presId="urn:microsoft.com/office/officeart/2005/8/layout/list1"/>
    <dgm:cxn modelId="{CCC8F289-39A1-43F4-96DC-A7D75C0B2EB2}" type="presParOf" srcId="{DE1FE314-7D08-4648-A011-319D68F7DDBD}" destId="{91AD5721-BF54-4F85-AC77-26EB66EE2AED}" srcOrd="2" destOrd="0" presId="urn:microsoft.com/office/officeart/2005/8/layout/list1"/>
    <dgm:cxn modelId="{26D12FC0-19F7-4E64-9A4E-45BBAA64A406}" type="presParOf" srcId="{DE1FE314-7D08-4648-A011-319D68F7DDBD}" destId="{4CAF0090-C856-4382-93FB-17CCE2A8988F}" srcOrd="3" destOrd="0" presId="urn:microsoft.com/office/officeart/2005/8/layout/list1"/>
    <dgm:cxn modelId="{C9150244-DC11-4592-8966-23CF33864B29}" type="presParOf" srcId="{DE1FE314-7D08-4648-A011-319D68F7DDBD}" destId="{5752145D-226B-4489-B17E-6F698099560D}" srcOrd="4" destOrd="0" presId="urn:microsoft.com/office/officeart/2005/8/layout/list1"/>
    <dgm:cxn modelId="{434BB098-B6B8-48F0-9EFC-3D4687E54124}" type="presParOf" srcId="{5752145D-226B-4489-B17E-6F698099560D}" destId="{D962353F-50FE-4A6C-8505-4AE4BB3963AC}" srcOrd="0" destOrd="0" presId="urn:microsoft.com/office/officeart/2005/8/layout/list1"/>
    <dgm:cxn modelId="{1709989F-147C-41E1-9A02-C0C28EBAC59D}" type="presParOf" srcId="{5752145D-226B-4489-B17E-6F698099560D}" destId="{806824E3-858F-469F-8177-72FE4E2DA59A}" srcOrd="1" destOrd="0" presId="urn:microsoft.com/office/officeart/2005/8/layout/list1"/>
    <dgm:cxn modelId="{10B7C3B7-6EF0-4D68-9406-2A990AF576ED}" type="presParOf" srcId="{DE1FE314-7D08-4648-A011-319D68F7DDBD}" destId="{168E16C7-E764-4117-A0FB-3BCBF5E8A00D}" srcOrd="5" destOrd="0" presId="urn:microsoft.com/office/officeart/2005/8/layout/list1"/>
    <dgm:cxn modelId="{18AA9370-C4E2-487B-8AD3-0472BB839ED2}" type="presParOf" srcId="{DE1FE314-7D08-4648-A011-319D68F7DDBD}" destId="{AA069443-D4C1-44D1-A1AE-A9353E45E984}" srcOrd="6" destOrd="0" presId="urn:microsoft.com/office/officeart/2005/8/layout/list1"/>
    <dgm:cxn modelId="{895B5292-3F97-4A16-9D1F-E51E9A5FFB94}" type="presParOf" srcId="{DE1FE314-7D08-4648-A011-319D68F7DDBD}" destId="{91FEB332-D305-4A0C-819D-5FB34ED97CE5}" srcOrd="7" destOrd="0" presId="urn:microsoft.com/office/officeart/2005/8/layout/list1"/>
    <dgm:cxn modelId="{059F33FA-5BF9-4DB8-A6CA-6EBEC2BA7F60}" type="presParOf" srcId="{DE1FE314-7D08-4648-A011-319D68F7DDBD}" destId="{5A1588F8-D742-47A5-A345-26099C15037A}" srcOrd="8" destOrd="0" presId="urn:microsoft.com/office/officeart/2005/8/layout/list1"/>
    <dgm:cxn modelId="{2EC9BDBD-F2A1-4566-BFF8-54D046D77CE7}" type="presParOf" srcId="{5A1588F8-D742-47A5-A345-26099C15037A}" destId="{64187A9E-FC91-4221-AF2D-C704C203AF33}" srcOrd="0" destOrd="0" presId="urn:microsoft.com/office/officeart/2005/8/layout/list1"/>
    <dgm:cxn modelId="{BC93C1B4-7CE4-491C-9666-D0C2CC50E70A}" type="presParOf" srcId="{5A1588F8-D742-47A5-A345-26099C15037A}" destId="{47CA6766-42DF-4A00-B183-B7464DE4F6B3}" srcOrd="1" destOrd="0" presId="urn:microsoft.com/office/officeart/2005/8/layout/list1"/>
    <dgm:cxn modelId="{79B2BA0D-9E89-4BB6-B2F1-E95CA1F753DB}" type="presParOf" srcId="{DE1FE314-7D08-4648-A011-319D68F7DDBD}" destId="{F5BEBE17-5FFF-4280-A3F0-F1EA7D9C7805}" srcOrd="9" destOrd="0" presId="urn:microsoft.com/office/officeart/2005/8/layout/list1"/>
    <dgm:cxn modelId="{9DAB805A-1F0E-46FF-B8D4-6F78E27B41D9}" type="presParOf" srcId="{DE1FE314-7D08-4648-A011-319D68F7DDBD}" destId="{A8A40391-5C2A-4310-94CB-0B3DF2B9ED83}" srcOrd="10" destOrd="0" presId="urn:microsoft.com/office/officeart/2005/8/layout/list1"/>
    <dgm:cxn modelId="{FD38C3DB-72F2-4602-9585-3BF5D4C5EF7C}" type="presParOf" srcId="{DE1FE314-7D08-4648-A011-319D68F7DDBD}" destId="{61B6182C-3B42-44A5-8946-BD2F377CD19B}" srcOrd="11" destOrd="0" presId="urn:microsoft.com/office/officeart/2005/8/layout/list1"/>
    <dgm:cxn modelId="{350BF2E9-4A2D-4C36-812A-88598BFDFC40}" type="presParOf" srcId="{DE1FE314-7D08-4648-A011-319D68F7DDBD}" destId="{9B9465EF-D376-4E76-A6AB-9CDD3AA987F7}" srcOrd="12" destOrd="0" presId="urn:microsoft.com/office/officeart/2005/8/layout/list1"/>
    <dgm:cxn modelId="{635BC1CA-B4EF-4873-943A-9A0BB1A3B0FB}" type="presParOf" srcId="{9B9465EF-D376-4E76-A6AB-9CDD3AA987F7}" destId="{A880ECE0-6926-4EC0-BB87-88396B5F49CB}" srcOrd="0" destOrd="0" presId="urn:microsoft.com/office/officeart/2005/8/layout/list1"/>
    <dgm:cxn modelId="{D8FFA292-AEF2-4EE8-AA90-24A36A54E25D}" type="presParOf" srcId="{9B9465EF-D376-4E76-A6AB-9CDD3AA987F7}" destId="{C2A6F1E2-2204-4857-AC9C-0FBAC2E02ADE}" srcOrd="1" destOrd="0" presId="urn:microsoft.com/office/officeart/2005/8/layout/list1"/>
    <dgm:cxn modelId="{E08582FF-7C54-4F5F-871D-74F0229CC589}" type="presParOf" srcId="{DE1FE314-7D08-4648-A011-319D68F7DDBD}" destId="{81CAC553-CF44-485B-9D12-ECB2C33F1380}" srcOrd="13" destOrd="0" presId="urn:microsoft.com/office/officeart/2005/8/layout/list1"/>
    <dgm:cxn modelId="{265B8E51-284F-4E39-B0D3-CA4CCF31CAC9}" type="presParOf" srcId="{DE1FE314-7D08-4648-A011-319D68F7DDBD}" destId="{EFAE8A26-427A-46EC-AECF-A6EE34996C55}" srcOrd="14" destOrd="0" presId="urn:microsoft.com/office/officeart/2005/8/layout/list1"/>
    <dgm:cxn modelId="{81099D46-2006-4F38-BD83-6F9B21957A10}" type="presParOf" srcId="{DE1FE314-7D08-4648-A011-319D68F7DDBD}" destId="{233253CC-859F-4CB3-B02B-A1D807A50C86}" srcOrd="15" destOrd="0" presId="urn:microsoft.com/office/officeart/2005/8/layout/list1"/>
    <dgm:cxn modelId="{C14AA4B6-0BD3-40B3-9463-E009F668F6A5}" type="presParOf" srcId="{DE1FE314-7D08-4648-A011-319D68F7DDBD}" destId="{058394DC-DFDA-40AD-B432-1FAB1111D13C}" srcOrd="16" destOrd="0" presId="urn:microsoft.com/office/officeart/2005/8/layout/list1"/>
    <dgm:cxn modelId="{D3417904-D256-40C4-A75C-92B82B4657B3}" type="presParOf" srcId="{058394DC-DFDA-40AD-B432-1FAB1111D13C}" destId="{867108CA-A21C-4028-9897-5EE5B6E46DE3}" srcOrd="0" destOrd="0" presId="urn:microsoft.com/office/officeart/2005/8/layout/list1"/>
    <dgm:cxn modelId="{27D34307-DE0F-43F9-BD7A-4F1BE4A3FCA7}" type="presParOf" srcId="{058394DC-DFDA-40AD-B432-1FAB1111D13C}" destId="{34331EBE-E5A0-43C5-82D6-FFA5BA208FEF}" srcOrd="1" destOrd="0" presId="urn:microsoft.com/office/officeart/2005/8/layout/list1"/>
    <dgm:cxn modelId="{1F204781-6EC1-449F-8FB0-2AC9AE1D21AA}" type="presParOf" srcId="{DE1FE314-7D08-4648-A011-319D68F7DDBD}" destId="{5F9B187B-373D-4CFE-AEFF-C9339E65B565}" srcOrd="17" destOrd="0" presId="urn:microsoft.com/office/officeart/2005/8/layout/list1"/>
    <dgm:cxn modelId="{B6B7EDA6-4E1B-48D6-BFD9-B0E8201A9972}" type="presParOf" srcId="{DE1FE314-7D08-4648-A011-319D68F7DDBD}" destId="{99172E2F-362E-4DA8-B775-72C8BDFE632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25B0C-3644-4AE6-B483-A2716E44970C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6075E3E3-4707-4FC8-A609-81D3BD8782E3}">
      <dgm:prSet custT="1"/>
      <dgm:spPr/>
      <dgm:t>
        <a:bodyPr/>
        <a:lstStyle/>
        <a:p>
          <a:r>
            <a:rPr lang="ru-RU" sz="1800" baseline="0" dirty="0" smtClean="0"/>
            <a:t>Бюджетное</a:t>
          </a:r>
          <a:r>
            <a:rPr lang="ru-RU" sz="1800" dirty="0" smtClean="0"/>
            <a:t> </a:t>
          </a:r>
          <a:r>
            <a:rPr lang="ru-RU" sz="1800" baseline="0" dirty="0" smtClean="0"/>
            <a:t>законодательство</a:t>
          </a:r>
          <a:r>
            <a:rPr lang="ru-RU" sz="1800" dirty="0" smtClean="0"/>
            <a:t> </a:t>
          </a:r>
          <a:r>
            <a:rPr lang="ru-RU" sz="1800" baseline="0" dirty="0" smtClean="0"/>
            <a:t>Российской Федерации – Федеральный закон №145-ФЗ от 31 июля 1998 года</a:t>
          </a:r>
        </a:p>
      </dgm:t>
    </dgm:pt>
    <dgm:pt modelId="{9A5139E5-A7B2-45BC-8CE5-B4EF0602E54E}" type="parTrans" cxnId="{60931383-FEDC-4E8C-8EA7-72AC7B79F7D7}">
      <dgm:prSet/>
      <dgm:spPr/>
      <dgm:t>
        <a:bodyPr/>
        <a:lstStyle/>
        <a:p>
          <a:endParaRPr lang="ru-RU"/>
        </a:p>
      </dgm:t>
    </dgm:pt>
    <dgm:pt modelId="{A36C632C-61DB-4D17-AC74-3E5E3CA526D5}" type="sibTrans" cxnId="{60931383-FEDC-4E8C-8EA7-72AC7B79F7D7}">
      <dgm:prSet/>
      <dgm:spPr/>
      <dgm:t>
        <a:bodyPr/>
        <a:lstStyle/>
        <a:p>
          <a:endParaRPr lang="ru-RU" dirty="0"/>
        </a:p>
      </dgm:t>
    </dgm:pt>
    <dgm:pt modelId="{D2A575A4-732D-4B0F-B7F9-5E0EFDAAC55B}">
      <dgm:prSet custT="1"/>
      <dgm:spPr/>
      <dgm:t>
        <a:bodyPr/>
        <a:lstStyle/>
        <a:p>
          <a:r>
            <a:rPr lang="ru-RU" sz="1800" baseline="0" dirty="0" smtClean="0"/>
            <a:t>Постановления и распоряжения Правительства Российской Федерации от 3 ноября 2012 №1142, от 10 апреля 2014 №570-р</a:t>
          </a:r>
          <a:endParaRPr lang="ru-RU" sz="1800" baseline="0" dirty="0"/>
        </a:p>
      </dgm:t>
    </dgm:pt>
    <dgm:pt modelId="{98852F4E-08FF-443B-975F-7D308D44D082}" type="parTrans" cxnId="{5CB5B0E9-89E0-4A07-AB12-6B74A0E3CD97}">
      <dgm:prSet/>
      <dgm:spPr/>
      <dgm:t>
        <a:bodyPr/>
        <a:lstStyle/>
        <a:p>
          <a:endParaRPr lang="ru-RU"/>
        </a:p>
      </dgm:t>
    </dgm:pt>
    <dgm:pt modelId="{3B52E102-DC53-4B47-ACDC-C29AB79362F4}" type="sibTrans" cxnId="{5CB5B0E9-89E0-4A07-AB12-6B74A0E3CD97}">
      <dgm:prSet/>
      <dgm:spPr/>
      <dgm:t>
        <a:bodyPr/>
        <a:lstStyle/>
        <a:p>
          <a:endParaRPr lang="ru-RU"/>
        </a:p>
      </dgm:t>
    </dgm:pt>
    <dgm:pt modelId="{8BE301A9-7632-4E6C-B5E8-62A3A0E6C7C9}">
      <dgm:prSet custT="1"/>
      <dgm:spPr/>
      <dgm:t>
        <a:bodyPr/>
        <a:lstStyle/>
        <a:p>
          <a:r>
            <a:rPr lang="ru-RU" sz="1800" baseline="0" dirty="0" smtClean="0"/>
            <a:t>Указы Президента Российской Федерации от 7 мая 2012  №596-606, от 21 августа 2012 №1199, от 10 сентября 2012 № 1276, от 28 апреля 2008 №607, от 07 мая 2018 года №204</a:t>
          </a:r>
        </a:p>
      </dgm:t>
    </dgm:pt>
    <dgm:pt modelId="{EC0C12BA-8670-433B-B6CA-90D23013FF12}" type="parTrans" cxnId="{CFB44FF3-0613-48E8-AF82-05AC33CDE2C3}">
      <dgm:prSet/>
      <dgm:spPr/>
      <dgm:t>
        <a:bodyPr/>
        <a:lstStyle/>
        <a:p>
          <a:endParaRPr lang="ru-RU"/>
        </a:p>
      </dgm:t>
    </dgm:pt>
    <dgm:pt modelId="{31529DF4-2E0A-44C8-9035-38A01D6380EF}" type="sibTrans" cxnId="{CFB44FF3-0613-48E8-AF82-05AC33CDE2C3}">
      <dgm:prSet/>
      <dgm:spPr/>
      <dgm:t>
        <a:bodyPr/>
        <a:lstStyle/>
        <a:p>
          <a:endParaRPr lang="ru-RU"/>
        </a:p>
      </dgm:t>
    </dgm:pt>
    <dgm:pt modelId="{149A6ACB-E92C-420D-8CDA-1E17C73EBE2D}">
      <dgm:prSet custT="1"/>
      <dgm:spPr/>
      <dgm:t>
        <a:bodyPr/>
        <a:lstStyle/>
        <a:p>
          <a:r>
            <a:rPr lang="ru-RU" sz="1800" baseline="0" dirty="0" smtClean="0"/>
            <a:t>Нормативно правовые акты Совета Депутатов и Главы Лотошинского муниципального района  </a:t>
          </a:r>
          <a:endParaRPr lang="ru-RU" sz="1800" baseline="0" dirty="0"/>
        </a:p>
      </dgm:t>
    </dgm:pt>
    <dgm:pt modelId="{97974D54-AD13-45F4-B305-1CF8E668AC98}" type="parTrans" cxnId="{1E0E5089-EF00-460A-A17C-6E7F2E74FF28}">
      <dgm:prSet/>
      <dgm:spPr/>
      <dgm:t>
        <a:bodyPr/>
        <a:lstStyle/>
        <a:p>
          <a:endParaRPr lang="ru-RU"/>
        </a:p>
      </dgm:t>
    </dgm:pt>
    <dgm:pt modelId="{642914DB-7ECF-45CD-BB40-CEB97E94D313}" type="sibTrans" cxnId="{1E0E5089-EF00-460A-A17C-6E7F2E74FF28}">
      <dgm:prSet/>
      <dgm:spPr/>
      <dgm:t>
        <a:bodyPr/>
        <a:lstStyle/>
        <a:p>
          <a:endParaRPr lang="ru-RU"/>
        </a:p>
      </dgm:t>
    </dgm:pt>
    <dgm:pt modelId="{0D6D8A25-2C95-43CA-857F-DBBCE9BDC155}">
      <dgm:prSet custT="1"/>
      <dgm:spPr/>
      <dgm:t>
        <a:bodyPr/>
        <a:lstStyle/>
        <a:p>
          <a:r>
            <a:rPr lang="ru-RU" sz="1800" baseline="0" dirty="0" smtClean="0"/>
            <a:t>Методические рекомендации МЭФ МО по составлению и исполнению местных бюджетов на основе муниципальных программ</a:t>
          </a:r>
          <a:endParaRPr lang="ru-RU" sz="1800" baseline="0" dirty="0"/>
        </a:p>
      </dgm:t>
    </dgm:pt>
    <dgm:pt modelId="{69BFCD75-CE83-4016-8488-CDE0EA15FBA4}" type="parTrans" cxnId="{A928CA5B-C9D6-4742-B0D0-CB3485BB9AF4}">
      <dgm:prSet/>
      <dgm:spPr/>
      <dgm:t>
        <a:bodyPr/>
        <a:lstStyle/>
        <a:p>
          <a:endParaRPr lang="ru-RU"/>
        </a:p>
      </dgm:t>
    </dgm:pt>
    <dgm:pt modelId="{300A4578-7960-4D7B-9DE7-B2B36B3DBA5F}" type="sibTrans" cxnId="{A928CA5B-C9D6-4742-B0D0-CB3485BB9AF4}">
      <dgm:prSet/>
      <dgm:spPr/>
      <dgm:t>
        <a:bodyPr/>
        <a:lstStyle/>
        <a:p>
          <a:endParaRPr lang="ru-RU"/>
        </a:p>
      </dgm:t>
    </dgm:pt>
    <dgm:pt modelId="{660D0333-C3D1-48CF-BCEE-A0DDEEF3EB14}">
      <dgm:prSet custT="1"/>
      <dgm:spPr/>
      <dgm:t>
        <a:bodyPr/>
        <a:lstStyle/>
        <a:p>
          <a:r>
            <a:rPr lang="ru-RU" sz="1800" baseline="0" dirty="0" smtClean="0"/>
            <a:t>Законодательство Российской Федерации и Московской области о налогах и сборах  </a:t>
          </a:r>
        </a:p>
      </dgm:t>
    </dgm:pt>
    <dgm:pt modelId="{326EF935-E437-496D-B869-FB32FA05B59B}" type="parTrans" cxnId="{AA2759F7-A32B-4B7F-939F-CF804C7DCF6C}">
      <dgm:prSet/>
      <dgm:spPr/>
      <dgm:t>
        <a:bodyPr/>
        <a:lstStyle/>
        <a:p>
          <a:endParaRPr lang="ru-RU"/>
        </a:p>
      </dgm:t>
    </dgm:pt>
    <dgm:pt modelId="{19AEE61A-7E41-4382-9429-AF60C31F1DC3}" type="sibTrans" cxnId="{AA2759F7-A32B-4B7F-939F-CF804C7DCF6C}">
      <dgm:prSet/>
      <dgm:spPr/>
      <dgm:t>
        <a:bodyPr/>
        <a:lstStyle/>
        <a:p>
          <a:endParaRPr lang="ru-RU"/>
        </a:p>
      </dgm:t>
    </dgm:pt>
    <dgm:pt modelId="{57805A1F-E0AB-45AE-8B7F-BA294F8384A0}">
      <dgm:prSet custT="1"/>
      <dgm:spPr/>
      <dgm:t>
        <a:bodyPr/>
        <a:lstStyle/>
        <a:p>
          <a:r>
            <a:rPr lang="ru-RU" sz="1800" baseline="0" dirty="0" smtClean="0"/>
            <a:t>Федеральный закон от 28 июня 2014 № 172- ФЗ «О стратегическом планировании в Российской Федерации</a:t>
          </a:r>
          <a:r>
            <a:rPr lang="ru-RU" sz="1800" dirty="0" smtClean="0"/>
            <a:t>»</a:t>
          </a:r>
          <a:endParaRPr lang="ru-RU" sz="1800" baseline="0" dirty="0"/>
        </a:p>
      </dgm:t>
    </dgm:pt>
    <dgm:pt modelId="{3CD8E948-497E-40B0-B23E-E3F21E989F8E}" type="parTrans" cxnId="{524830BF-FE45-4BBA-8EA6-14D36ADEA2A9}">
      <dgm:prSet/>
      <dgm:spPr/>
      <dgm:t>
        <a:bodyPr/>
        <a:lstStyle/>
        <a:p>
          <a:endParaRPr lang="ru-RU"/>
        </a:p>
      </dgm:t>
    </dgm:pt>
    <dgm:pt modelId="{9198F45B-5721-4631-9100-C5F42D3E6F7B}" type="sibTrans" cxnId="{524830BF-FE45-4BBA-8EA6-14D36ADEA2A9}">
      <dgm:prSet/>
      <dgm:spPr/>
      <dgm:t>
        <a:bodyPr/>
        <a:lstStyle/>
        <a:p>
          <a:endParaRPr lang="ru-RU"/>
        </a:p>
      </dgm:t>
    </dgm:pt>
    <dgm:pt modelId="{56A4F1C9-73A2-405A-ADA2-4DE5B90E49BA}" type="pres">
      <dgm:prSet presAssocID="{20925B0C-3644-4AE6-B483-A2716E4497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A17E2A-D912-498E-9DEA-B8F96A7ADCA8}" type="pres">
      <dgm:prSet presAssocID="{20925B0C-3644-4AE6-B483-A2716E44970C}" presName="Name1" presStyleCnt="0"/>
      <dgm:spPr/>
      <dgm:t>
        <a:bodyPr/>
        <a:lstStyle/>
        <a:p>
          <a:endParaRPr lang="ru-RU"/>
        </a:p>
      </dgm:t>
    </dgm:pt>
    <dgm:pt modelId="{64089763-5641-47D9-9F30-0C2045D082A9}" type="pres">
      <dgm:prSet presAssocID="{20925B0C-3644-4AE6-B483-A2716E44970C}" presName="cycle" presStyleCnt="0"/>
      <dgm:spPr/>
      <dgm:t>
        <a:bodyPr/>
        <a:lstStyle/>
        <a:p>
          <a:endParaRPr lang="ru-RU"/>
        </a:p>
      </dgm:t>
    </dgm:pt>
    <dgm:pt modelId="{1E3EF0E9-E483-42BC-9DB1-A49844D292C8}" type="pres">
      <dgm:prSet presAssocID="{20925B0C-3644-4AE6-B483-A2716E44970C}" presName="srcNode" presStyleLbl="node1" presStyleIdx="0" presStyleCnt="7"/>
      <dgm:spPr/>
      <dgm:t>
        <a:bodyPr/>
        <a:lstStyle/>
        <a:p>
          <a:endParaRPr lang="ru-RU"/>
        </a:p>
      </dgm:t>
    </dgm:pt>
    <dgm:pt modelId="{C32DECE0-4BA4-4E4E-A718-FA7E90D1158D}" type="pres">
      <dgm:prSet presAssocID="{20925B0C-3644-4AE6-B483-A2716E44970C}" presName="conn" presStyleLbl="parChTrans1D2" presStyleIdx="0" presStyleCnt="1"/>
      <dgm:spPr/>
      <dgm:t>
        <a:bodyPr/>
        <a:lstStyle/>
        <a:p>
          <a:endParaRPr lang="ru-RU"/>
        </a:p>
      </dgm:t>
    </dgm:pt>
    <dgm:pt modelId="{3249F118-C882-4CCF-ACA0-578B74134ECE}" type="pres">
      <dgm:prSet presAssocID="{20925B0C-3644-4AE6-B483-A2716E44970C}" presName="extraNode" presStyleLbl="node1" presStyleIdx="0" presStyleCnt="7"/>
      <dgm:spPr/>
      <dgm:t>
        <a:bodyPr/>
        <a:lstStyle/>
        <a:p>
          <a:endParaRPr lang="ru-RU"/>
        </a:p>
      </dgm:t>
    </dgm:pt>
    <dgm:pt modelId="{D85BB5F4-484C-4B8E-87F3-4488407C1BF6}" type="pres">
      <dgm:prSet presAssocID="{20925B0C-3644-4AE6-B483-A2716E44970C}" presName="dstNode" presStyleLbl="node1" presStyleIdx="0" presStyleCnt="7"/>
      <dgm:spPr/>
      <dgm:t>
        <a:bodyPr/>
        <a:lstStyle/>
        <a:p>
          <a:endParaRPr lang="ru-RU"/>
        </a:p>
      </dgm:t>
    </dgm:pt>
    <dgm:pt modelId="{556AFEF5-3F6F-43FE-961F-5A03D8F2F7E2}" type="pres">
      <dgm:prSet presAssocID="{6075E3E3-4707-4FC8-A609-81D3BD8782E3}" presName="text_1" presStyleLbl="node1" presStyleIdx="0" presStyleCnt="7" custScaleX="99415" custScaleY="126522" custLinFactNeighborX="-273" custLinFactNeighborY="3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DA4E7-E82E-4D30-B8D1-05C769F0D997}" type="pres">
      <dgm:prSet presAssocID="{6075E3E3-4707-4FC8-A609-81D3BD8782E3}" presName="accent_1" presStyleCnt="0"/>
      <dgm:spPr/>
      <dgm:t>
        <a:bodyPr/>
        <a:lstStyle/>
        <a:p>
          <a:endParaRPr lang="ru-RU"/>
        </a:p>
      </dgm:t>
    </dgm:pt>
    <dgm:pt modelId="{79E9BCAE-4DDE-4FBE-9B3B-32FDB1E10018}" type="pres">
      <dgm:prSet presAssocID="{6075E3E3-4707-4FC8-A609-81D3BD8782E3}" presName="accentRepeatNode" presStyleLbl="solidFgAcc1" presStyleIdx="0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3EF65C2-82A5-401C-BEB7-640C0DB4EB45}" type="pres">
      <dgm:prSet presAssocID="{8BE301A9-7632-4E6C-B5E8-62A3A0E6C7C9}" presName="text_2" presStyleLbl="node1" presStyleIdx="1" presStyleCnt="7" custScaleX="98427" custScaleY="137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5B9B0-5AF5-49FB-9C07-C1D7CA293820}" type="pres">
      <dgm:prSet presAssocID="{8BE301A9-7632-4E6C-B5E8-62A3A0E6C7C9}" presName="accent_2" presStyleCnt="0"/>
      <dgm:spPr/>
      <dgm:t>
        <a:bodyPr/>
        <a:lstStyle/>
        <a:p>
          <a:endParaRPr lang="ru-RU"/>
        </a:p>
      </dgm:t>
    </dgm:pt>
    <dgm:pt modelId="{A6F1FD4C-BBD7-41A7-803C-E1147161483A}" type="pres">
      <dgm:prSet presAssocID="{8BE301A9-7632-4E6C-B5E8-62A3A0E6C7C9}" presName="accentRepeatNode" presStyleLbl="solidFgAcc1" presStyleIdx="1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ABBF2E3B-4FFC-48C4-BB1A-0ED31BE4D313}" type="pres">
      <dgm:prSet presAssocID="{D2A575A4-732D-4B0F-B7F9-5E0EFDAAC55B}" presName="text_3" presStyleLbl="node1" presStyleIdx="2" presStyleCnt="7" custScaleX="98366" custScaleY="136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C8E2A-7C12-49FD-B43D-A0B9A66CBEA9}" type="pres">
      <dgm:prSet presAssocID="{D2A575A4-732D-4B0F-B7F9-5E0EFDAAC55B}" presName="accent_3" presStyleCnt="0"/>
      <dgm:spPr/>
      <dgm:t>
        <a:bodyPr/>
        <a:lstStyle/>
        <a:p>
          <a:endParaRPr lang="ru-RU"/>
        </a:p>
      </dgm:t>
    </dgm:pt>
    <dgm:pt modelId="{6C926FC9-5207-41FE-9451-533B7013EEAA}" type="pres">
      <dgm:prSet presAssocID="{D2A575A4-732D-4B0F-B7F9-5E0EFDAAC55B}" presName="accentRepeatNode" presStyleLbl="solidFgAcc1" presStyleIdx="2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4018CBE-49FE-44FE-8FDB-9D689DD85C76}" type="pres">
      <dgm:prSet presAssocID="{57805A1F-E0AB-45AE-8B7F-BA294F8384A0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9E176-CB4B-46D9-9CE3-623611BBF259}" type="pres">
      <dgm:prSet presAssocID="{57805A1F-E0AB-45AE-8B7F-BA294F8384A0}" presName="accent_4" presStyleCnt="0"/>
      <dgm:spPr/>
    </dgm:pt>
    <dgm:pt modelId="{A54A1981-F295-47B1-BA17-369F71676F18}" type="pres">
      <dgm:prSet presAssocID="{57805A1F-E0AB-45AE-8B7F-BA294F8384A0}" presName="accentRepeatNode" presStyleLbl="solidFgAcc1" presStyleIdx="3" presStyleCnt="7"/>
      <dgm:spPr/>
    </dgm:pt>
    <dgm:pt modelId="{294E9B3E-C859-4E83-B81C-E2E47B08CAC3}" type="pres">
      <dgm:prSet presAssocID="{660D0333-C3D1-48CF-BCEE-A0DDEEF3EB14}" presName="text_5" presStyleLbl="node1" presStyleIdx="4" presStyleCnt="7" custScaleX="97148" custScaleY="149303" custLinFactNeighborX="609" custLinFactNeighborY="10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8B3D2-9E65-42FC-BB4D-DB360DFCD93D}" type="pres">
      <dgm:prSet presAssocID="{660D0333-C3D1-48CF-BCEE-A0DDEEF3EB14}" presName="accent_5" presStyleCnt="0"/>
      <dgm:spPr/>
      <dgm:t>
        <a:bodyPr/>
        <a:lstStyle/>
        <a:p>
          <a:endParaRPr lang="ru-RU"/>
        </a:p>
      </dgm:t>
    </dgm:pt>
    <dgm:pt modelId="{949AC2A6-CD90-4D44-84C5-E8EE31E6FA93}" type="pres">
      <dgm:prSet presAssocID="{660D0333-C3D1-48CF-BCEE-A0DDEEF3EB14}" presName="accentRepeatNode" presStyleLbl="solidFgAcc1" presStyleIdx="4" presStyleCnt="7" custLinFactNeighborX="4469" custLinFactNeighborY="9475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A0CBBB0-1606-4723-8C2A-CAE58EECC452}" type="pres">
      <dgm:prSet presAssocID="{149A6ACB-E92C-420D-8CDA-1E17C73EBE2D}" presName="text_6" presStyleLbl="node1" presStyleIdx="5" presStyleCnt="7" custAng="0" custScaleX="97625" custScaleY="102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5BA0D-F85F-4A03-B4EF-B3D1CC86B502}" type="pres">
      <dgm:prSet presAssocID="{149A6ACB-E92C-420D-8CDA-1E17C73EBE2D}" presName="accent_6" presStyleCnt="0"/>
      <dgm:spPr/>
      <dgm:t>
        <a:bodyPr/>
        <a:lstStyle/>
        <a:p>
          <a:endParaRPr lang="ru-RU"/>
        </a:p>
      </dgm:t>
    </dgm:pt>
    <dgm:pt modelId="{79B217AD-6FF1-4D1F-9A9D-87B383E2D2D4}" type="pres">
      <dgm:prSet presAssocID="{149A6ACB-E92C-420D-8CDA-1E17C73EBE2D}" presName="accentRepeatNode" presStyleLbl="solidFgAcc1" presStyleIdx="5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16E166DD-9061-4EA9-892B-E16B3064797B}" type="pres">
      <dgm:prSet presAssocID="{0D6D8A25-2C95-43CA-857F-DBBCE9BDC155}" presName="text_7" presStyleLbl="node1" presStyleIdx="6" presStyleCnt="7" custScaleX="96705" custScaleY="174967" custLinFactNeighborX="240" custLinFactNeighborY="2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6CEF9-F30D-4848-9A6E-F027B123B850}" type="pres">
      <dgm:prSet presAssocID="{0D6D8A25-2C95-43CA-857F-DBBCE9BDC155}" presName="accent_7" presStyleCnt="0"/>
      <dgm:spPr/>
      <dgm:t>
        <a:bodyPr/>
        <a:lstStyle/>
        <a:p>
          <a:endParaRPr lang="ru-RU"/>
        </a:p>
      </dgm:t>
    </dgm:pt>
    <dgm:pt modelId="{21989F83-A471-4F6C-A92F-F48CA5DE471A}" type="pres">
      <dgm:prSet presAssocID="{0D6D8A25-2C95-43CA-857F-DBBCE9BDC155}" presName="accentRepeatNode" presStyleLbl="solidFgAcc1" presStyleIdx="6" presStyleCnt="7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A928CA5B-C9D6-4742-B0D0-CB3485BB9AF4}" srcId="{20925B0C-3644-4AE6-B483-A2716E44970C}" destId="{0D6D8A25-2C95-43CA-857F-DBBCE9BDC155}" srcOrd="6" destOrd="0" parTransId="{69BFCD75-CE83-4016-8488-CDE0EA15FBA4}" sibTransId="{300A4578-7960-4D7B-9DE7-B2B36B3DBA5F}"/>
    <dgm:cxn modelId="{822C6EE6-FCCC-421E-9802-FB180A22DBC8}" type="presOf" srcId="{8BE301A9-7632-4E6C-B5E8-62A3A0E6C7C9}" destId="{33EF65C2-82A5-401C-BEB7-640C0DB4EB45}" srcOrd="0" destOrd="0" presId="urn:microsoft.com/office/officeart/2008/layout/VerticalCurvedList"/>
    <dgm:cxn modelId="{1E0E5089-EF00-460A-A17C-6E7F2E74FF28}" srcId="{20925B0C-3644-4AE6-B483-A2716E44970C}" destId="{149A6ACB-E92C-420D-8CDA-1E17C73EBE2D}" srcOrd="5" destOrd="0" parTransId="{97974D54-AD13-45F4-B305-1CF8E668AC98}" sibTransId="{642914DB-7ECF-45CD-BB40-CEB97E94D313}"/>
    <dgm:cxn modelId="{CFB44FF3-0613-48E8-AF82-05AC33CDE2C3}" srcId="{20925B0C-3644-4AE6-B483-A2716E44970C}" destId="{8BE301A9-7632-4E6C-B5E8-62A3A0E6C7C9}" srcOrd="1" destOrd="0" parTransId="{EC0C12BA-8670-433B-B6CA-90D23013FF12}" sibTransId="{31529DF4-2E0A-44C8-9035-38A01D6380EF}"/>
    <dgm:cxn modelId="{C3CD0015-E0F0-4938-B50A-F5EC95D1BE6C}" type="presOf" srcId="{0D6D8A25-2C95-43CA-857F-DBBCE9BDC155}" destId="{16E166DD-9061-4EA9-892B-E16B3064797B}" srcOrd="0" destOrd="0" presId="urn:microsoft.com/office/officeart/2008/layout/VerticalCurvedList"/>
    <dgm:cxn modelId="{F2A83C6C-5487-4EB4-A229-54FA1D4D9E2D}" type="presOf" srcId="{57805A1F-E0AB-45AE-8B7F-BA294F8384A0}" destId="{34018CBE-49FE-44FE-8FDB-9D689DD85C76}" srcOrd="0" destOrd="0" presId="urn:microsoft.com/office/officeart/2008/layout/VerticalCurvedList"/>
    <dgm:cxn modelId="{A44DEAFA-2EF1-4972-8B71-3BB2BA21ED15}" type="presOf" srcId="{660D0333-C3D1-48CF-BCEE-A0DDEEF3EB14}" destId="{294E9B3E-C859-4E83-B81C-E2E47B08CAC3}" srcOrd="0" destOrd="0" presId="urn:microsoft.com/office/officeart/2008/layout/VerticalCurvedList"/>
    <dgm:cxn modelId="{AA2759F7-A32B-4B7F-939F-CF804C7DCF6C}" srcId="{20925B0C-3644-4AE6-B483-A2716E44970C}" destId="{660D0333-C3D1-48CF-BCEE-A0DDEEF3EB14}" srcOrd="4" destOrd="0" parTransId="{326EF935-E437-496D-B869-FB32FA05B59B}" sibTransId="{19AEE61A-7E41-4382-9429-AF60C31F1DC3}"/>
    <dgm:cxn modelId="{524830BF-FE45-4BBA-8EA6-14D36ADEA2A9}" srcId="{20925B0C-3644-4AE6-B483-A2716E44970C}" destId="{57805A1F-E0AB-45AE-8B7F-BA294F8384A0}" srcOrd="3" destOrd="0" parTransId="{3CD8E948-497E-40B0-B23E-E3F21E989F8E}" sibTransId="{9198F45B-5721-4631-9100-C5F42D3E6F7B}"/>
    <dgm:cxn modelId="{D6C672BD-98F6-4F8C-84F0-94F71E0861C8}" type="presOf" srcId="{149A6ACB-E92C-420D-8CDA-1E17C73EBE2D}" destId="{5A0CBBB0-1606-4723-8C2A-CAE58EECC452}" srcOrd="0" destOrd="0" presId="urn:microsoft.com/office/officeart/2008/layout/VerticalCurvedList"/>
    <dgm:cxn modelId="{7E90CF92-C064-46AB-87EE-374A7FAEF3FD}" type="presOf" srcId="{6075E3E3-4707-4FC8-A609-81D3BD8782E3}" destId="{556AFEF5-3F6F-43FE-961F-5A03D8F2F7E2}" srcOrd="0" destOrd="0" presId="urn:microsoft.com/office/officeart/2008/layout/VerticalCurvedList"/>
    <dgm:cxn modelId="{028C9EE9-DED3-41C5-8D82-2EDBD0E556E0}" type="presOf" srcId="{A36C632C-61DB-4D17-AC74-3E5E3CA526D5}" destId="{C32DECE0-4BA4-4E4E-A718-FA7E90D1158D}" srcOrd="0" destOrd="0" presId="urn:microsoft.com/office/officeart/2008/layout/VerticalCurvedList"/>
    <dgm:cxn modelId="{5FB02048-4441-41FC-B618-15A60BF91839}" type="presOf" srcId="{D2A575A4-732D-4B0F-B7F9-5E0EFDAAC55B}" destId="{ABBF2E3B-4FFC-48C4-BB1A-0ED31BE4D313}" srcOrd="0" destOrd="0" presId="urn:microsoft.com/office/officeart/2008/layout/VerticalCurvedList"/>
    <dgm:cxn modelId="{5CB5B0E9-89E0-4A07-AB12-6B74A0E3CD97}" srcId="{20925B0C-3644-4AE6-B483-A2716E44970C}" destId="{D2A575A4-732D-4B0F-B7F9-5E0EFDAAC55B}" srcOrd="2" destOrd="0" parTransId="{98852F4E-08FF-443B-975F-7D308D44D082}" sibTransId="{3B52E102-DC53-4B47-ACDC-C29AB79362F4}"/>
    <dgm:cxn modelId="{EE7C81CA-64CB-4F0D-AF68-A4B60EC09123}" type="presOf" srcId="{20925B0C-3644-4AE6-B483-A2716E44970C}" destId="{56A4F1C9-73A2-405A-ADA2-4DE5B90E49BA}" srcOrd="0" destOrd="0" presId="urn:microsoft.com/office/officeart/2008/layout/VerticalCurvedList"/>
    <dgm:cxn modelId="{60931383-FEDC-4E8C-8EA7-72AC7B79F7D7}" srcId="{20925B0C-3644-4AE6-B483-A2716E44970C}" destId="{6075E3E3-4707-4FC8-A609-81D3BD8782E3}" srcOrd="0" destOrd="0" parTransId="{9A5139E5-A7B2-45BC-8CE5-B4EF0602E54E}" sibTransId="{A36C632C-61DB-4D17-AC74-3E5E3CA526D5}"/>
    <dgm:cxn modelId="{B88C65F9-FEC8-4805-9F99-9343AB6029B5}" type="presParOf" srcId="{56A4F1C9-73A2-405A-ADA2-4DE5B90E49BA}" destId="{C5A17E2A-D912-498E-9DEA-B8F96A7ADCA8}" srcOrd="0" destOrd="0" presId="urn:microsoft.com/office/officeart/2008/layout/VerticalCurvedList"/>
    <dgm:cxn modelId="{34AE6DB8-C6CE-4A43-AE48-B53B0E5CF519}" type="presParOf" srcId="{C5A17E2A-D912-498E-9DEA-B8F96A7ADCA8}" destId="{64089763-5641-47D9-9F30-0C2045D082A9}" srcOrd="0" destOrd="0" presId="urn:microsoft.com/office/officeart/2008/layout/VerticalCurvedList"/>
    <dgm:cxn modelId="{C80FB34B-EE66-4DF1-9232-64E011E1E167}" type="presParOf" srcId="{64089763-5641-47D9-9F30-0C2045D082A9}" destId="{1E3EF0E9-E483-42BC-9DB1-A49844D292C8}" srcOrd="0" destOrd="0" presId="urn:microsoft.com/office/officeart/2008/layout/VerticalCurvedList"/>
    <dgm:cxn modelId="{DBDF22FC-3ED9-4551-BC44-4445CC0647A0}" type="presParOf" srcId="{64089763-5641-47D9-9F30-0C2045D082A9}" destId="{C32DECE0-4BA4-4E4E-A718-FA7E90D1158D}" srcOrd="1" destOrd="0" presId="urn:microsoft.com/office/officeart/2008/layout/VerticalCurvedList"/>
    <dgm:cxn modelId="{373BF97A-50CC-4434-8C35-2DD77CF226D4}" type="presParOf" srcId="{64089763-5641-47D9-9F30-0C2045D082A9}" destId="{3249F118-C882-4CCF-ACA0-578B74134ECE}" srcOrd="2" destOrd="0" presId="urn:microsoft.com/office/officeart/2008/layout/VerticalCurvedList"/>
    <dgm:cxn modelId="{090BAEB3-8AEC-418C-AF22-EADEDAE4954A}" type="presParOf" srcId="{64089763-5641-47D9-9F30-0C2045D082A9}" destId="{D85BB5F4-484C-4B8E-87F3-4488407C1BF6}" srcOrd="3" destOrd="0" presId="urn:microsoft.com/office/officeart/2008/layout/VerticalCurvedList"/>
    <dgm:cxn modelId="{6EFE0526-B725-4C27-BE3E-D60CB637E139}" type="presParOf" srcId="{C5A17E2A-D912-498E-9DEA-B8F96A7ADCA8}" destId="{556AFEF5-3F6F-43FE-961F-5A03D8F2F7E2}" srcOrd="1" destOrd="0" presId="urn:microsoft.com/office/officeart/2008/layout/VerticalCurvedList"/>
    <dgm:cxn modelId="{B88387C0-B6F8-4BA7-8F10-5D39832E9DAC}" type="presParOf" srcId="{C5A17E2A-D912-498E-9DEA-B8F96A7ADCA8}" destId="{C46DA4E7-E82E-4D30-B8D1-05C769F0D997}" srcOrd="2" destOrd="0" presId="urn:microsoft.com/office/officeart/2008/layout/VerticalCurvedList"/>
    <dgm:cxn modelId="{93B972FF-147F-4802-AED9-A79705DBC8C2}" type="presParOf" srcId="{C46DA4E7-E82E-4D30-B8D1-05C769F0D997}" destId="{79E9BCAE-4DDE-4FBE-9B3B-32FDB1E10018}" srcOrd="0" destOrd="0" presId="urn:microsoft.com/office/officeart/2008/layout/VerticalCurvedList"/>
    <dgm:cxn modelId="{4F11A6A2-666C-4861-98E0-64B71F809878}" type="presParOf" srcId="{C5A17E2A-D912-498E-9DEA-B8F96A7ADCA8}" destId="{33EF65C2-82A5-401C-BEB7-640C0DB4EB45}" srcOrd="3" destOrd="0" presId="urn:microsoft.com/office/officeart/2008/layout/VerticalCurvedList"/>
    <dgm:cxn modelId="{99698975-E1BD-4F1B-90F1-30DEF2865FC8}" type="presParOf" srcId="{C5A17E2A-D912-498E-9DEA-B8F96A7ADCA8}" destId="{E995B9B0-5AF5-49FB-9C07-C1D7CA293820}" srcOrd="4" destOrd="0" presId="urn:microsoft.com/office/officeart/2008/layout/VerticalCurvedList"/>
    <dgm:cxn modelId="{EDD4BE5F-233D-4C98-8BE1-BC5B59E8334F}" type="presParOf" srcId="{E995B9B0-5AF5-49FB-9C07-C1D7CA293820}" destId="{A6F1FD4C-BBD7-41A7-803C-E1147161483A}" srcOrd="0" destOrd="0" presId="urn:microsoft.com/office/officeart/2008/layout/VerticalCurvedList"/>
    <dgm:cxn modelId="{57A82D6C-D945-4B78-8CD2-ED6B7CD63FC1}" type="presParOf" srcId="{C5A17E2A-D912-498E-9DEA-B8F96A7ADCA8}" destId="{ABBF2E3B-4FFC-48C4-BB1A-0ED31BE4D313}" srcOrd="5" destOrd="0" presId="urn:microsoft.com/office/officeart/2008/layout/VerticalCurvedList"/>
    <dgm:cxn modelId="{DB3B0364-2E5B-42BF-9468-23D286CD5E26}" type="presParOf" srcId="{C5A17E2A-D912-498E-9DEA-B8F96A7ADCA8}" destId="{C03C8E2A-7C12-49FD-B43D-A0B9A66CBEA9}" srcOrd="6" destOrd="0" presId="urn:microsoft.com/office/officeart/2008/layout/VerticalCurvedList"/>
    <dgm:cxn modelId="{4EC38EB7-0D83-4C49-A386-1AC40475048A}" type="presParOf" srcId="{C03C8E2A-7C12-49FD-B43D-A0B9A66CBEA9}" destId="{6C926FC9-5207-41FE-9451-533B7013EEAA}" srcOrd="0" destOrd="0" presId="urn:microsoft.com/office/officeart/2008/layout/VerticalCurvedList"/>
    <dgm:cxn modelId="{5D24678E-FDAD-49C9-AF98-69036CFC1987}" type="presParOf" srcId="{C5A17E2A-D912-498E-9DEA-B8F96A7ADCA8}" destId="{34018CBE-49FE-44FE-8FDB-9D689DD85C76}" srcOrd="7" destOrd="0" presId="urn:microsoft.com/office/officeart/2008/layout/VerticalCurvedList"/>
    <dgm:cxn modelId="{088FFD96-182C-4677-8425-A1ACCD95CFCC}" type="presParOf" srcId="{C5A17E2A-D912-498E-9DEA-B8F96A7ADCA8}" destId="{8B29E176-CB4B-46D9-9CE3-623611BBF259}" srcOrd="8" destOrd="0" presId="urn:microsoft.com/office/officeart/2008/layout/VerticalCurvedList"/>
    <dgm:cxn modelId="{4F9CABCB-E2DC-4B1C-B8F2-BF7CF08CA55A}" type="presParOf" srcId="{8B29E176-CB4B-46D9-9CE3-623611BBF259}" destId="{A54A1981-F295-47B1-BA17-369F71676F18}" srcOrd="0" destOrd="0" presId="urn:microsoft.com/office/officeart/2008/layout/VerticalCurvedList"/>
    <dgm:cxn modelId="{5C00DB31-DAC5-45F9-8899-D925E0F237E2}" type="presParOf" srcId="{C5A17E2A-D912-498E-9DEA-B8F96A7ADCA8}" destId="{294E9B3E-C859-4E83-B81C-E2E47B08CAC3}" srcOrd="9" destOrd="0" presId="urn:microsoft.com/office/officeart/2008/layout/VerticalCurvedList"/>
    <dgm:cxn modelId="{381C5A41-1CA1-4A0A-8B99-E9E9494E7D4F}" type="presParOf" srcId="{C5A17E2A-D912-498E-9DEA-B8F96A7ADCA8}" destId="{3B28B3D2-9E65-42FC-BB4D-DB360DFCD93D}" srcOrd="10" destOrd="0" presId="urn:microsoft.com/office/officeart/2008/layout/VerticalCurvedList"/>
    <dgm:cxn modelId="{A07F5647-537D-47F0-A24D-743DD720E8EF}" type="presParOf" srcId="{3B28B3D2-9E65-42FC-BB4D-DB360DFCD93D}" destId="{949AC2A6-CD90-4D44-84C5-E8EE31E6FA93}" srcOrd="0" destOrd="0" presId="urn:microsoft.com/office/officeart/2008/layout/VerticalCurvedList"/>
    <dgm:cxn modelId="{2131E433-2840-443C-A4A8-79ECEEF62129}" type="presParOf" srcId="{C5A17E2A-D912-498E-9DEA-B8F96A7ADCA8}" destId="{5A0CBBB0-1606-4723-8C2A-CAE58EECC452}" srcOrd="11" destOrd="0" presId="urn:microsoft.com/office/officeart/2008/layout/VerticalCurvedList"/>
    <dgm:cxn modelId="{A72868C7-52B5-4D1D-BE89-E5C550BC78B9}" type="presParOf" srcId="{C5A17E2A-D912-498E-9DEA-B8F96A7ADCA8}" destId="{86F5BA0D-F85F-4A03-B4EF-B3D1CC86B502}" srcOrd="12" destOrd="0" presId="urn:microsoft.com/office/officeart/2008/layout/VerticalCurvedList"/>
    <dgm:cxn modelId="{7C6EA9B3-29C6-43BC-9C9F-8218BC66AE4D}" type="presParOf" srcId="{86F5BA0D-F85F-4A03-B4EF-B3D1CC86B502}" destId="{79B217AD-6FF1-4D1F-9A9D-87B383E2D2D4}" srcOrd="0" destOrd="0" presId="urn:microsoft.com/office/officeart/2008/layout/VerticalCurvedList"/>
    <dgm:cxn modelId="{1281C818-3817-478E-9827-7D0FE0F86AA5}" type="presParOf" srcId="{C5A17E2A-D912-498E-9DEA-B8F96A7ADCA8}" destId="{16E166DD-9061-4EA9-892B-E16B3064797B}" srcOrd="13" destOrd="0" presId="urn:microsoft.com/office/officeart/2008/layout/VerticalCurvedList"/>
    <dgm:cxn modelId="{C7D2CD72-1421-4A42-BDFC-A0ADA385884C}" type="presParOf" srcId="{C5A17E2A-D912-498E-9DEA-B8F96A7ADCA8}" destId="{3C06CEF9-F30D-4848-9A6E-F027B123B850}" srcOrd="14" destOrd="0" presId="urn:microsoft.com/office/officeart/2008/layout/VerticalCurvedList"/>
    <dgm:cxn modelId="{14F65075-E9F5-42C1-8A3B-A56FACBF42A4}" type="presParOf" srcId="{3C06CEF9-F30D-4848-9A6E-F027B123B850}" destId="{21989F83-A471-4F6C-A92F-F48CA5DE47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D5721-BF54-4F85-AC77-26EB66EE2AED}">
      <dsp:nvSpPr>
        <dsp:cNvPr id="0" name=""/>
        <dsp:cNvSpPr/>
      </dsp:nvSpPr>
      <dsp:spPr>
        <a:xfrm>
          <a:off x="0" y="375823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E1949-1119-404C-83BE-277156F8828C}">
      <dsp:nvSpPr>
        <dsp:cNvPr id="0" name=""/>
        <dsp:cNvSpPr/>
      </dsp:nvSpPr>
      <dsp:spPr>
        <a:xfrm>
          <a:off x="411480" y="65863"/>
          <a:ext cx="5760720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Полнота информации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41742" y="96125"/>
        <a:ext cx="5700196" cy="559396"/>
      </dsp:txXfrm>
    </dsp:sp>
    <dsp:sp modelId="{AA069443-D4C1-44D1-A1AE-A9353E45E984}">
      <dsp:nvSpPr>
        <dsp:cNvPr id="0" name=""/>
        <dsp:cNvSpPr/>
      </dsp:nvSpPr>
      <dsp:spPr>
        <a:xfrm>
          <a:off x="0" y="1328383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824E3-858F-469F-8177-72FE4E2DA59A}">
      <dsp:nvSpPr>
        <dsp:cNvPr id="0" name=""/>
        <dsp:cNvSpPr/>
      </dsp:nvSpPr>
      <dsp:spPr>
        <a:xfrm>
          <a:off x="411480" y="1018423"/>
          <a:ext cx="5760720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Наглядность (понятность) информации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41742" y="1048685"/>
        <a:ext cx="5700196" cy="559396"/>
      </dsp:txXfrm>
    </dsp:sp>
    <dsp:sp modelId="{A8A40391-5C2A-4310-94CB-0B3DF2B9ED83}">
      <dsp:nvSpPr>
        <dsp:cNvPr id="0" name=""/>
        <dsp:cNvSpPr/>
      </dsp:nvSpPr>
      <dsp:spPr>
        <a:xfrm>
          <a:off x="0" y="2280944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A6766-42DF-4A00-B183-B7464DE4F6B3}">
      <dsp:nvSpPr>
        <dsp:cNvPr id="0" name=""/>
        <dsp:cNvSpPr/>
      </dsp:nvSpPr>
      <dsp:spPr>
        <a:xfrm>
          <a:off x="411480" y="1970984"/>
          <a:ext cx="5760720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Использование различных форматов визуализации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41742" y="2001246"/>
        <a:ext cx="5700196" cy="559396"/>
      </dsp:txXfrm>
    </dsp:sp>
    <dsp:sp modelId="{EFAE8A26-427A-46EC-AECF-A6EE34996C55}">
      <dsp:nvSpPr>
        <dsp:cNvPr id="0" name=""/>
        <dsp:cNvSpPr/>
      </dsp:nvSpPr>
      <dsp:spPr>
        <a:xfrm>
          <a:off x="0" y="3233504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6F1E2-2204-4857-AC9C-0FBAC2E02ADE}">
      <dsp:nvSpPr>
        <dsp:cNvPr id="0" name=""/>
        <dsp:cNvSpPr/>
      </dsp:nvSpPr>
      <dsp:spPr>
        <a:xfrm>
          <a:off x="411480" y="2923544"/>
          <a:ext cx="5760720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Georgia" panose="02040502050405020303" pitchFamily="18" charset="0"/>
            </a:rPr>
            <a:t>Доступность информации для населения</a:t>
          </a:r>
          <a:endParaRPr lang="ru-RU" sz="1800" kern="1200" dirty="0">
            <a:latin typeface="Georgia" panose="02040502050405020303" pitchFamily="18" charset="0"/>
          </a:endParaRPr>
        </a:p>
      </dsp:txBody>
      <dsp:txXfrm>
        <a:off x="441742" y="2953806"/>
        <a:ext cx="5700196" cy="559396"/>
      </dsp:txXfrm>
    </dsp:sp>
    <dsp:sp modelId="{99172E2F-362E-4DA8-B775-72C8BDFE6320}">
      <dsp:nvSpPr>
        <dsp:cNvPr id="0" name=""/>
        <dsp:cNvSpPr/>
      </dsp:nvSpPr>
      <dsp:spPr>
        <a:xfrm>
          <a:off x="0" y="4231209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baseline="0" dirty="0">
            <a:solidFill>
              <a:srgbClr val="C00000"/>
            </a:solidFill>
          </a:endParaRPr>
        </a:p>
      </dsp:txBody>
      <dsp:txXfrm>
        <a:off x="0" y="4231209"/>
        <a:ext cx="8229600" cy="529200"/>
      </dsp:txXfrm>
    </dsp:sp>
    <dsp:sp modelId="{34331EBE-E5A0-43C5-82D6-FFA5BA208FEF}">
      <dsp:nvSpPr>
        <dsp:cNvPr id="0" name=""/>
        <dsp:cNvSpPr/>
      </dsp:nvSpPr>
      <dsp:spPr>
        <a:xfrm>
          <a:off x="411480" y="3876104"/>
          <a:ext cx="5760720" cy="619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latin typeface="Georgia" panose="02040502050405020303" pitchFamily="18" charset="0"/>
            </a:rPr>
            <a:t>Отсутствие ограниченного доступа</a:t>
          </a:r>
          <a:endParaRPr lang="ru-RU" sz="1800" kern="1200" baseline="0" dirty="0">
            <a:latin typeface="Georgia" panose="02040502050405020303" pitchFamily="18" charset="0"/>
          </a:endParaRPr>
        </a:p>
      </dsp:txBody>
      <dsp:txXfrm>
        <a:off x="441742" y="3906366"/>
        <a:ext cx="570019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DECE0-4BA4-4E4E-A718-FA7E90D1158D}">
      <dsp:nvSpPr>
        <dsp:cNvPr id="0" name=""/>
        <dsp:cNvSpPr/>
      </dsp:nvSpPr>
      <dsp:spPr>
        <a:xfrm>
          <a:off x="-6699246" y="-1056058"/>
          <a:ext cx="7979820" cy="7979820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9050" cap="rnd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AFEF5-3F6F-43FE-961F-5A03D8F2F7E2}">
      <dsp:nvSpPr>
        <dsp:cNvPr id="0" name=""/>
        <dsp:cNvSpPr/>
      </dsp:nvSpPr>
      <dsp:spPr>
        <a:xfrm>
          <a:off x="417434" y="186249"/>
          <a:ext cx="7604087" cy="68177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Бюджетное</a:t>
          </a:r>
          <a:r>
            <a:rPr lang="ru-RU" sz="1800" kern="1200" dirty="0" smtClean="0"/>
            <a:t> </a:t>
          </a:r>
          <a:r>
            <a:rPr lang="ru-RU" sz="1800" kern="1200" baseline="0" dirty="0" smtClean="0"/>
            <a:t>законодательство</a:t>
          </a:r>
          <a:r>
            <a:rPr lang="ru-RU" sz="1800" kern="1200" dirty="0" smtClean="0"/>
            <a:t> </a:t>
          </a:r>
          <a:r>
            <a:rPr lang="ru-RU" sz="1800" kern="1200" baseline="0" dirty="0" smtClean="0"/>
            <a:t>Российской Федерации – Федеральный закон №145-ФЗ от 31 июля 1998 года</a:t>
          </a:r>
        </a:p>
      </dsp:txBody>
      <dsp:txXfrm>
        <a:off x="417434" y="186249"/>
        <a:ext cx="7604087" cy="681773"/>
      </dsp:txXfrm>
    </dsp:sp>
    <dsp:sp modelId="{79E9BCAE-4DDE-4FBE-9B3B-32FDB1E10018}">
      <dsp:nvSpPr>
        <dsp:cNvPr id="0" name=""/>
        <dsp:cNvSpPr/>
      </dsp:nvSpPr>
      <dsp:spPr>
        <a:xfrm>
          <a:off x="79156" y="171376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3EF65C2-82A5-401C-BEB7-640C0DB4EB45}">
      <dsp:nvSpPr>
        <dsp:cNvPr id="0" name=""/>
        <dsp:cNvSpPr/>
      </dsp:nvSpPr>
      <dsp:spPr>
        <a:xfrm>
          <a:off x="960246" y="947396"/>
          <a:ext cx="7048208" cy="73905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62189"/>
                <a:satOff val="-1003"/>
                <a:lumOff val="5045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62189"/>
                <a:satOff val="-1003"/>
                <a:lumOff val="504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Указы Президента Российской Федерации от 7 мая 2012  №596-606, от 21 августа 2012 №1199, от 10 сентября 2012 № 1276, от 28 апреля 2008 №607, от 07 мая 2018 года №204</a:t>
          </a:r>
        </a:p>
      </dsp:txBody>
      <dsp:txXfrm>
        <a:off x="960246" y="947396"/>
        <a:ext cx="7048208" cy="739053"/>
      </dsp:txXfrm>
    </dsp:sp>
    <dsp:sp modelId="{A6F1FD4C-BBD7-41A7-803C-E1147161483A}">
      <dsp:nvSpPr>
        <dsp:cNvPr id="0" name=""/>
        <dsp:cNvSpPr/>
      </dsp:nvSpPr>
      <dsp:spPr>
        <a:xfrm>
          <a:off x="567140" y="980137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ABBF2E3B-4FFC-48C4-BB1A-0ED31BE4D313}">
      <dsp:nvSpPr>
        <dsp:cNvPr id="0" name=""/>
        <dsp:cNvSpPr/>
      </dsp:nvSpPr>
      <dsp:spPr>
        <a:xfrm>
          <a:off x="1227658" y="1757887"/>
          <a:ext cx="6780797" cy="73440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124377"/>
                <a:satOff val="-2005"/>
                <a:lumOff val="10089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124377"/>
                <a:satOff val="-2005"/>
                <a:lumOff val="1008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Постановления и распоряжения Правительства Российской Федерации от 3 ноября 2012 №1142, от 10 апреля 2014 №570-р</a:t>
          </a:r>
          <a:endParaRPr lang="ru-RU" sz="1800" kern="1200" baseline="0" dirty="0"/>
        </a:p>
      </dsp:txBody>
      <dsp:txXfrm>
        <a:off x="1227658" y="1757887"/>
        <a:ext cx="6780797" cy="734409"/>
      </dsp:txXfrm>
    </dsp:sp>
    <dsp:sp modelId="{6C926FC9-5207-41FE-9451-533B7013EEAA}">
      <dsp:nvSpPr>
        <dsp:cNvPr id="0" name=""/>
        <dsp:cNvSpPr/>
      </dsp:nvSpPr>
      <dsp:spPr>
        <a:xfrm>
          <a:off x="834553" y="1788305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4018CBE-49FE-44FE-8FDB-9D689DD85C76}">
      <dsp:nvSpPr>
        <dsp:cNvPr id="0" name=""/>
        <dsp:cNvSpPr/>
      </dsp:nvSpPr>
      <dsp:spPr>
        <a:xfrm>
          <a:off x="1256721" y="2664423"/>
          <a:ext cx="6808053" cy="538857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186566"/>
                <a:satOff val="-3008"/>
                <a:lumOff val="15134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186566"/>
                <a:satOff val="-3008"/>
                <a:lumOff val="15134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Федеральный закон от 28 июня 2014 № 172- ФЗ «О стратегическом планировании в Российской Федерации</a:t>
          </a:r>
          <a:r>
            <a:rPr lang="ru-RU" sz="1800" kern="1200" dirty="0" smtClean="0"/>
            <a:t>»</a:t>
          </a:r>
          <a:endParaRPr lang="ru-RU" sz="1800" kern="1200" baseline="0" dirty="0"/>
        </a:p>
      </dsp:txBody>
      <dsp:txXfrm>
        <a:off x="1256721" y="2664423"/>
        <a:ext cx="6808053" cy="538857"/>
      </dsp:txXfrm>
    </dsp:sp>
    <dsp:sp modelId="{A54A1981-F295-47B1-BA17-369F71676F18}">
      <dsp:nvSpPr>
        <dsp:cNvPr id="0" name=""/>
        <dsp:cNvSpPr/>
      </dsp:nvSpPr>
      <dsp:spPr>
        <a:xfrm>
          <a:off x="919935" y="2597066"/>
          <a:ext cx="673572" cy="67357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>
              <a:shade val="80000"/>
              <a:hueOff val="-186566"/>
              <a:satOff val="-3008"/>
              <a:lumOff val="151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94E9B3E-C859-4E83-B81C-E2E47B08CAC3}">
      <dsp:nvSpPr>
        <dsp:cNvPr id="0" name=""/>
        <dsp:cNvSpPr/>
      </dsp:nvSpPr>
      <dsp:spPr>
        <a:xfrm>
          <a:off x="1311620" y="3398210"/>
          <a:ext cx="6696835" cy="804530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248755"/>
                <a:satOff val="-4011"/>
                <a:lumOff val="20179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248755"/>
                <a:satOff val="-4011"/>
                <a:lumOff val="2017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Законодательство Российской Федерации и Московской области о налогах и сборах  </a:t>
          </a:r>
        </a:p>
      </dsp:txBody>
      <dsp:txXfrm>
        <a:off x="1311620" y="3398210"/>
        <a:ext cx="6696835" cy="804530"/>
      </dsp:txXfrm>
    </dsp:sp>
    <dsp:sp modelId="{949AC2A6-CD90-4D44-84C5-E8EE31E6FA93}">
      <dsp:nvSpPr>
        <dsp:cNvPr id="0" name=""/>
        <dsp:cNvSpPr/>
      </dsp:nvSpPr>
      <dsp:spPr>
        <a:xfrm>
          <a:off x="864655" y="3469647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5A0CBBB0-1606-4723-8C2A-CAE58EECC452}">
      <dsp:nvSpPr>
        <dsp:cNvPr id="0" name=""/>
        <dsp:cNvSpPr/>
      </dsp:nvSpPr>
      <dsp:spPr>
        <a:xfrm>
          <a:off x="988961" y="4274589"/>
          <a:ext cx="6990778" cy="55238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310943"/>
                <a:satOff val="-5013"/>
                <a:lumOff val="25223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310943"/>
                <a:satOff val="-5013"/>
                <a:lumOff val="2522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Нормативно правовые акты Совета Депутатов и Главы Лотошинского муниципального района  </a:t>
          </a:r>
          <a:endParaRPr lang="ru-RU" sz="1800" kern="1200" baseline="0" dirty="0"/>
        </a:p>
      </dsp:txBody>
      <dsp:txXfrm>
        <a:off x="988961" y="4274589"/>
        <a:ext cx="6990778" cy="552382"/>
      </dsp:txXfrm>
    </dsp:sp>
    <dsp:sp modelId="{79B217AD-6FF1-4D1F-9A9D-87B383E2D2D4}">
      <dsp:nvSpPr>
        <dsp:cNvPr id="0" name=""/>
        <dsp:cNvSpPr/>
      </dsp:nvSpPr>
      <dsp:spPr>
        <a:xfrm>
          <a:off x="567140" y="4213994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16E166DD-9061-4EA9-892B-E16B3064797B}">
      <dsp:nvSpPr>
        <dsp:cNvPr id="0" name=""/>
        <dsp:cNvSpPr/>
      </dsp:nvSpPr>
      <dsp:spPr>
        <a:xfrm>
          <a:off x="560314" y="4901159"/>
          <a:ext cx="7396803" cy="942822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373132"/>
                <a:satOff val="-6016"/>
                <a:lumOff val="30268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373132"/>
                <a:satOff val="-6016"/>
                <a:lumOff val="3026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771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Методические рекомендации МЭФ МО по составлению и исполнению местных бюджетов на основе муниципальных программ</a:t>
          </a:r>
          <a:endParaRPr lang="ru-RU" sz="1800" kern="1200" baseline="0" dirty="0"/>
        </a:p>
      </dsp:txBody>
      <dsp:txXfrm>
        <a:off x="560314" y="4901159"/>
        <a:ext cx="7396803" cy="942822"/>
      </dsp:txXfrm>
    </dsp:sp>
    <dsp:sp modelId="{21989F83-A471-4F6C-A92F-F48CA5DE471A}">
      <dsp:nvSpPr>
        <dsp:cNvPr id="0" name=""/>
        <dsp:cNvSpPr/>
      </dsp:nvSpPr>
      <dsp:spPr>
        <a:xfrm>
          <a:off x="79156" y="5022755"/>
          <a:ext cx="673572" cy="673572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0.00797</cdr:x>
      <cdr:y>0.02595</cdr:y>
    </cdr:from>
    <cdr:to>
      <cdr:x>0.15717</cdr:x>
      <cdr:y>0.08582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51206" y="95097"/>
          <a:ext cx="958291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000" kern="1200" spc="-30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0.13333</cdr:y>
    </cdr:to>
    <cdr:sp macro="" textlink="">
      <cdr:nvSpPr>
        <cdr:cNvPr id="4" name="Заголовок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-179512" y="-908720"/>
          <a:ext cx="8640960" cy="76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 anchorCtr="0">
          <a:noAutofit/>
        </a:bodyPr>
        <a:lstStyle xmlns:a="http://schemas.openxmlformats.org/drawingml/2006/main">
          <a:lvl1pPr algn="l" defTabSz="914363" rtl="0" eaLnBrk="1" latinLnBrk="0" hangingPunct="1">
            <a:lnSpc>
              <a:spcPct val="90000"/>
            </a:lnSpc>
            <a:spcBef>
              <a:spcPct val="0"/>
            </a:spcBef>
            <a:buNone/>
            <a:defRPr lang="en-US" sz="5400" b="0" kern="1200" cap="none" spc="-15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Arial" charset="0"/>
            </a:defRPr>
          </a:lvl1pPr>
        </a:lstStyle>
        <a:p xmlns:a="http://schemas.openxmlformats.org/drawingml/2006/main">
          <a:pPr algn="ctr"/>
          <a:r>
            <a:rPr lang="ru-RU" sz="2800" b="1" dirty="0" smtClean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Структура муниципального долга 2014-2021 годы</a:t>
          </a:r>
          <a:endParaRPr lang="ru-RU" sz="2800" b="1" dirty="0">
            <a:solidFill>
              <a:srgbClr val="6666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0.0678</cdr:x>
      <cdr:y>0.83133</cdr:y>
    </cdr:from>
    <cdr:to>
      <cdr:x>0.12712</cdr:x>
      <cdr:y>0.92771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4968552"/>
          <a:ext cx="5040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0.00797</cdr:x>
      <cdr:y>0.02595</cdr:y>
    </cdr:from>
    <cdr:to>
      <cdr:x>0.15717</cdr:x>
      <cdr:y>0.08582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51206" y="95097"/>
          <a:ext cx="958291" cy="2194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000" kern="1200" spc="-30" baseline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0.13333</cdr:y>
    </cdr:to>
    <cdr:sp macro="" textlink="">
      <cdr:nvSpPr>
        <cdr:cNvPr id="4" name="Заголовок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-179512" y="-908720"/>
          <a:ext cx="8640960" cy="764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 anchor="ctr" anchorCtr="0">
          <a:noAutofit/>
        </a:bodyPr>
        <a:lstStyle xmlns:a="http://schemas.openxmlformats.org/drawingml/2006/main">
          <a:lvl1pPr algn="l" defTabSz="914363" rtl="0" eaLnBrk="1" latinLnBrk="0" hangingPunct="1">
            <a:lnSpc>
              <a:spcPct val="90000"/>
            </a:lnSpc>
            <a:spcBef>
              <a:spcPct val="0"/>
            </a:spcBef>
            <a:buNone/>
            <a:defRPr lang="en-US" sz="5400" b="0" kern="1200" cap="none" spc="-15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Arial" charset="0"/>
            </a:defRPr>
          </a:lvl1pPr>
        </a:lstStyle>
        <a:p xmlns:a="http://schemas.openxmlformats.org/drawingml/2006/main">
          <a:pPr algn="ctr"/>
          <a:r>
            <a:rPr lang="ru-RU" sz="2800" b="1" dirty="0" smtClean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на обслуживание муниципального долга </a:t>
          </a:r>
        </a:p>
        <a:p xmlns:a="http://schemas.openxmlformats.org/drawingml/2006/main">
          <a:pPr algn="ctr"/>
          <a:r>
            <a:rPr lang="ru-RU" sz="2800" b="1" dirty="0" smtClean="0">
              <a:solidFill>
                <a:srgbClr val="66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2015-2019 годы</a:t>
          </a:r>
          <a:endParaRPr lang="ru-RU" sz="2800" b="1" dirty="0">
            <a:solidFill>
              <a:srgbClr val="6666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0.0678</cdr:x>
      <cdr:y>0.83133</cdr:y>
    </cdr:from>
    <cdr:to>
      <cdr:x>0.12712</cdr:x>
      <cdr:y>0.92771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4968552"/>
          <a:ext cx="5040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5BAFC0D-9D4A-4D07-8758-05E9882B5BB1}" type="datetimeFigureOut">
              <a:rPr lang="ru-RU"/>
              <a:pPr>
                <a:defRPr/>
              </a:pPr>
              <a:t>01.02.2019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2FFC6C-E737-40E4-8A2A-B317578A9B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266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3C0DDB-B917-47CE-B9B2-AED652202596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811254-1DB2-4C85-8942-6CCA20C87339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FC2E84-CFCC-4ACF-B0A6-189A594A69EC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68A227-796C-4F8F-8198-B83CC5FC21C5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8E231-5543-4909-827A-91C1D72C3307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731DB-5442-493A-9B63-8A2C3BBE58B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3380A-07FE-485E-ADE6-765F32CDD03A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45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4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9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hangingPunct="1">
              <a:lnSpc>
                <a:spcPct val="100000"/>
              </a:lnSpc>
              <a:spcAft>
                <a:spcPts val="3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1454" y="2178859"/>
            <a:ext cx="7609742" cy="4404519"/>
          </a:xfrm>
        </p:spPr>
        <p:txBody>
          <a:bodyPr tIns="0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30000"/>
              <a:buFont typeface="Arial" pitchFamily="34" charset="0"/>
              <a:buChar char="•"/>
              <a:tabLst/>
              <a:defRPr sz="1600"/>
            </a:lvl1pPr>
            <a:lvl2pPr marL="2736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70000"/>
              <a:buFont typeface="Wingdings" pitchFamily="2" charset="2"/>
              <a:buChar char="Ø"/>
              <a:tabLst/>
              <a:defRPr/>
            </a:lvl2pPr>
            <a:lvl3pPr>
              <a:defRPr sz="1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081457" y="1531938"/>
            <a:ext cx="7609743" cy="461454"/>
          </a:xfrm>
        </p:spPr>
        <p:txBody>
          <a:bodyPr tIns="0" bIns="0">
            <a:normAutofit/>
          </a:bodyPr>
          <a:lstStyle>
            <a:lvl1pPr hangingPunct="1">
              <a:lnSpc>
                <a:spcPct val="100000"/>
              </a:lnSpc>
              <a:spcAft>
                <a:spcPts val="3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8" grpId="0" build="p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1B5C-AA65-4E26-BFBF-54742A383DA8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27601-F2EA-4D79-AE87-32409C40B9E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8A66A-0012-47B2-AD15-7E9CD34A0C8A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AF269-D627-4549-89E8-3D604EC14590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56AE1-7605-433F-A908-0864FDF727B1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D506B-DBCC-419D-90D7-5F552C5E8D6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1B549-0C58-40FE-9579-1B717F8FEFA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0FECB-CCBD-4C70-A3D4-1D4532BCF381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730E-7427-4337-9178-BA76BF84DC3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690A3C2-D632-4BD3-BB9D-CDE9E47CDD1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  <p:sldLayoutId id="2147484893" r:id="rId12"/>
    <p:sldLayoutId id="2147484894" r:id="rId13"/>
    <p:sldLayoutId id="2147484895" r:id="rId14"/>
    <p:sldLayoutId id="2147484896" r:id="rId15"/>
    <p:sldLayoutId id="2147484897" r:id="rId16"/>
    <p:sldLayoutId id="2147484898" r:id="rId17"/>
    <p:sldLayoutId id="2147484899" r:id="rId18"/>
    <p:sldLayoutId id="2147484900" r:id="rId19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_____Microsoft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736"/>
            <a:ext cx="4786346" cy="26483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ПРОЕКТ</a:t>
            </a:r>
            <a:br>
              <a:rPr lang="ru-RU" altLang="ru-RU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ru-RU" altLang="ru-RU" sz="3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Бюджет </a:t>
            </a:r>
            <a:r>
              <a:rPr lang="ru-RU" altLang="ru-RU" sz="3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Лотошинского муниципального района на 2019 год и </a:t>
            </a:r>
            <a:r>
              <a:rPr lang="ru-RU" altLang="ru-RU" sz="3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на плановый </a:t>
            </a:r>
            <a:r>
              <a:rPr lang="ru-RU" altLang="ru-RU" sz="33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период 2020 и 2021 годов</a:t>
            </a:r>
            <a:endParaRPr lang="ru-RU" sz="33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6612" y="1844824"/>
            <a:ext cx="1633860" cy="243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79" y="1988840"/>
            <a:ext cx="2232248" cy="24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Расходы бюджета </a:t>
            </a:r>
            <a:br>
              <a:rPr lang="ru-RU" sz="2400" b="1" dirty="0" smtClean="0">
                <a:solidFill>
                  <a:srgbClr val="66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Лотошинского муниципального района</a:t>
            </a:r>
          </a:p>
        </p:txBody>
      </p:sp>
      <p:graphicFrame>
        <p:nvGraphicFramePr>
          <p:cNvPr id="2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213408"/>
              </p:ext>
            </p:extLst>
          </p:nvPr>
        </p:nvGraphicFramePr>
        <p:xfrm>
          <a:off x="323528" y="1916832"/>
          <a:ext cx="8470900" cy="466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114925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  <p:sp>
        <p:nvSpPr>
          <p:cNvPr id="3" name="TextBox 2"/>
          <p:cNvSpPr txBox="1"/>
          <p:nvPr/>
        </p:nvSpPr>
        <p:spPr>
          <a:xfrm>
            <a:off x="6156176" y="6021288"/>
            <a:ext cx="1414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т</a:t>
            </a:r>
            <a:r>
              <a:rPr lang="ru-RU" sz="1600" b="1" dirty="0" smtClean="0"/>
              <a:t>ыс. рублей</a:t>
            </a:r>
            <a:endParaRPr lang="ru-RU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82000" cy="109780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Структура расходов бюджета Лотошинского муниципального района по разделам бюджетной классификации</a:t>
            </a:r>
          </a:p>
        </p:txBody>
      </p:sp>
      <p:sp>
        <p:nvSpPr>
          <p:cNvPr id="3076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6516688" y="6381750"/>
            <a:ext cx="144462" cy="71438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900" dirty="0" smtClean="0"/>
          </a:p>
        </p:txBody>
      </p:sp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ru-RU" sz="2600"/>
          </a:p>
        </p:txBody>
      </p:sp>
      <p:graphicFrame>
        <p:nvGraphicFramePr>
          <p:cNvPr id="6146" name="Object 11"/>
          <p:cNvGraphicFramePr>
            <a:graphicFrameLocks noGrp="1"/>
          </p:cNvGraphicFramePr>
          <p:nvPr>
            <p:ph type="chart" sz="half" idx="1"/>
            <p:extLst>
              <p:ext uri="{D42A27DB-BD31-4B8C-83A1-F6EECF244321}">
                <p14:modId xmlns:p14="http://schemas.microsoft.com/office/powerpoint/2010/main" val="945643788"/>
              </p:ext>
            </p:extLst>
          </p:nvPr>
        </p:nvGraphicFramePr>
        <p:xfrm>
          <a:off x="179388" y="1628800"/>
          <a:ext cx="8785225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Worksheet" r:id="rId5" imgW="10505970" imgH="3438435" progId="Excel.Sheet.8">
                  <p:embed/>
                </p:oleObj>
              </mc:Choice>
              <mc:Fallback>
                <p:oleObj name="Worksheet" r:id="rId5" imgW="10505970" imgH="3438435" progId="Excel.Sheet.8">
                  <p:embed/>
                  <p:pic>
                    <p:nvPicPr>
                      <p:cNvPr id="0" name="Picture 4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628800"/>
                        <a:ext cx="8785225" cy="496855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949" y="548680"/>
            <a:ext cx="7272808" cy="508918"/>
          </a:xfrm>
        </p:spPr>
        <p:txBody>
          <a:bodyPr>
            <a:normAutofit/>
          </a:bodyPr>
          <a:lstStyle/>
          <a:p>
            <a:r>
              <a:rPr lang="ru-RU" sz="2450" b="1" dirty="0">
                <a:solidFill>
                  <a:srgbClr val="6666FF"/>
                </a:solidFill>
                <a:latin typeface="+mn-lt"/>
              </a:rPr>
              <a:t>Объем публичных нормативных обязательств</a:t>
            </a:r>
          </a:p>
        </p:txBody>
      </p:sp>
      <p:pic>
        <p:nvPicPr>
          <p:cNvPr id="9" name="Диаграмма 8"/>
          <p:cNvPicPr>
            <a:picLocks noGrp="1" noChangeAspect="1"/>
          </p:cNvPicPr>
          <p:nvPr>
            <p:ph type="ch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00418"/>
            <a:ext cx="1656184" cy="179545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6389" y="1196752"/>
            <a:ext cx="5544616" cy="1584176"/>
          </a:xfrm>
        </p:spPr>
        <p:txBody>
          <a:bodyPr>
            <a:normAutofit lnSpcReduction="10000"/>
          </a:bodyPr>
          <a:lstStyle/>
          <a:p>
            <a:pPr>
              <a:buClr>
                <a:srgbClr val="00B0F0"/>
              </a:buClr>
              <a:buSzPct val="120000"/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  <a:latin typeface="Constantia"/>
              </a:rPr>
              <a:t>Предоставление гражданам субсидий на оплату жилого помещения и коммунальных услуг     </a:t>
            </a:r>
            <a:r>
              <a:rPr lang="ru-RU" b="1" dirty="0" smtClean="0">
                <a:solidFill>
                  <a:srgbClr val="00B0F0"/>
                </a:solidFill>
                <a:latin typeface="Constantia"/>
              </a:rPr>
              <a:t>2019 год 22 277 тыс. рублей;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Constantia"/>
              </a:rPr>
              <a:t>                      2020 год 23 168 тыс. рублей;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Constantia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Constantia"/>
              </a:rPr>
              <a:t>                     2021 год 24 141 тыс. рублей</a:t>
            </a:r>
            <a:endParaRPr lang="ru-RU" b="1" dirty="0">
              <a:solidFill>
                <a:srgbClr val="00B0F0"/>
              </a:solidFill>
              <a:latin typeface="Constant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6389" y="2924944"/>
            <a:ext cx="532859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Компенсация родительской платы за присмотр и уход за детьми, осваивающими образовательные программы дошкольного образования</a:t>
            </a:r>
          </a:p>
          <a:p>
            <a:pPr lvl="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>
                <a:solidFill>
                  <a:srgbClr val="0070C0"/>
                </a:solidFill>
                <a:latin typeface="Constantia"/>
                <a:cs typeface="+mn-cs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     </a:t>
            </a:r>
            <a:r>
              <a:rPr lang="ru-RU" b="1" dirty="0" smtClean="0">
                <a:solidFill>
                  <a:srgbClr val="00B0F0"/>
                </a:solidFill>
                <a:latin typeface="Constantia"/>
                <a:cs typeface="+mn-cs"/>
              </a:rPr>
              <a:t>2019-2021 годы 5 373 тыс. рублей</a:t>
            </a:r>
            <a:endParaRPr lang="ru-RU" b="1" dirty="0">
              <a:solidFill>
                <a:srgbClr val="00B0F0"/>
              </a:solidFill>
              <a:latin typeface="Constanti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3048" y="4869159"/>
            <a:ext cx="554461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Частичная компенсация арендной платы по договору аренды (найма) жилья медицинским работникам ГБУЗ ЛЦРБ</a:t>
            </a:r>
          </a:p>
          <a:p>
            <a:pPr lvl="0" eaLnBrk="0" hangingPunct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>
                <a:solidFill>
                  <a:srgbClr val="0070C0"/>
                </a:solidFill>
                <a:latin typeface="Constantia"/>
                <a:cs typeface="+mn-cs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Constantia"/>
                <a:cs typeface="+mn-cs"/>
              </a:rPr>
              <a:t>    </a:t>
            </a:r>
            <a:r>
              <a:rPr lang="ru-RU" b="1" dirty="0" smtClean="0">
                <a:solidFill>
                  <a:srgbClr val="00B0F0"/>
                </a:solidFill>
                <a:latin typeface="Constantia"/>
                <a:cs typeface="+mn-cs"/>
              </a:rPr>
              <a:t>2019-2021 годы 216,0 тыс. рублей</a:t>
            </a:r>
            <a:endParaRPr lang="ru-RU" b="1" dirty="0">
              <a:solidFill>
                <a:srgbClr val="00B0F0"/>
              </a:solidFill>
              <a:latin typeface="Constantia"/>
              <a:cs typeface="+mn-cs"/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8" y="4993979"/>
            <a:ext cx="2794680" cy="139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71" y="1052736"/>
            <a:ext cx="1872208" cy="170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905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6000750" cy="500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Наименование</a:t>
            </a:r>
            <a:r>
              <a:rPr lang="ru-RU" sz="2200" b="1" dirty="0" smtClean="0">
                <a:solidFill>
                  <a:srgbClr val="6666FF"/>
                </a:solidFill>
              </a:rPr>
              <a:t> муниципальной программы</a:t>
            </a:r>
            <a:endParaRPr lang="ru-RU" sz="2200" b="1" dirty="0">
              <a:solidFill>
                <a:srgbClr val="6666FF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6572250" y="214313"/>
            <a:ext cx="2463800" cy="11271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6666FF"/>
              </a:buClr>
              <a:buFont typeface="Wingdings 2"/>
              <a:buChar char=""/>
              <a:defRPr/>
            </a:pPr>
            <a:r>
              <a:rPr lang="ru-RU" sz="1800" b="1" dirty="0" smtClean="0">
                <a:solidFill>
                  <a:srgbClr val="6666FF"/>
                </a:solidFill>
                <a:latin typeface="+mj-lt"/>
              </a:rPr>
              <a:t>Объем финансирования, тыс.руб.</a:t>
            </a:r>
            <a:endParaRPr lang="ru-RU" sz="1800" b="1" dirty="0">
              <a:solidFill>
                <a:srgbClr val="6666FF"/>
              </a:solidFill>
              <a:latin typeface="+mj-lt"/>
            </a:endParaRPr>
          </a:p>
        </p:txBody>
      </p:sp>
      <p:sp>
        <p:nvSpPr>
          <p:cNvPr id="33795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/>
              <a:t>      </a:t>
            </a:r>
            <a:r>
              <a:rPr lang="ru-RU" sz="1700" dirty="0" smtClean="0">
                <a:solidFill>
                  <a:schemeClr val="tx1"/>
                </a:solidFill>
              </a:rPr>
              <a:t>Развитие образования в Лотошинском муниципальном         423 066,4(56,9%)                                      районе на 2018-2022 годы</a:t>
            </a:r>
          </a:p>
        </p:txBody>
      </p:sp>
      <p:pic>
        <p:nvPicPr>
          <p:cNvPr id="33796" name="Picture 6" descr="http://agrocollege.mogilev.by/wp-content/uploads/2012/09/Finance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14438"/>
            <a:ext cx="79216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3"/>
          <p:cNvSpPr txBox="1">
            <a:spLocks/>
          </p:cNvSpPr>
          <p:nvPr/>
        </p:nvSpPr>
        <p:spPr>
          <a:xfrm>
            <a:off x="1042988" y="1844675"/>
            <a:ext cx="7705725" cy="5762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Культура Лотошинского муниципального   </a:t>
            </a:r>
            <a:r>
              <a:rPr lang="ru-RU" sz="1600" dirty="0" smtClean="0">
                <a:latin typeface="+mn-lt"/>
                <a:cs typeface="+mn-cs"/>
              </a:rPr>
              <a:t>                            62 311,6 (8,4%)                                        </a:t>
            </a:r>
            <a:r>
              <a:rPr lang="ru-RU" sz="1600" dirty="0">
                <a:latin typeface="+mn-lt"/>
                <a:cs typeface="+mn-cs"/>
              </a:rPr>
              <a:t>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33798" name="Picture 10" descr="http://www.dagestanpost.ru/wp-content/uploads/2015/08/afisha_54f9c2e3a5d07-950x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57375"/>
            <a:ext cx="7921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3"/>
          <p:cNvSpPr txBox="1">
            <a:spLocks/>
          </p:cNvSpPr>
          <p:nvPr/>
        </p:nvSpPr>
        <p:spPr>
          <a:xfrm>
            <a:off x="1042988" y="2492375"/>
            <a:ext cx="7858125" cy="64928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Спорт Лотошинского муниципального             </a:t>
            </a:r>
            <a:r>
              <a:rPr lang="ru-RU" sz="1600" dirty="0" smtClean="0">
                <a:latin typeface="+mn-lt"/>
                <a:cs typeface="+mn-cs"/>
              </a:rPr>
              <a:t>                       50 583,3 (6,8%)                                         района </a:t>
            </a:r>
            <a:r>
              <a:rPr lang="ru-RU" sz="1600" dirty="0">
                <a:latin typeface="+mn-lt"/>
                <a:cs typeface="+mn-cs"/>
              </a:rPr>
              <a:t>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  </a:t>
            </a:r>
          </a:p>
        </p:txBody>
      </p:sp>
      <p:pic>
        <p:nvPicPr>
          <p:cNvPr id="33800" name="Picture 12" descr="https://im0-tub-ru.yandex.net/i?id=fd7481f50cfc88f4e7e632011394900d&amp;n=33&amp;h=190&amp;w=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492375"/>
            <a:ext cx="7921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141663"/>
            <a:ext cx="8010525" cy="71913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Предпринимательство Лотошинского муниципального      </a:t>
            </a:r>
            <a:r>
              <a:rPr lang="ru-RU" sz="1600" dirty="0" smtClean="0">
                <a:latin typeface="+mn-lt"/>
                <a:cs typeface="+mn-cs"/>
              </a:rPr>
              <a:t>       5 461,6 (0,7%)                                       </a:t>
            </a:r>
            <a:r>
              <a:rPr lang="ru-RU" sz="1600" dirty="0">
                <a:latin typeface="+mn-lt"/>
                <a:cs typeface="+mn-cs"/>
              </a:rPr>
              <a:t>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  </a:t>
            </a:r>
          </a:p>
        </p:txBody>
      </p:sp>
      <p:pic>
        <p:nvPicPr>
          <p:cNvPr id="33802" name="Picture 14" descr="http://mybuzines.ru/marinbiz.ru/wp-content/uploads/2013/09/53894f2b4364f940a46880244ed050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141663"/>
            <a:ext cx="7921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одержимое 3"/>
          <p:cNvSpPr txBox="1">
            <a:spLocks/>
          </p:cNvSpPr>
          <p:nvPr/>
        </p:nvSpPr>
        <p:spPr>
          <a:xfrm>
            <a:off x="1042988" y="3789363"/>
            <a:ext cx="7850187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</a:t>
            </a:r>
            <a:r>
              <a:rPr lang="ru-RU" sz="1600" dirty="0" smtClean="0">
                <a:latin typeface="+mn-lt"/>
                <a:cs typeface="+mn-cs"/>
              </a:rPr>
              <a:t>  </a:t>
            </a:r>
            <a:r>
              <a:rPr lang="ru-RU" sz="1600" dirty="0">
                <a:latin typeface="+mn-lt"/>
                <a:cs typeface="+mn-cs"/>
              </a:rPr>
              <a:t>Муниципальное управление Лотошинского           </a:t>
            </a:r>
            <a:r>
              <a:rPr lang="ru-RU" sz="1600" dirty="0" smtClean="0">
                <a:latin typeface="+mn-lt"/>
                <a:cs typeface="+mn-cs"/>
              </a:rPr>
              <a:t>                  78 393,0 (10,5%)                                     </a:t>
            </a:r>
            <a:r>
              <a:rPr lang="ru-RU" sz="1600" dirty="0">
                <a:latin typeface="+mn-lt"/>
                <a:cs typeface="+mn-cs"/>
              </a:rPr>
              <a:t>муниципального 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33804" name="Picture 16" descr="http://www.migservis.ru/upload/iblock/7a1/7a12ee02081535bf04b10f450cbb548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789363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Развитие </a:t>
            </a:r>
            <a:r>
              <a:rPr lang="ru-RU" sz="1600" dirty="0">
                <a:latin typeface="+mn-lt"/>
                <a:cs typeface="+mn-cs"/>
              </a:rPr>
              <a:t>сельского хозяйства и сельских территорий     </a:t>
            </a:r>
            <a:r>
              <a:rPr lang="ru-RU" sz="1600" dirty="0" smtClean="0">
                <a:latin typeface="+mn-lt"/>
                <a:cs typeface="+mn-cs"/>
              </a:rPr>
              <a:t>         2 078,0 (0,3%)                  </a:t>
            </a:r>
            <a:r>
              <a:rPr lang="ru-RU" sz="1600" dirty="0">
                <a:latin typeface="+mn-lt"/>
                <a:cs typeface="+mn-cs"/>
              </a:rPr>
              <a:t>Лотошинского муниципального района на </a:t>
            </a:r>
            <a:r>
              <a:rPr lang="ru-RU" sz="1600" dirty="0" smtClean="0">
                <a:latin typeface="+mn-lt"/>
                <a:cs typeface="+mn-cs"/>
              </a:rPr>
              <a:t>2019-2024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33806" name="Picture 18" descr="http://admin.zamay.org/static/images/previews/1/12120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4437063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одержимое 3"/>
          <p:cNvSpPr txBox="1">
            <a:spLocks/>
          </p:cNvSpPr>
          <p:nvPr/>
        </p:nvSpPr>
        <p:spPr>
          <a:xfrm>
            <a:off x="1259632" y="5084763"/>
            <a:ext cx="7560518" cy="1440581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+mn-lt"/>
                <a:cs typeface="+mn-cs"/>
              </a:rPr>
              <a:t>Снижение административных барьеров и повышение качества</a:t>
            </a:r>
            <a:endParaRPr lang="ru-RU" sz="1600" dirty="0" smtClean="0"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+mn-lt"/>
                <a:cs typeface="+mn-cs"/>
              </a:rPr>
              <a:t>и доступности предоставления государственных и муниципальных услуг,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+mn-lt"/>
                <a:cs typeface="+mn-cs"/>
              </a:rPr>
              <a:t>в том числе на базе многофункционального центра предоставления       13 450,9 </a:t>
            </a:r>
            <a:r>
              <a:rPr lang="ru-RU" sz="1600" dirty="0" smtClean="0">
                <a:latin typeface="+mn-lt"/>
                <a:cs typeface="+mn-cs"/>
              </a:rPr>
              <a:t>(1,8%)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+mn-lt"/>
                <a:cs typeface="+mn-cs"/>
              </a:rPr>
              <a:t>государственных и муниципальных услуг  Лотошинского муниципального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400" dirty="0" smtClean="0">
                <a:latin typeface="+mn-lt"/>
                <a:cs typeface="+mn-cs"/>
              </a:rPr>
              <a:t>района на 2018-2022 годы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72710" name="Picture 6" descr="http://rpenz.pnzreg.ru/files/pnz_pnzreg_ru/penzraion/th_1(7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445224"/>
            <a:ext cx="1088597" cy="6803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6715125" cy="455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9966FF"/>
              </a:solidFill>
              <a:latin typeface="+mn-lt"/>
            </a:endParaRPr>
          </a:p>
        </p:txBody>
      </p:sp>
      <p:sp>
        <p:nvSpPr>
          <p:cNvPr id="34818" name="Содержимое 12"/>
          <p:cNvSpPr>
            <a:spLocks noGrp="1"/>
          </p:cNvSpPr>
          <p:nvPr>
            <p:ph sz="half" idx="1"/>
          </p:nvPr>
        </p:nvSpPr>
        <p:spPr>
          <a:xfrm>
            <a:off x="6948264" y="214313"/>
            <a:ext cx="2195736" cy="11271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6666FF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9966FF"/>
                </a:solidFill>
              </a:rPr>
              <a:t>Объем финансирования тыс.руб.</a:t>
            </a:r>
          </a:p>
        </p:txBody>
      </p:sp>
      <p:sp>
        <p:nvSpPr>
          <p:cNvPr id="34819" name="Содержимое 3"/>
          <p:cNvSpPr>
            <a:spLocks noGrp="1"/>
          </p:cNvSpPr>
          <p:nvPr>
            <p:ph sz="half" idx="2"/>
          </p:nvPr>
        </p:nvSpPr>
        <p:spPr>
          <a:xfrm>
            <a:off x="1043608" y="1268413"/>
            <a:ext cx="7921005" cy="5048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/>
              <a:t>      </a:t>
            </a:r>
            <a:r>
              <a:rPr lang="ru-RU" sz="1700" dirty="0" smtClean="0">
                <a:solidFill>
                  <a:schemeClr val="tx1"/>
                </a:solidFill>
              </a:rPr>
              <a:t>Развитие транспортной системы на территории Лотошинского 53 165,3 (7,1%)      муниципального района на 2018-2022 годы</a:t>
            </a:r>
          </a:p>
        </p:txBody>
      </p:sp>
      <p:sp>
        <p:nvSpPr>
          <p:cNvPr id="15" name="Содержимое 3"/>
          <p:cNvSpPr txBox="1">
            <a:spLocks/>
          </p:cNvSpPr>
          <p:nvPr/>
        </p:nvSpPr>
        <p:spPr>
          <a:xfrm>
            <a:off x="1185863" y="4509120"/>
            <a:ext cx="7958137" cy="64293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Жилище </a:t>
            </a:r>
            <a:r>
              <a:rPr lang="ru-RU" sz="1600" dirty="0">
                <a:latin typeface="+mn-lt"/>
                <a:cs typeface="+mn-cs"/>
              </a:rPr>
              <a:t>Лотошинского муниципального          </a:t>
            </a:r>
            <a:r>
              <a:rPr lang="ru-RU" sz="1600" dirty="0" smtClean="0">
                <a:latin typeface="+mn-lt"/>
                <a:cs typeface="+mn-cs"/>
              </a:rPr>
              <a:t>                </a:t>
            </a:r>
            <a:r>
              <a:rPr lang="en-US" sz="1600" dirty="0" smtClean="0">
                <a:latin typeface="+mn-lt"/>
                <a:cs typeface="+mn-cs"/>
              </a:rPr>
              <a:t>          </a:t>
            </a:r>
            <a:r>
              <a:rPr lang="ru-RU" sz="1600" dirty="0" smtClean="0">
                <a:latin typeface="+mn-lt"/>
                <a:cs typeface="+mn-cs"/>
              </a:rPr>
              <a:t>4 786,7 (0,6%)  </a:t>
            </a:r>
            <a:r>
              <a:rPr lang="ru-RU" sz="1600" dirty="0">
                <a:latin typeface="+mn-lt"/>
                <a:cs typeface="+mn-cs"/>
              </a:rPr>
              <a:t>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1042988" y="5084763"/>
            <a:ext cx="7777162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8" name="Содержимое 3"/>
          <p:cNvSpPr txBox="1">
            <a:spLocks/>
          </p:cNvSpPr>
          <p:nvPr/>
        </p:nvSpPr>
        <p:spPr>
          <a:xfrm>
            <a:off x="1042988" y="5661025"/>
            <a:ext cx="7929562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pic>
        <p:nvPicPr>
          <p:cNvPr id="34827" name="Picture 4" descr="http://steel-w.ru/pdir/image/877_Azov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65104"/>
            <a:ext cx="792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6" descr="http://pro-golitsyno.ru/files/237/images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229200"/>
            <a:ext cx="792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8" descr="http://ilm.rnikolsk.pnzreg.ru/files/ilmino_nikolsk_pnzreg_ru/kartinki/2015/6juni/soz-sa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021288"/>
            <a:ext cx="7921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20" descr="http://img0.liveinternet.ru/images/attach/c/5/89/77/89077064_4979214_72848686_img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600" y="1285875"/>
            <a:ext cx="8651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22" descr="http://static1.squarespace.com/static/54ced80ee4b0aa862f974cbf/t/55880892e4b062bc4c66bae6/1434978451979/conservationpolicieshealthbenefit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996952"/>
            <a:ext cx="857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3" name="Прямоугольник 28"/>
          <p:cNvSpPr>
            <a:spLocks noChangeArrowheads="1"/>
          </p:cNvSpPr>
          <p:nvPr/>
        </p:nvSpPr>
        <p:spPr bwMode="auto">
          <a:xfrm>
            <a:off x="1285875" y="6021288"/>
            <a:ext cx="7858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dirty="0">
                <a:latin typeface="+mn-lt"/>
                <a:cs typeface="+mn-cs"/>
              </a:rPr>
              <a:t>Социальная защита населения Лотошинского                </a:t>
            </a:r>
            <a:r>
              <a:rPr lang="ru-RU" sz="1600" dirty="0" smtClean="0">
                <a:latin typeface="+mn-lt"/>
                <a:cs typeface="+mn-cs"/>
              </a:rPr>
              <a:t>              28 385,0 (3,8%)                                                  </a:t>
            </a:r>
            <a:r>
              <a:rPr lang="ru-RU" sz="1600" dirty="0">
                <a:latin typeface="+mn-lt"/>
                <a:cs typeface="+mn-cs"/>
              </a:rPr>
              <a:t>муниципального района на </a:t>
            </a:r>
            <a:r>
              <a:rPr lang="ru-RU" sz="1600" dirty="0" smtClean="0">
                <a:latin typeface="+mn-lt"/>
                <a:cs typeface="+mn-cs"/>
              </a:rPr>
              <a:t>2018-2022 годы 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30" name="Содержимое 3"/>
          <p:cNvSpPr txBox="1">
            <a:spLocks/>
          </p:cNvSpPr>
          <p:nvPr/>
        </p:nvSpPr>
        <p:spPr>
          <a:xfrm>
            <a:off x="1115616" y="3068960"/>
            <a:ext cx="8028384" cy="642937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Экология и природные ресурсы Лотошинского            </a:t>
            </a:r>
            <a:r>
              <a:rPr lang="ru-RU" sz="1600" dirty="0" smtClean="0">
                <a:latin typeface="+mn-lt"/>
                <a:cs typeface="+mn-cs"/>
              </a:rPr>
              <a:t>                 921,1 </a:t>
            </a:r>
            <a:r>
              <a:rPr lang="ru-RU" sz="1600" dirty="0">
                <a:latin typeface="+mn-lt"/>
                <a:cs typeface="+mn-cs"/>
              </a:rPr>
              <a:t>(0,1%)                   муниципального 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sp>
        <p:nvSpPr>
          <p:cNvPr id="33" name="Содержимое 3"/>
          <p:cNvSpPr txBox="1">
            <a:spLocks/>
          </p:cNvSpPr>
          <p:nvPr/>
        </p:nvSpPr>
        <p:spPr>
          <a:xfrm>
            <a:off x="1403648" y="1857375"/>
            <a:ext cx="7560840" cy="121158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</a:t>
            </a:r>
            <a:r>
              <a:rPr lang="ru-RU" sz="1600" dirty="0" smtClean="0">
                <a:latin typeface="+mn-lt"/>
                <a:cs typeface="+mn-cs"/>
              </a:rPr>
              <a:t>Развитие информационно – коммуникационных технологий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для повышения качества муниципального управления               2 460,3 (0,3%)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и создания благоприятных условий жизни и ведения бизнеса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в </a:t>
            </a:r>
            <a:r>
              <a:rPr lang="ru-RU" sz="1600" dirty="0">
                <a:latin typeface="+mn-lt"/>
                <a:cs typeface="+mn-cs"/>
              </a:rPr>
              <a:t>Лотошинском муниципальном районе на </a:t>
            </a:r>
            <a:r>
              <a:rPr lang="ru-RU" sz="1600" dirty="0" smtClean="0">
                <a:latin typeface="+mn-lt"/>
                <a:cs typeface="+mn-cs"/>
              </a:rPr>
              <a:t>2018-2022 годы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115616" y="3789040"/>
            <a:ext cx="813435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Безопасность </a:t>
            </a:r>
            <a:r>
              <a:rPr lang="ru-RU" sz="1600" dirty="0">
                <a:latin typeface="+mn-lt"/>
                <a:cs typeface="+mn-cs"/>
              </a:rPr>
              <a:t>Лотошинского муниципального района  </a:t>
            </a:r>
            <a:r>
              <a:rPr lang="ru-RU" sz="1600" dirty="0" smtClean="0">
                <a:latin typeface="+mn-lt"/>
                <a:cs typeface="+mn-cs"/>
              </a:rPr>
              <a:t>               5 259,1 (0,7%)                                                         </a:t>
            </a:r>
            <a:r>
              <a:rPr lang="ru-RU" sz="1600" dirty="0">
                <a:latin typeface="+mn-lt"/>
                <a:cs typeface="+mn-cs"/>
              </a:rPr>
              <a:t>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sp>
        <p:nvSpPr>
          <p:cNvPr id="35" name="Содержимое 3"/>
          <p:cNvSpPr txBox="1">
            <a:spLocks/>
          </p:cNvSpPr>
          <p:nvPr/>
        </p:nvSpPr>
        <p:spPr>
          <a:xfrm>
            <a:off x="990600" y="5301208"/>
            <a:ext cx="8153400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ru-RU" sz="1600" dirty="0">
                <a:latin typeface="+mn-lt"/>
                <a:cs typeface="+mn-cs"/>
              </a:rPr>
              <a:t>    </a:t>
            </a:r>
            <a:r>
              <a:rPr lang="ru-RU" sz="1600" dirty="0" smtClean="0">
                <a:latin typeface="+mn-lt"/>
                <a:cs typeface="+mn-cs"/>
              </a:rPr>
              <a:t> </a:t>
            </a:r>
            <a:r>
              <a:rPr lang="ru-RU" sz="1600" dirty="0">
                <a:latin typeface="+mn-lt"/>
                <a:cs typeface="+mn-cs"/>
              </a:rPr>
              <a:t>Газификация населенных пунктов Лотошинского                            </a:t>
            </a:r>
            <a:r>
              <a:rPr lang="ru-RU" sz="1600" dirty="0" smtClean="0">
                <a:latin typeface="+mn-lt"/>
                <a:cs typeface="+mn-cs"/>
              </a:rPr>
              <a:t>    0,0           </a:t>
            </a:r>
            <a:r>
              <a:rPr lang="ru-RU" sz="1600" dirty="0">
                <a:latin typeface="+mn-lt"/>
                <a:cs typeface="+mn-cs"/>
              </a:rPr>
              <a:t>муниципального 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72706" name="Picture 2" descr="http://splendid-magazine.md/wp-content/uploads/2016/04/bezopas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060848"/>
            <a:ext cx="864096" cy="626470"/>
          </a:xfrm>
          <a:prstGeom prst="rect">
            <a:avLst/>
          </a:prstGeom>
          <a:noFill/>
        </p:spPr>
      </p:pic>
      <p:pic>
        <p:nvPicPr>
          <p:cNvPr id="72708" name="Picture 4" descr="http://www.mchs.gov.ru/upload/site1/news_aggregator/kn0vvpjlhm-big-46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717032"/>
            <a:ext cx="720080" cy="5111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6715125" cy="4556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Наименование муниципальной программы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34818" name="Содержимое 12"/>
          <p:cNvSpPr>
            <a:spLocks noGrp="1"/>
          </p:cNvSpPr>
          <p:nvPr>
            <p:ph sz="half" idx="1"/>
          </p:nvPr>
        </p:nvSpPr>
        <p:spPr>
          <a:xfrm>
            <a:off x="6929438" y="214313"/>
            <a:ext cx="2214562" cy="1127125"/>
          </a:xfrm>
        </p:spPr>
        <p:txBody>
          <a:bodyPr/>
          <a:lstStyle/>
          <a:p>
            <a:pPr eaLnBrk="1" hangingPunct="1">
              <a:buClr>
                <a:srgbClr val="6666FF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6666FF"/>
                </a:solidFill>
              </a:rPr>
              <a:t>Объем финансирования тыс.руб.</a:t>
            </a:r>
          </a:p>
        </p:txBody>
      </p:sp>
      <p:sp>
        <p:nvSpPr>
          <p:cNvPr id="34819" name="Содержимое 3"/>
          <p:cNvSpPr>
            <a:spLocks noGrp="1"/>
          </p:cNvSpPr>
          <p:nvPr>
            <p:ph sz="half" idx="2"/>
          </p:nvPr>
        </p:nvSpPr>
        <p:spPr>
          <a:xfrm>
            <a:off x="1042988" y="1268413"/>
            <a:ext cx="7921625" cy="504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dirty="0" smtClean="0"/>
              <a:t>      </a:t>
            </a: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>
          <a:xfrm>
            <a:off x="1042988" y="3068638"/>
            <a:ext cx="8010525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042988" y="4437063"/>
            <a:ext cx="8002587" cy="6477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26" name="Содержимое 3"/>
          <p:cNvSpPr txBox="1">
            <a:spLocks/>
          </p:cNvSpPr>
          <p:nvPr/>
        </p:nvSpPr>
        <p:spPr>
          <a:xfrm>
            <a:off x="1042988" y="5084763"/>
            <a:ext cx="7777162" cy="57626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 </a:t>
            </a:r>
          </a:p>
        </p:txBody>
      </p:sp>
      <p:sp>
        <p:nvSpPr>
          <p:cNvPr id="33" name="Содержимое 3"/>
          <p:cNvSpPr txBox="1">
            <a:spLocks/>
          </p:cNvSpPr>
          <p:nvPr/>
        </p:nvSpPr>
        <p:spPr>
          <a:xfrm>
            <a:off x="1331639" y="1857374"/>
            <a:ext cx="7785373" cy="995561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Содержание и развитие инженерной инфраструктуры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и </a:t>
            </a:r>
            <a:r>
              <a:rPr lang="ru-RU" sz="1600" dirty="0" err="1" smtClean="0">
                <a:latin typeface="+mn-lt"/>
                <a:cs typeface="+mn-cs"/>
              </a:rPr>
              <a:t>энергоэффективности</a:t>
            </a:r>
            <a:r>
              <a:rPr lang="ru-RU" sz="1600" dirty="0" smtClean="0">
                <a:latin typeface="+mn-lt"/>
                <a:cs typeface="+mn-cs"/>
              </a:rPr>
              <a:t> Лотошинского муниципального           2 090,8 (0,3%)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1600" dirty="0" smtClean="0">
                <a:latin typeface="+mn-lt"/>
                <a:cs typeface="+mn-cs"/>
              </a:rPr>
              <a:t>района на 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sp>
        <p:nvSpPr>
          <p:cNvPr id="34" name="Содержимое 3"/>
          <p:cNvSpPr txBox="1">
            <a:spLocks/>
          </p:cNvSpPr>
          <p:nvPr/>
        </p:nvSpPr>
        <p:spPr>
          <a:xfrm>
            <a:off x="1331639" y="3071813"/>
            <a:ext cx="7704857" cy="5715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 smtClean="0">
                <a:latin typeface="+mn-lt"/>
                <a:cs typeface="+mn-cs"/>
              </a:rPr>
              <a:t>Формирование современной городской среды Лотошинского    2 630,1(0,3%)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 smtClean="0">
                <a:latin typeface="+mn-lt"/>
                <a:cs typeface="+mn-cs"/>
              </a:rPr>
              <a:t>муниципального </a:t>
            </a:r>
            <a:r>
              <a:rPr lang="ru-RU" sz="1600" dirty="0">
                <a:latin typeface="+mn-lt"/>
                <a:cs typeface="+mn-cs"/>
              </a:rPr>
              <a:t>района </a:t>
            </a:r>
            <a:r>
              <a:rPr lang="ru-RU" sz="1600" dirty="0" smtClean="0">
                <a:latin typeface="+mn-lt"/>
                <a:cs typeface="+mn-cs"/>
              </a:rPr>
              <a:t>на 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27" name="Picture 10" descr="http://www.mrech.ru/upload/image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936104" cy="68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одержимое 3"/>
          <p:cNvSpPr txBox="1">
            <a:spLocks/>
          </p:cNvSpPr>
          <p:nvPr/>
        </p:nvSpPr>
        <p:spPr>
          <a:xfrm>
            <a:off x="1115616" y="1196752"/>
            <a:ext cx="7632848" cy="500063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sz="1600" dirty="0">
                <a:latin typeface="+mn-lt"/>
                <a:cs typeface="+mn-cs"/>
              </a:rPr>
              <a:t>     </a:t>
            </a:r>
            <a:r>
              <a:rPr lang="ru-RU" sz="1600" dirty="0" smtClean="0">
                <a:latin typeface="+mn-lt"/>
                <a:cs typeface="+mn-cs"/>
              </a:rPr>
              <a:t>Градостроительная </a:t>
            </a:r>
            <a:r>
              <a:rPr lang="ru-RU" sz="1600" dirty="0">
                <a:latin typeface="+mn-lt"/>
                <a:cs typeface="+mn-cs"/>
              </a:rPr>
              <a:t>деятельность на территории   </a:t>
            </a:r>
            <a:r>
              <a:rPr lang="ru-RU" sz="1600" dirty="0" smtClean="0">
                <a:latin typeface="+mn-lt"/>
                <a:cs typeface="+mn-cs"/>
              </a:rPr>
              <a:t>                 1 637,0 (0,2%)                            </a:t>
            </a:r>
            <a:r>
              <a:rPr lang="ru-RU" sz="1600" dirty="0">
                <a:latin typeface="+mn-lt"/>
                <a:cs typeface="+mn-cs"/>
              </a:rPr>
              <a:t>Лотошинского муниципального района на </a:t>
            </a:r>
            <a:r>
              <a:rPr lang="ru-RU" sz="1600" dirty="0" smtClean="0">
                <a:latin typeface="+mn-lt"/>
                <a:cs typeface="+mn-cs"/>
              </a:rPr>
              <a:t>2018-2022 </a:t>
            </a:r>
            <a:r>
              <a:rPr lang="ru-RU" sz="1600" dirty="0">
                <a:latin typeface="+mn-lt"/>
                <a:cs typeface="+mn-cs"/>
              </a:rPr>
              <a:t>годы</a:t>
            </a:r>
          </a:p>
        </p:txBody>
      </p:sp>
      <p:pic>
        <p:nvPicPr>
          <p:cNvPr id="59394" name="Picture 2" descr="https://stroi.mos.ru/uploads/cache/main_image_thumb300/main_image/0001/37/96793715d6207e2ac0ea3a3a50fef131fdc1547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971600" cy="647733"/>
          </a:xfrm>
          <a:prstGeom prst="rect">
            <a:avLst/>
          </a:prstGeom>
          <a:noFill/>
        </p:spPr>
      </p:pic>
      <p:pic>
        <p:nvPicPr>
          <p:cNvPr id="59396" name="Picture 4" descr="http://www.asmo-rb.ru/uploads/posts/2017-05/1495002925_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38650"/>
            <a:ext cx="936104" cy="621841"/>
          </a:xfrm>
          <a:prstGeom prst="rect">
            <a:avLst/>
          </a:prstGeom>
          <a:noFill/>
        </p:spPr>
      </p:pic>
      <p:sp>
        <p:nvSpPr>
          <p:cNvPr id="31" name="Содержимое 3"/>
          <p:cNvSpPr txBox="1">
            <a:spLocks/>
          </p:cNvSpPr>
          <p:nvPr/>
        </p:nvSpPr>
        <p:spPr>
          <a:xfrm>
            <a:off x="683568" y="4293096"/>
            <a:ext cx="8136904" cy="1152128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ИТОГО: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Программные  расходы Лотошинского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муниципального района                                              736 680,0  (99,2%)</a:t>
            </a:r>
            <a:endParaRPr lang="ru-RU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59400" name="Picture 8" descr="http://god-2018s.com/wp-content/uploads/2017/01/molodaya-semya-6-61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645024"/>
            <a:ext cx="2520280" cy="1239482"/>
          </a:xfrm>
          <a:prstGeom prst="rect">
            <a:avLst/>
          </a:prstGeom>
          <a:noFill/>
        </p:spPr>
      </p:pic>
      <p:sp>
        <p:nvSpPr>
          <p:cNvPr id="32" name="Содержимое 3"/>
          <p:cNvSpPr txBox="1">
            <a:spLocks/>
          </p:cNvSpPr>
          <p:nvPr/>
        </p:nvSpPr>
        <p:spPr>
          <a:xfrm>
            <a:off x="683568" y="5445224"/>
            <a:ext cx="8136904" cy="11521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err="1" smtClean="0">
                <a:solidFill>
                  <a:srgbClr val="0070C0"/>
                </a:solidFill>
                <a:latin typeface="+mn-lt"/>
                <a:cs typeface="+mn-cs"/>
              </a:rPr>
              <a:t>Непрограммные</a:t>
            </a: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  расходы Лотошинского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b="1" dirty="0" smtClean="0">
                <a:solidFill>
                  <a:srgbClr val="0070C0"/>
                </a:solidFill>
                <a:latin typeface="+mn-lt"/>
                <a:cs typeface="+mn-cs"/>
              </a:rPr>
              <a:t>муниципального района                                                   5 856,6 (0,8%)</a:t>
            </a:r>
            <a:endParaRPr lang="ru-RU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242175" cy="7858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138" y="1571625"/>
            <a:ext cx="3708846" cy="1054100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образования в Лотошинском муниципальном районе Московской области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600" y="2822997"/>
            <a:ext cx="3384376" cy="71348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Дошкольное образование»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159 999,7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4355112"/>
            <a:ext cx="3384376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«Дополнительное образование, воспитание и психолого</a:t>
            </a:r>
            <a:r>
              <a:rPr lang="en-US" sz="1200" b="1" dirty="0">
                <a:latin typeface="Arial" charset="0"/>
                <a:ea typeface="SimSun" charset="-122"/>
              </a:rPr>
              <a:t>-</a:t>
            </a:r>
            <a:r>
              <a:rPr lang="ru-RU" sz="1200" b="1" dirty="0">
                <a:latin typeface="Arial" charset="0"/>
                <a:ea typeface="SimSun" charset="-122"/>
              </a:rPr>
              <a:t>социальное сопровождение детей»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32 120,3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1600" y="5500970"/>
            <a:ext cx="338437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4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«Создание условий для реализации муниципальной программы»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3 266,3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1700808"/>
            <a:ext cx="4032448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«Культура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6056" y="5877272"/>
            <a:ext cx="381642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5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«Создание условий для реализации муниципальной программы»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57 935,7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76056" y="2523043"/>
            <a:ext cx="374441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«Библиотечное обслуживание населения»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1 533,8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76056" y="3284984"/>
            <a:ext cx="374441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«Обеспечение доступности предоставления услуг в </a:t>
            </a:r>
            <a:r>
              <a:rPr lang="ru-RU" sz="1200" b="1" dirty="0" err="1" smtClean="0">
                <a:latin typeface="Arial" charset="0"/>
                <a:ea typeface="SimSun" charset="-122"/>
              </a:rPr>
              <a:t>культурно-досуговых</a:t>
            </a:r>
            <a:r>
              <a:rPr lang="ru-RU" sz="1200" b="1" dirty="0" smtClean="0">
                <a:latin typeface="Arial" charset="0"/>
                <a:ea typeface="SimSun" charset="-122"/>
              </a:rPr>
              <a:t> учреждениях»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1 737,0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07156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000125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II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26" name="Соединительная линия уступом 25"/>
          <p:cNvCxnSpPr>
            <a:endCxn id="0" idx="1"/>
          </p:cNvCxnSpPr>
          <p:nvPr/>
        </p:nvCxnSpPr>
        <p:spPr>
          <a:xfrm rot="16200000" flipH="1">
            <a:off x="-1221581" y="3750469"/>
            <a:ext cx="3954462" cy="431800"/>
          </a:xfrm>
          <a:prstGeom prst="bentConnector2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39750" y="3213100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rot="10800000" flipH="1" flipV="1">
            <a:off x="4788024" y="2060848"/>
            <a:ext cx="263525" cy="3463925"/>
          </a:xfrm>
          <a:prstGeom prst="bentConnector3">
            <a:avLst>
              <a:gd name="adj1" fmla="val -86987"/>
            </a:avLst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572000" y="2780928"/>
            <a:ext cx="50323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572000" y="3717032"/>
            <a:ext cx="50323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539750" y="3860800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39750" y="4724400"/>
            <a:ext cx="47307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971600" y="3609020"/>
            <a:ext cx="338437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«Общее образование»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227 680,0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4572000" y="4653136"/>
            <a:ext cx="503237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 rot="10800000" flipV="1">
            <a:off x="5076056" y="4293097"/>
            <a:ext cx="374441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«Организация доступа к музейным фондам» 55,0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H="1">
            <a:off x="539750" y="1989138"/>
            <a:ext cx="21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rot="10800000" flipH="1" flipV="1">
            <a:off x="4788024" y="2780928"/>
            <a:ext cx="263525" cy="3463925"/>
          </a:xfrm>
          <a:prstGeom prst="bentConnector3">
            <a:avLst>
              <a:gd name="adj1" fmla="val -86987"/>
            </a:avLst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 rot="10800000" flipV="1">
            <a:off x="5076056" y="5085184"/>
            <a:ext cx="374441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парка культуры и отдыха» </a:t>
            </a:r>
            <a:r>
              <a:rPr lang="ru-RU" sz="1200" b="1" dirty="0" smtClean="0">
                <a:latin typeface="Arial" charset="0"/>
                <a:ea typeface="SimSun" charset="-122"/>
              </a:rPr>
              <a:t>               1 050,0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1531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25603" name="Номер слайда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9138" y="1949450"/>
            <a:ext cx="3600450" cy="815975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 «Спорт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3003182"/>
            <a:ext cx="3600400" cy="112210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>
                <a:latin typeface="Arial" charset="0"/>
                <a:ea typeface="SimSun" charset="-122"/>
              </a:rPr>
              <a:t>Развитие физической культуры и массового спорта в Лотошинском муниципальном районе»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760,0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4185084"/>
            <a:ext cx="3600400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«Молодёжь Лотошинского муниципального 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200,0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5157192"/>
            <a:ext cx="3600399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ПОДПРОГРАММА3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«Обеспечивающая подпрограмма»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49 623,3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86350" y="1951038"/>
            <a:ext cx="3600450" cy="815975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«Предпринимательство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2755343"/>
            <a:ext cx="345638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«Повышение инвестиционной привлекательности Лотошинского муниципального района»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20072" y="5643579"/>
            <a:ext cx="3456384" cy="10880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4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потребительского рынка и услуг на территории Лотошинского муниципального 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5 261,6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20072" y="3717032"/>
            <a:ext cx="345638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конкуренции на территории Лотошинского муниципального района»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57313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III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25" y="1357313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IV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395288" y="3644900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rot="10800000" flipH="1" flipV="1">
            <a:off x="5003800" y="2565400"/>
            <a:ext cx="263525" cy="3463925"/>
          </a:xfrm>
          <a:prstGeom prst="bentConnector3">
            <a:avLst>
              <a:gd name="adj1" fmla="val -86987"/>
            </a:avLst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4786313" y="32146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4786313" y="4000500"/>
            <a:ext cx="433387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4786313" y="4929188"/>
            <a:ext cx="4318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5220072" y="4437112"/>
            <a:ext cx="3461518" cy="10880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3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малого и среднего предпринимательства в Лотошинском муниципальном районе»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200,0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95288" y="4581525"/>
            <a:ext cx="358775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395288" y="2349500"/>
            <a:ext cx="0" cy="31670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 flipV="1">
            <a:off x="395288" y="5516563"/>
            <a:ext cx="358775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395288" y="2349500"/>
            <a:ext cx="2889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15312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2275" y="1341438"/>
            <a:ext cx="5957888" cy="577850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МП «Муниципальное управление»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 </a:t>
            </a:r>
            <a:r>
              <a:rPr lang="ru-RU" sz="1400" b="1" dirty="0">
                <a:latin typeface="Arial" charset="0"/>
                <a:ea typeface="SimSun" charset="-122"/>
              </a:rPr>
              <a:t>- </a:t>
            </a:r>
            <a:r>
              <a:rPr lang="ru-RU" sz="1400" b="1" dirty="0" smtClean="0">
                <a:latin typeface="Arial" charset="0"/>
                <a:ea typeface="SimSun" charset="-122"/>
              </a:rPr>
              <a:t>2022 </a:t>
            </a:r>
            <a:r>
              <a:rPr lang="ru-RU" sz="1400" b="1" dirty="0">
                <a:latin typeface="Arial" charset="0"/>
                <a:ea typeface="SimSun" charset="-122"/>
              </a:rPr>
              <a:t>годы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461040"/>
            <a:ext cx="4176464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«Управление муниципальным имуществом и земельными ресурсами Лотошинского муниципального района»                                            3 907,0 тыс.руб. 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4725144"/>
            <a:ext cx="4176464" cy="91779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3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Развитие архивного дела в Лотошинском муниципальном районе»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3 653,0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3568" y="5907419"/>
            <a:ext cx="4176464" cy="71348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4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Развитие муниципальной службы»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155,0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4048" y="4901200"/>
            <a:ext cx="3528392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7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«Обеспечение инфраструктуры органов местного самоуправления Лотошинского муниципального района»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24 929,7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4048" y="3573016"/>
            <a:ext cx="3528392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6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«Создание условий для реализации муниципальной программы»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45 248,3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86063" y="954088"/>
            <a:ext cx="2928937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V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467544" y="4005064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467544" y="5157192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532440" y="4077072"/>
            <a:ext cx="2873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683568" y="2428448"/>
            <a:ext cx="4176464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en-US" sz="1000" b="1" dirty="0">
                <a:latin typeface="Arial" charset="0"/>
                <a:ea typeface="SimSun" charset="-122"/>
              </a:rPr>
              <a:t>1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«Управление муниципальными финансами»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04048" y="2365907"/>
            <a:ext cx="353124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5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 </a:t>
            </a:r>
            <a:r>
              <a:rPr lang="ru-RU" sz="1200" b="1" dirty="0" smtClean="0">
                <a:latin typeface="Arial" charset="0"/>
                <a:ea typeface="SimSun" charset="-122"/>
              </a:rPr>
              <a:t>«Развитие системы информирования населения»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500,0 тыс.руб.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0800000">
            <a:off x="468313" y="6165850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468313" y="2708275"/>
            <a:ext cx="214312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8313" y="1700213"/>
            <a:ext cx="0" cy="44656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468313" y="1700213"/>
            <a:ext cx="12239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532813" y="5445125"/>
            <a:ext cx="2873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532440" y="2852936"/>
            <a:ext cx="2873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8820150" y="1700213"/>
            <a:ext cx="0" cy="37449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667625" y="1700213"/>
            <a:ext cx="11525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5313" cy="714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340768"/>
            <a:ext cx="4176713" cy="1341437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сельского хозяйства и сельских территорий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2019 </a:t>
            </a:r>
            <a:r>
              <a:rPr lang="ru-RU" sz="1400" b="1" dirty="0">
                <a:latin typeface="Arial" charset="0"/>
                <a:ea typeface="SimSun" charset="-122"/>
              </a:rPr>
              <a:t>– </a:t>
            </a:r>
            <a:r>
              <a:rPr lang="ru-RU" sz="1400" b="1" dirty="0" smtClean="0">
                <a:latin typeface="Arial" charset="0"/>
                <a:ea typeface="SimSun" charset="-122"/>
              </a:rPr>
              <a:t>2024 годы</a:t>
            </a:r>
            <a:r>
              <a:rPr lang="ru-RU" sz="1400" b="1" dirty="0">
                <a:latin typeface="Arial" charset="0"/>
                <a:ea typeface="SimSun" charset="-122"/>
              </a:rPr>
              <a:t>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2 078,0 тыс.руб</a:t>
            </a:r>
            <a:r>
              <a:rPr lang="ru-RU" sz="14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1556792"/>
            <a:ext cx="4105275" cy="1053999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транспортной системы на территории 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60032" y="5085184"/>
            <a:ext cx="4104456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«Содержание и </a:t>
            </a:r>
            <a:r>
              <a:rPr lang="ru-RU" sz="1200" b="1" dirty="0" smtClean="0">
                <a:latin typeface="Arial" charset="0"/>
                <a:ea typeface="SimSun" charset="-122"/>
              </a:rPr>
              <a:t>текущий ремонт </a:t>
            </a:r>
            <a:r>
              <a:rPr lang="ru-RU" sz="1200" b="1" dirty="0">
                <a:latin typeface="Arial" charset="0"/>
                <a:ea typeface="SimSun" charset="-122"/>
              </a:rPr>
              <a:t>автомобильных дорог </a:t>
            </a:r>
            <a:r>
              <a:rPr lang="ru-RU" sz="1200" b="1" dirty="0" smtClean="0">
                <a:latin typeface="Arial" charset="0"/>
                <a:ea typeface="SimSun" charset="-122"/>
              </a:rPr>
              <a:t>общего пользования Лотошинского </a:t>
            </a:r>
            <a:r>
              <a:rPr lang="ru-RU" sz="1200" b="1" dirty="0">
                <a:latin typeface="Arial" charset="0"/>
                <a:ea typeface="SimSun" charset="-122"/>
              </a:rPr>
              <a:t>муниципального района» </a:t>
            </a:r>
            <a:r>
              <a:rPr lang="ru-RU" sz="1200" b="1" dirty="0" smtClean="0">
                <a:latin typeface="Arial" charset="0"/>
                <a:ea typeface="SimSun" charset="-122"/>
              </a:rPr>
              <a:t>4 364,3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V="1">
            <a:off x="4860032" y="2852936"/>
            <a:ext cx="410445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«Пассажирский транспорт общего пользования»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46 789,3 тыс.руб</a:t>
            </a:r>
            <a:r>
              <a:rPr lang="ru-RU" sz="1200" b="1" dirty="0">
                <a:latin typeface="Arial" charset="0"/>
                <a:ea typeface="SimSun" charset="-122"/>
              </a:rPr>
              <a:t>.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60032" y="6093296"/>
            <a:ext cx="4104456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«Безопасность дорожного движения Лотошинского муниципального района» </a:t>
            </a:r>
            <a:r>
              <a:rPr lang="ru-RU" sz="1200" b="1" dirty="0" smtClean="0">
                <a:latin typeface="Arial" charset="0"/>
                <a:ea typeface="SimSun" charset="-122"/>
              </a:rPr>
              <a:t>864,0 </a:t>
            </a:r>
            <a:r>
              <a:rPr lang="ru-RU" sz="1200" b="1" dirty="0">
                <a:latin typeface="Arial" charset="0"/>
                <a:ea typeface="SimSun" charset="-122"/>
              </a:rPr>
              <a:t>т.р.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31640" y="980728"/>
            <a:ext cx="252095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VI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52120" y="1196752"/>
            <a:ext cx="2519362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VIII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27584" y="2780928"/>
            <a:ext cx="302451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VII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3528" y="3093795"/>
            <a:ext cx="4176464" cy="2484178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многофункционального центра предоставления государственных и муниципальных услуг Лотошинского </a:t>
            </a:r>
            <a:r>
              <a:rPr lang="ru-RU" sz="1400" b="1" dirty="0">
                <a:latin typeface="Arial" charset="0"/>
                <a:ea typeface="SimSun" charset="-122"/>
              </a:rPr>
              <a:t>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13 450,9 тыс.руб</a:t>
            </a:r>
            <a:r>
              <a:rPr lang="ru-RU" sz="14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4644008" y="6453336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44008" y="1916832"/>
            <a:ext cx="0" cy="2665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644008" y="5445224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644008" y="3140968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644008" y="1916832"/>
            <a:ext cx="1444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860032" y="3645024"/>
            <a:ext cx="4104456" cy="12923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2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Строительство и капитальный ремонт автомобильных </a:t>
            </a:r>
            <a:r>
              <a:rPr lang="ru-RU" sz="1200" b="1" dirty="0">
                <a:latin typeface="Arial" charset="0"/>
                <a:ea typeface="SimSun" charset="-122"/>
              </a:rPr>
              <a:t>дорог </a:t>
            </a:r>
            <a:r>
              <a:rPr lang="ru-RU" sz="1200" b="1" dirty="0" smtClean="0">
                <a:latin typeface="Arial" charset="0"/>
                <a:ea typeface="SimSun" charset="-122"/>
              </a:rPr>
              <a:t>общего пользования, дворовых территорий многоквартирных домов, проездов к дворовым территориям многоквартирных домов» 1 147,7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4644008" y="4221088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44008" y="3789040"/>
            <a:ext cx="0" cy="2665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786688" cy="7858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en-US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rgbClr val="FD3A2B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FD3A2B"/>
                </a:solidFill>
                <a:latin typeface="+mn-lt"/>
              </a:rPr>
              <a:t>Принципы формирования презентации бюджета Лотошинского муниципального района</a:t>
            </a:r>
            <a:endParaRPr lang="ru-RU" sz="2400" b="1" dirty="0">
              <a:solidFill>
                <a:srgbClr val="FD3A2B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5" name="Picture 3" descr="C:\Documents and Settings\j.mefodieva\Local Settings\Temporary Internet Files\Content.IE5\73YW8O3R\MC900431503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7200" y="1514475"/>
            <a:ext cx="1687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2600" y="3789363"/>
            <a:ext cx="1674813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5313" cy="714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124744"/>
            <a:ext cx="4037024" cy="2007452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«Развитие </a:t>
            </a:r>
            <a:r>
              <a:rPr lang="ru-RU" sz="1400" b="1" dirty="0" smtClean="0">
                <a:latin typeface="Arial" charset="0"/>
                <a:ea typeface="SimSun" charset="-122"/>
              </a:rPr>
              <a:t>информационно- коммуникационных технологий для повышения качества муниципального управления и создания благоприятных условий жизни и ведения бизнеса в Лотошинском муниципальном районе </a:t>
            </a:r>
            <a:r>
              <a:rPr lang="ru-RU" sz="1400" b="1" dirty="0">
                <a:latin typeface="Arial" charset="0"/>
                <a:ea typeface="SimSun" charset="-122"/>
              </a:rPr>
              <a:t>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 </a:t>
            </a:r>
            <a:r>
              <a:rPr lang="ru-RU" sz="1400" b="1" dirty="0">
                <a:latin typeface="Arial" charset="0"/>
                <a:ea typeface="SimSun" charset="-122"/>
              </a:rPr>
              <a:t>– </a:t>
            </a:r>
            <a:r>
              <a:rPr lang="ru-RU" sz="1400" b="1" dirty="0" smtClean="0">
                <a:latin typeface="Arial" charset="0"/>
                <a:ea typeface="SimSun" charset="-122"/>
              </a:rPr>
              <a:t>2022 годы</a:t>
            </a:r>
            <a:r>
              <a:rPr lang="ru-RU" sz="1400" b="1" dirty="0">
                <a:latin typeface="Arial" charset="0"/>
                <a:ea typeface="SimSun" charset="-122"/>
              </a:rPr>
              <a:t>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2 460,3 тыс.руб</a:t>
            </a:r>
            <a:r>
              <a:rPr lang="ru-RU" sz="14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71600" y="836712"/>
            <a:ext cx="2376934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IX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59595" y="3224783"/>
            <a:ext cx="2519362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</a:rPr>
              <a:t>X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32040" y="764704"/>
            <a:ext cx="3024510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</a:rPr>
              <a:t>X</a:t>
            </a:r>
            <a:r>
              <a:rPr lang="en-US" sz="1200" dirty="0" smtClean="0">
                <a:ea typeface="SimSun" charset="-122"/>
                <a:cs typeface="+mn-cs"/>
              </a:rPr>
              <a:t>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4345452" y="4437112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кругленный прямоугольник 75"/>
          <p:cNvSpPr/>
          <p:nvPr/>
        </p:nvSpPr>
        <p:spPr>
          <a:xfrm>
            <a:off x="55669" y="3575841"/>
            <a:ext cx="4012275" cy="1053999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«Экология и природные ресурсы Лотошинского муниципального района</a:t>
            </a:r>
            <a:r>
              <a:rPr lang="ru-RU" sz="1400" b="1" dirty="0" smtClean="0">
                <a:latin typeface="Arial" charset="0"/>
                <a:ea typeface="SimSun" charset="-122"/>
              </a:rPr>
              <a:t>» на 2018-2022 годы</a:t>
            </a:r>
            <a:endParaRPr lang="ru-RU" sz="14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921,1 </a:t>
            </a:r>
            <a:r>
              <a:rPr lang="ru-RU" sz="14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355976" y="1323850"/>
            <a:ext cx="0" cy="2665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338618" y="5441924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355976" y="2204864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355976" y="1323850"/>
            <a:ext cx="1444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345452" y="3212976"/>
            <a:ext cx="249237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4480594" y="1124744"/>
            <a:ext cx="4555902" cy="57727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«Безопасность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 rot="10800000" flipV="1">
            <a:off x="4594688" y="1772816"/>
            <a:ext cx="4441808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«Профилактика преступлений и иных правонарушений на территории Лотошинского муниципального </a:t>
            </a:r>
            <a:r>
              <a:rPr lang="ru-RU" sz="1200" b="1" dirty="0" smtClean="0">
                <a:latin typeface="Arial" charset="0"/>
                <a:ea typeface="SimSun" charset="-122"/>
              </a:rPr>
              <a:t>района»  870,0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94688" y="2693611"/>
            <a:ext cx="4441808" cy="112210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Снижение рисков и смягчение последствий чрезвычайных ситуаций природного и техногенного характера в Лотошинском муниципальном районе» 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3 757,1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05213" y="3876060"/>
            <a:ext cx="4441808" cy="112210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Развитие и совершенствование систем оповещения и информирования населения Лотошинского </a:t>
            </a:r>
            <a:r>
              <a:rPr lang="ru-RU" sz="1200" b="1" dirty="0">
                <a:latin typeface="Arial" charset="0"/>
                <a:ea typeface="SimSun" charset="-122"/>
              </a:rPr>
              <a:t>муниципального </a:t>
            </a:r>
            <a:r>
              <a:rPr lang="ru-RU" sz="1200" b="1" dirty="0" smtClean="0">
                <a:latin typeface="Arial" charset="0"/>
                <a:ea typeface="SimSun" charset="-122"/>
              </a:rPr>
              <a:t>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563,0 тыс.руб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363514" y="3501008"/>
            <a:ext cx="0" cy="26654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594688" y="5085184"/>
            <a:ext cx="4369800" cy="71348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Обеспечение пожарной безопасности на территории Лотошинского </a:t>
            </a:r>
            <a:r>
              <a:rPr lang="ru-RU" sz="1200" b="1" dirty="0">
                <a:latin typeface="Arial" charset="0"/>
                <a:ea typeface="SimSun" charset="-122"/>
              </a:rPr>
              <a:t>муниципального района</a:t>
            </a:r>
            <a:r>
              <a:rPr lang="ru-RU" sz="1200" b="1" dirty="0" smtClean="0">
                <a:latin typeface="Arial" charset="0"/>
                <a:ea typeface="SimSun" charset="-122"/>
              </a:rPr>
              <a:t>»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14122" y="5877272"/>
            <a:ext cx="4350365" cy="91779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 </a:t>
            </a:r>
            <a:r>
              <a:rPr lang="ru-RU" sz="1000" b="1" dirty="0" smtClean="0">
                <a:latin typeface="Arial" charset="0"/>
                <a:ea typeface="SimSun" charset="-122"/>
              </a:rPr>
              <a:t>5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</a:t>
            </a:r>
            <a:r>
              <a:rPr lang="ru-RU" sz="1200" b="1" dirty="0" smtClean="0">
                <a:latin typeface="Arial" charset="0"/>
                <a:ea typeface="SimSun" charset="-122"/>
              </a:rPr>
              <a:t>Обеспечение мероприятий гражданской обороны на территории Лотошинского </a:t>
            </a:r>
            <a:r>
              <a:rPr lang="ru-RU" sz="1200" b="1" dirty="0">
                <a:latin typeface="Arial" charset="0"/>
                <a:ea typeface="SimSun" charset="-122"/>
              </a:rPr>
              <a:t>муниципального района</a:t>
            </a:r>
            <a:r>
              <a:rPr lang="ru-RU" sz="1200" b="1" dirty="0" smtClean="0">
                <a:latin typeface="Arial" charset="0"/>
                <a:ea typeface="SimSun" charset="-122"/>
              </a:rPr>
              <a:t>» 69,0 тыс. 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104" y="6071963"/>
            <a:ext cx="34766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358188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50" y="1556786"/>
            <a:ext cx="4103687" cy="577850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«Жилище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7630" y="5774266"/>
            <a:ext cx="4176464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4</a:t>
            </a:r>
            <a:r>
              <a:rPr lang="ru-RU" sz="1000" b="1" dirty="0">
                <a:latin typeface="Arial" charset="0"/>
                <a:ea typeface="SimSun" charset="-122"/>
              </a:rPr>
              <a:t>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«Развитие жилищного строительства»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8052" y="3356992"/>
            <a:ext cx="4176464" cy="1292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«Обеспечение жильём детей-сирот и детей, оставшихся без попечения родителей, а также лиц из их числа Лотошинского муниципального 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en-US" sz="1200" b="1" dirty="0" smtClean="0">
                <a:latin typeface="Arial" charset="0"/>
                <a:ea typeface="SimSun" charset="-122"/>
              </a:rPr>
              <a:t>3 330</a:t>
            </a:r>
            <a:r>
              <a:rPr lang="ru-RU" sz="1200" b="1" dirty="0" smtClean="0">
                <a:latin typeface="Arial" charset="0"/>
                <a:ea typeface="SimSun" charset="-122"/>
              </a:rPr>
              <a:t>,</a:t>
            </a:r>
            <a:r>
              <a:rPr lang="en-US" sz="1200" b="1" dirty="0" smtClean="0">
                <a:latin typeface="Arial" charset="0"/>
                <a:ea typeface="SimSun" charset="-122"/>
              </a:rPr>
              <a:t>0 </a:t>
            </a:r>
            <a:r>
              <a:rPr lang="ru-RU" sz="1200" b="1" dirty="0" smtClean="0">
                <a:latin typeface="Arial" charset="0"/>
                <a:ea typeface="SimSun" charset="-122"/>
              </a:rPr>
              <a:t>тыс. руб</a:t>
            </a:r>
            <a:r>
              <a:rPr lang="ru-RU" sz="1200" b="1" dirty="0">
                <a:latin typeface="Arial" charset="0"/>
                <a:ea typeface="SimSun" charset="-122"/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682" y="4762840"/>
            <a:ext cx="4176464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3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«Обеспечение жильём ветеранов, инвалидов и семей, имеющих детей-инвалидов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 Лотошинского муниципального района</a:t>
            </a:r>
            <a:r>
              <a:rPr lang="ru-RU" sz="1200" b="1" dirty="0" smtClean="0">
                <a:latin typeface="Arial" charset="0"/>
                <a:ea typeface="SimSun" charset="-122"/>
              </a:rPr>
              <a:t>»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1171995"/>
            <a:ext cx="2878138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XII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10800000">
            <a:off x="107504" y="2708920"/>
            <a:ext cx="290512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90715" y="4003173"/>
            <a:ext cx="287337" cy="4762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92302" y="5240050"/>
            <a:ext cx="285750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78052" y="2348880"/>
            <a:ext cx="4176464" cy="8837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«Обеспечение жильём молодых семей Лотошинского муниципального 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en-US" sz="1200" b="1" dirty="0" smtClean="0">
                <a:latin typeface="Arial" charset="0"/>
                <a:ea typeface="SimSun" charset="-122"/>
              </a:rPr>
              <a:t>1 456</a:t>
            </a:r>
            <a:r>
              <a:rPr lang="ru-RU" sz="1200" b="1" dirty="0" smtClean="0">
                <a:latin typeface="Arial" charset="0"/>
                <a:ea typeface="SimSun" charset="-122"/>
              </a:rPr>
              <a:t>,</a:t>
            </a:r>
            <a:r>
              <a:rPr lang="en-US" sz="1200" b="1" dirty="0" smtClean="0">
                <a:latin typeface="Arial" charset="0"/>
                <a:ea typeface="SimSun" charset="-122"/>
              </a:rPr>
              <a:t>7</a:t>
            </a:r>
            <a:r>
              <a:rPr lang="ru-RU" sz="1200" b="1" dirty="0" smtClean="0">
                <a:latin typeface="Arial" charset="0"/>
                <a:ea typeface="SimSun" charset="-122"/>
              </a:rPr>
              <a:t> тыс. руб</a:t>
            </a:r>
            <a:r>
              <a:rPr lang="ru-RU" sz="1200" b="1" dirty="0">
                <a:latin typeface="Arial" charset="0"/>
                <a:ea typeface="SimSun" charset="-122"/>
              </a:rPr>
              <a:t>. 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127346" y="6003384"/>
            <a:ext cx="285750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07504" y="1845711"/>
            <a:ext cx="0" cy="39592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7504" y="1868977"/>
            <a:ext cx="21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3" y="2049425"/>
            <a:ext cx="3016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5004048" y="1557507"/>
            <a:ext cx="3887788" cy="815636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«Газификация населённых пунктов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</a:t>
            </a:r>
            <a:r>
              <a:rPr lang="ru-RU" sz="1400" b="1" dirty="0" smtClean="0">
                <a:latin typeface="Arial" charset="0"/>
                <a:ea typeface="SimSun" charset="-122"/>
              </a:rPr>
              <a:t>»</a:t>
            </a:r>
            <a:endParaRPr lang="ru-RU" sz="1400" b="1" dirty="0">
              <a:latin typeface="Arial" charset="0"/>
              <a:ea typeface="SimSun" charset="-122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5465623" y="2790750"/>
            <a:ext cx="2771775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XV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809256" y="3284984"/>
            <a:ext cx="3962400" cy="1293813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МП «Градостроительная деятельность на территории 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1 637,0 </a:t>
            </a:r>
            <a:r>
              <a:rPr lang="ru-RU" sz="14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1124744"/>
            <a:ext cx="2878138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XIII</a:t>
            </a:r>
            <a:endParaRPr lang="ru-RU" sz="1200" dirty="0">
              <a:ea typeface="SimSun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429625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V="1">
            <a:off x="322509" y="2454468"/>
            <a:ext cx="4177605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«Доступная среда»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 в Лотошинском муниципальном 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80,0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2905" y="3425059"/>
            <a:ext cx="4176464" cy="12923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ПОДПРОГРАММА2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>
                <a:latin typeface="Arial" charset="0"/>
                <a:ea typeface="SimSun" charset="-122"/>
              </a:rPr>
              <a:t>«Организация предоставления гражданам, имеющим место жительства в Лотошинском муниципальном районе, субсидий на оплату жилого помещения и коммунальных услуг»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24 156,0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98740" y="1055136"/>
            <a:ext cx="2447925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>
                <a:ea typeface="SimSun" charset="-122"/>
                <a:cs typeface="+mn-cs"/>
              </a:rPr>
              <a:t>XIV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51520" y="1465262"/>
            <a:ext cx="4176464" cy="815975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>
                <a:latin typeface="Arial" charset="0"/>
                <a:ea typeface="SimSun" charset="-122"/>
              </a:rPr>
              <a:t>«Социальная защита населения 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112841" y="2852548"/>
            <a:ext cx="2159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121176" y="3884919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7504" y="1876275"/>
            <a:ext cx="0" cy="20177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8645" y="1901013"/>
            <a:ext cx="142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 rot="10800000" flipV="1">
            <a:off x="333901" y="4812903"/>
            <a:ext cx="4177605" cy="1292363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«Создание условий для оказания медицинской помощи и формирования здорового образа жизни населения Лотошинского муниципального </a:t>
            </a:r>
            <a:r>
              <a:rPr lang="ru-RU" sz="1200" b="1" dirty="0">
                <a:latin typeface="Arial" charset="0"/>
                <a:ea typeface="SimSun" charset="-122"/>
              </a:rPr>
              <a:t>района»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4 149,0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2841" y="3355504"/>
            <a:ext cx="0" cy="20177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07504" y="5373216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796136" y="953251"/>
            <a:ext cx="2447925" cy="27622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XVI</a:t>
            </a:r>
            <a:endParaRPr lang="ru-RU" sz="1200" dirty="0">
              <a:ea typeface="SimSun" charset="-122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96937" y="1346250"/>
            <a:ext cx="4176464" cy="1053999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«Содержание и развитие инженерной инфраструктуры и </a:t>
            </a:r>
            <a:r>
              <a:rPr lang="ru-RU" sz="1400" b="1" dirty="0" err="1" smtClean="0">
                <a:latin typeface="Arial" charset="0"/>
                <a:ea typeface="SimSun" charset="-122"/>
              </a:rPr>
              <a:t>энергоэффективности</a:t>
            </a:r>
            <a:r>
              <a:rPr lang="ru-RU" sz="1400" b="1" dirty="0" smtClean="0">
                <a:latin typeface="Arial" charset="0"/>
                <a:ea typeface="SimSun" charset="-122"/>
              </a:rPr>
              <a:t> Лотошинского </a:t>
            </a:r>
            <a:r>
              <a:rPr lang="ru-RU" sz="1400" b="1" dirty="0">
                <a:latin typeface="Arial" charset="0"/>
                <a:ea typeface="SimSun" charset="-122"/>
              </a:rPr>
              <a:t>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 rot="10800000" flipV="1">
            <a:off x="4864430" y="2644626"/>
            <a:ext cx="4177605" cy="679429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1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«Чистая вода»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907,8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 rot="10800000" flipV="1">
            <a:off x="4861254" y="4071240"/>
            <a:ext cx="4177605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3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«Создание условий для обеспечения качественными </a:t>
            </a:r>
            <a:r>
              <a:rPr lang="ru-RU" sz="1200" b="1" dirty="0" err="1" smtClean="0">
                <a:latin typeface="Arial" charset="0"/>
                <a:ea typeface="SimSun" charset="-122"/>
              </a:rPr>
              <a:t>жилищно</a:t>
            </a:r>
            <a:r>
              <a:rPr lang="ru-RU" sz="1200" b="1" dirty="0" smtClean="0">
                <a:latin typeface="Arial" charset="0"/>
                <a:ea typeface="SimSun" charset="-122"/>
              </a:rPr>
              <a:t> – коммунальными услугами» 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476,0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644008" y="1743121"/>
            <a:ext cx="0" cy="20177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44008" y="1743121"/>
            <a:ext cx="142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648530" y="2975426"/>
            <a:ext cx="215900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44008" y="3708566"/>
            <a:ext cx="0" cy="20177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651705" y="3695527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663170" y="4581128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 rot="10800000" flipV="1">
            <a:off x="4861074" y="3457969"/>
            <a:ext cx="4177605" cy="4751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2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«Очистка сточных вод»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 rot="10800000" flipV="1">
            <a:off x="4875895" y="5284408"/>
            <a:ext cx="4177605" cy="88374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 smtClean="0">
                <a:latin typeface="Arial" charset="0"/>
                <a:ea typeface="SimSun" charset="-122"/>
              </a:rPr>
              <a:t>ПОДПРОГРАММА 4 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«Энергосбережение и повышение энергетической эффективности» 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707,0 </a:t>
            </a:r>
            <a:r>
              <a:rPr lang="ru-RU" sz="1200" b="1" dirty="0">
                <a:latin typeface="Arial" charset="0"/>
                <a:ea typeface="SimSun" charset="-122"/>
              </a:rPr>
              <a:t>тыс.руб.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4648348" y="5726278"/>
            <a:ext cx="212725" cy="0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358188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Муниципальные программы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50" y="1437893"/>
            <a:ext cx="4230666" cy="815636"/>
          </a:xfrm>
          <a:prstGeom prst="round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400" b="1" dirty="0" smtClean="0">
                <a:latin typeface="Arial" charset="0"/>
                <a:ea typeface="SimSun" charset="-122"/>
              </a:rPr>
              <a:t>«Формирование современной городской среды </a:t>
            </a:r>
            <a:r>
              <a:rPr lang="ru-RU" sz="1400" b="1" dirty="0">
                <a:latin typeface="Arial" charset="0"/>
                <a:ea typeface="SimSun" charset="-122"/>
              </a:rPr>
              <a:t>Лотошинского муниципального района на </a:t>
            </a:r>
            <a:r>
              <a:rPr lang="ru-RU" sz="1400" b="1" dirty="0" smtClean="0">
                <a:latin typeface="Arial" charset="0"/>
                <a:ea typeface="SimSun" charset="-122"/>
              </a:rPr>
              <a:t>2018-2022 </a:t>
            </a:r>
            <a:r>
              <a:rPr lang="ru-RU" sz="1400" b="1" dirty="0">
                <a:latin typeface="Arial" charset="0"/>
                <a:ea typeface="SimSun" charset="-122"/>
              </a:rPr>
              <a:t>годы»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0951" y="3328506"/>
            <a:ext cx="4176464" cy="679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2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«Благоустройство территорий Лотошинского муниципального района Московской области»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0951" y="4221088"/>
            <a:ext cx="4176464" cy="108805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3</a:t>
            </a:r>
            <a:endParaRPr lang="ru-RU" sz="10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«Создание условий для обеспечения комфортного проживания жителей в многоквартирных домах Лотошинского муниципального района»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1 830,0 тыс. руб.</a:t>
            </a:r>
            <a:endParaRPr lang="ru-RU" sz="1200" b="1" dirty="0">
              <a:latin typeface="Arial" charset="0"/>
              <a:ea typeface="SimSun" charset="-12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1034562"/>
            <a:ext cx="2878138" cy="275545"/>
          </a:xfrm>
          <a:prstGeom prst="rect">
            <a:avLst/>
          </a:prstGeom>
          <a:solidFill>
            <a:schemeClr val="bg1"/>
          </a:solidFill>
          <a:ln w="6480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tabLst>
                <a:tab pos="723900" algn="l"/>
              </a:tabLst>
              <a:defRPr/>
            </a:pPr>
            <a:r>
              <a:rPr lang="ru-RU" sz="1200" dirty="0">
                <a:ea typeface="SimSun" charset="-122"/>
                <a:cs typeface="+mn-cs"/>
              </a:rPr>
              <a:t>Программа </a:t>
            </a:r>
            <a:r>
              <a:rPr lang="en-US" sz="1200" dirty="0" smtClean="0">
                <a:ea typeface="SimSun" charset="-122"/>
                <a:cs typeface="+mn-cs"/>
              </a:rPr>
              <a:t>X</a:t>
            </a:r>
            <a:r>
              <a:rPr lang="en-US" sz="1200" dirty="0" smtClean="0">
                <a:ea typeface="SimSun" charset="-122"/>
              </a:rPr>
              <a:t>V</a:t>
            </a:r>
            <a:r>
              <a:rPr lang="en-US" sz="1200" dirty="0" smtClean="0">
                <a:ea typeface="SimSun" charset="-122"/>
                <a:cs typeface="+mn-cs"/>
              </a:rPr>
              <a:t>II</a:t>
            </a:r>
            <a:endParaRPr lang="ru-RU" sz="1200" dirty="0">
              <a:ea typeface="SimSun" charset="-122"/>
              <a:cs typeface="+mn-cs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10800000">
            <a:off x="107504" y="2708920"/>
            <a:ext cx="290512" cy="1587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92302" y="3662663"/>
            <a:ext cx="287337" cy="4762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0800000" flipV="1">
            <a:off x="105796" y="4763525"/>
            <a:ext cx="285750" cy="1588"/>
          </a:xfrm>
          <a:prstGeom prst="line">
            <a:avLst/>
          </a:prstGeom>
          <a:ln w="28575">
            <a:solidFill>
              <a:schemeClr val="accent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78052" y="2451035"/>
            <a:ext cx="4176464" cy="679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000" tIns="45000" rIns="90000" bIns="45000" anchor="ctr">
            <a:spAutoFit/>
          </a:bodyPr>
          <a:lstStyle/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000" b="1" dirty="0">
                <a:latin typeface="Arial" charset="0"/>
                <a:ea typeface="SimSun" charset="-122"/>
              </a:rPr>
              <a:t>ПОДПРОГРАММА</a:t>
            </a:r>
            <a:r>
              <a:rPr lang="en-US" sz="1000" b="1" dirty="0">
                <a:latin typeface="Arial" charset="0"/>
                <a:ea typeface="SimSun" charset="-122"/>
              </a:rPr>
              <a:t> </a:t>
            </a:r>
            <a:r>
              <a:rPr lang="ru-RU" sz="1000" b="1" dirty="0">
                <a:latin typeface="Arial" charset="0"/>
                <a:ea typeface="SimSun" charset="-122"/>
              </a:rPr>
              <a:t>1 </a:t>
            </a: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«Комфортная городская среда»</a:t>
            </a:r>
            <a:endParaRPr lang="ru-RU" sz="1200" b="1" dirty="0">
              <a:latin typeface="Arial" charset="0"/>
              <a:ea typeface="SimSun" charset="-122"/>
            </a:endParaRPr>
          </a:p>
          <a:p>
            <a:pPr algn="ctr" defTabSz="449263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</a:tabLst>
              <a:defRPr/>
            </a:pPr>
            <a:r>
              <a:rPr lang="ru-RU" sz="1200" b="1" dirty="0" smtClean="0">
                <a:latin typeface="Arial" charset="0"/>
                <a:ea typeface="SimSun" charset="-122"/>
              </a:rPr>
              <a:t>800,0 тыс. руб</a:t>
            </a:r>
            <a:r>
              <a:rPr lang="ru-RU" sz="1200" b="1" dirty="0">
                <a:latin typeface="Arial" charset="0"/>
                <a:ea typeface="SimSun" charset="-122"/>
              </a:rPr>
              <a:t>. 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07504" y="1845711"/>
            <a:ext cx="0" cy="29194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7504" y="1868977"/>
            <a:ext cx="215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781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985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6666FF"/>
                </a:solidFill>
                <a:latin typeface="+mn-lt"/>
              </a:rPr>
              <a:t>Непрограммные расходы бюджета Лотошинского муниципального района</a:t>
            </a:r>
            <a:endParaRPr lang="ru-RU" sz="2400" dirty="0">
              <a:solidFill>
                <a:srgbClr val="6666FF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357298"/>
            <a:ext cx="8317588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0" dirty="0" smtClean="0">
                <a:solidFill>
                  <a:schemeClr val="tx1"/>
                </a:solidFill>
              </a:rPr>
              <a:t>функционирование Главы Лотошинского  муниципального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0" dirty="0" smtClean="0">
                <a:solidFill>
                  <a:schemeClr val="tx1"/>
                </a:solidFill>
              </a:rPr>
              <a:t>района –                                                           2 030,7 тыс.руб.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83568" y="2276872"/>
            <a:ext cx="8317588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функционирование Совета депутатов Лотошинского муниципального района –                                 1 079,5 тыс.руб.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7" name="Содержимое 4"/>
          <p:cNvSpPr>
            <a:spLocks noGrp="1"/>
          </p:cNvSpPr>
          <p:nvPr>
            <p:ph type="body" sz="quarter" idx="3"/>
          </p:nvPr>
        </p:nvSpPr>
        <p:spPr>
          <a:xfrm>
            <a:off x="683568" y="3140968"/>
            <a:ext cx="8286807" cy="7149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tabLst>
                <a:tab pos="0" algn="l"/>
              </a:tabLst>
              <a:defRPr/>
            </a:pPr>
            <a:r>
              <a:rPr lang="ru-RU" sz="2000" dirty="0" smtClean="0"/>
              <a:t>функционирование контрольно-счетной палаты администрации Лотошинского муниципального района –           2 173,4 тыс.руб.</a:t>
            </a:r>
          </a:p>
        </p:txBody>
      </p:sp>
      <p:sp>
        <p:nvSpPr>
          <p:cNvPr id="8" name="Содержимое 4"/>
          <p:cNvSpPr>
            <a:spLocks noGrp="1"/>
          </p:cNvSpPr>
          <p:nvPr>
            <p:ph sz="quarter" idx="4"/>
          </p:nvPr>
        </p:nvSpPr>
        <p:spPr>
          <a:xfrm>
            <a:off x="683568" y="4005064"/>
            <a:ext cx="8286808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резервный фонд администрации Лотошинского муниципального района –                                                               500,0 тыс.руб.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683568" y="4797152"/>
            <a:ext cx="8286808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000" dirty="0"/>
              <a:t>уплата членских взносов членами Совета муниципальных образований Московской области – </a:t>
            </a:r>
            <a:r>
              <a:rPr lang="ru-RU" sz="2000" dirty="0" smtClean="0"/>
              <a:t>                      13,0 </a:t>
            </a:r>
            <a:r>
              <a:rPr lang="ru-RU" sz="2000" dirty="0"/>
              <a:t>тыс.руб.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400" dirty="0"/>
          </a:p>
        </p:txBody>
      </p:sp>
      <p:sp>
        <p:nvSpPr>
          <p:cNvPr id="13" name="Содержимое 4"/>
          <p:cNvSpPr txBox="1">
            <a:spLocks/>
          </p:cNvSpPr>
          <p:nvPr/>
        </p:nvSpPr>
        <p:spPr>
          <a:xfrm>
            <a:off x="683568" y="5589240"/>
            <a:ext cx="828680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0"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000" dirty="0"/>
              <a:t>мобилизационная подготовка муниципальных предприятий и учреждений, находящихся на территории муниципального района </a:t>
            </a:r>
            <a:r>
              <a:rPr lang="ru-RU" sz="2000" dirty="0" smtClean="0"/>
              <a:t>–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000" dirty="0" smtClean="0"/>
              <a:t>                                                                              60,0 </a:t>
            </a:r>
            <a:r>
              <a:rPr lang="ru-RU" sz="2000" dirty="0"/>
              <a:t>тыс.руб.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spc="-150" dirty="0" smtClean="0">
                <a:ln w="3175">
                  <a:noFill/>
                </a:ln>
                <a:solidFill>
                  <a:srgbClr val="66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Муниципальный </a:t>
            </a:r>
            <a:r>
              <a:rPr lang="ru-RU" sz="4800" b="1" spc="-150" dirty="0">
                <a:ln w="3175">
                  <a:noFill/>
                </a:ln>
                <a:solidFill>
                  <a:srgbClr val="66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+mn-ea"/>
                <a:cs typeface="Arial" charset="0"/>
              </a:rPr>
              <a:t>долг </a:t>
            </a:r>
            <a:endParaRPr lang="ru-RU" dirty="0">
              <a:solidFill>
                <a:srgbClr val="6666FF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314059" cy="46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83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844452"/>
              </p:ext>
            </p:extLst>
          </p:nvPr>
        </p:nvGraphicFramePr>
        <p:xfrm>
          <a:off x="251520" y="692696"/>
          <a:ext cx="84249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551723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т</a:t>
            </a:r>
            <a:r>
              <a:rPr lang="ru-RU" sz="1100" b="1" dirty="0" smtClean="0"/>
              <a:t>ыс. рублей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80271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0959"/>
              </p:ext>
            </p:extLst>
          </p:nvPr>
        </p:nvGraphicFramePr>
        <p:xfrm>
          <a:off x="251520" y="692696"/>
          <a:ext cx="84249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551723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</a:t>
            </a:r>
            <a:r>
              <a:rPr lang="ru-RU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ыс. рублей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60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571500" y="571500"/>
            <a:ext cx="8120063" cy="6011863"/>
          </a:xfrm>
        </p:spPr>
        <p:txBody>
          <a:bodyPr/>
          <a:lstStyle/>
          <a:p>
            <a:pPr indent="0" algn="ctr" fontAlgn="base">
              <a:spcBef>
                <a:spcPct val="0"/>
              </a:spcBef>
              <a:buNone/>
            </a:pPr>
            <a:endParaRPr lang="ru-RU" sz="2450" b="1" dirty="0" smtClean="0">
              <a:solidFill>
                <a:srgbClr val="FF0000"/>
              </a:solidFill>
            </a:endParaRPr>
          </a:p>
          <a:p>
            <a:pPr indent="0" algn="ctr" fontAlgn="base">
              <a:spcBef>
                <a:spcPct val="0"/>
              </a:spcBef>
              <a:buNone/>
            </a:pPr>
            <a:r>
              <a:rPr lang="ru-RU" sz="2450" b="1" dirty="0" smtClean="0">
                <a:solidFill>
                  <a:srgbClr val="9966FF"/>
                </a:solidFill>
              </a:rPr>
              <a:t>Ключевые направления бюджетной политики</a:t>
            </a:r>
            <a:r>
              <a:rPr lang="ru-RU" sz="2450" b="1" dirty="0" smtClean="0">
                <a:solidFill>
                  <a:srgbClr val="FF0000"/>
                </a:solidFill>
              </a:rPr>
              <a:t> </a:t>
            </a:r>
          </a:p>
          <a:p>
            <a:pPr indent="-273050" fontAlgn="base">
              <a:spcBef>
                <a:spcPct val="0"/>
              </a:spcBef>
              <a:buFont typeface="Arial" charset="0"/>
              <a:buChar char="•"/>
            </a:pPr>
            <a:endParaRPr lang="ru-RU" dirty="0" smtClean="0"/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Обеспечение сбалансированности и устойчивости бюджетной системы Лотошинского муниципального района (за счет ограничения и последующего снижения бюджетного дефицита и недопущения увеличения принимаемых расходных обязательств необеспеченных доходными источниками)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Безусловное исполнение принятых социальных обязательств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Повышение эффективности бюджетных расходов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Повышение доступности и качества государственных и муниципальных услуг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Выполнение Майских Указов Президента Российской Федерации 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Дальнейшая реализация программно-целевых методов управления</a:t>
            </a:r>
          </a:p>
          <a:p>
            <a:pPr indent="-273050" fontAlgn="base">
              <a:spcBef>
                <a:spcPct val="0"/>
              </a:spcBef>
              <a:buClr>
                <a:schemeClr val="tx2">
                  <a:lumMod val="20000"/>
                  <a:lumOff val="80000"/>
                </a:schemeClr>
              </a:buClr>
              <a:buFont typeface="Arial" charset="0"/>
              <a:buChar char="•"/>
            </a:pPr>
            <a:r>
              <a:rPr lang="ru-RU" sz="1800" dirty="0" smtClean="0"/>
              <a:t>Повышение открытости и прозрачности бюджетного процесса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7900988" cy="857250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Проект бюджета Лотошинского муниципального района сформирован на основе:</a:t>
            </a:r>
            <a:endParaRPr lang="ru-RU" sz="2400" b="1" dirty="0">
              <a:solidFill>
                <a:srgbClr val="9966FF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50" y="1000125"/>
            <a:ext cx="5659438" cy="5500688"/>
          </a:xfrm>
        </p:spPr>
        <p:txBody>
          <a:bodyPr>
            <a:normAutofit lnSpcReduction="10000"/>
          </a:bodyPr>
          <a:lstStyle/>
          <a:p>
            <a:pPr indent="0">
              <a:buFont typeface="Arial" pitchFamily="34" charset="0"/>
              <a:buNone/>
              <a:defRPr/>
            </a:pPr>
            <a:endParaRPr lang="ru-RU" dirty="0">
              <a:solidFill>
                <a:srgbClr val="0070C0"/>
              </a:solidFill>
            </a:endParaRP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прогноза социально-экономического развития Лотошинского муниципального района на 2019-2021 годы;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положений Послания Президента Российской Федерации о бюджетной политике в РФ;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указов Президента Российской Федерации от 07 мая 2012 года;                 от 07 мая 2018 года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государственных программ Московской области и муниципальных программ Лотошинского муниципального района;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-  иных документов государственного стратегического планирования.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 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21507" name="Picture 7" descr="D:\БФТ\Презентация\Файлы для презентаций\иконки\иконки png\ацк-программный бюдж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2060575"/>
            <a:ext cx="1833562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D:\БФТ\Презентация\Файлы для презентаций\иконки\иконки png\ацк-мониторин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221163"/>
            <a:ext cx="181451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215312" cy="714375"/>
          </a:xfrm>
        </p:spPr>
        <p:txBody>
          <a:bodyPr>
            <a:noAutofit/>
          </a:bodyPr>
          <a:lstStyle/>
          <a:p>
            <a:pPr algn="ctr" eaLnBrk="1" fontAlgn="auto"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Законодательная база при составлении бюджета Лотошинского муниципального района:</a:t>
            </a:r>
            <a:endParaRPr lang="ru-RU" sz="2400" b="1" dirty="0">
              <a:solidFill>
                <a:srgbClr val="9966FF"/>
              </a:solidFill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919692"/>
              </p:ext>
            </p:extLst>
          </p:nvPr>
        </p:nvGraphicFramePr>
        <p:xfrm>
          <a:off x="500034" y="928669"/>
          <a:ext cx="8143932" cy="592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8786813" cy="9286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9966FF"/>
                </a:solidFill>
                <a:latin typeface="+mn-lt"/>
              </a:rPr>
              <a:t>Основные показатели прогноза социально-экономического развития Лотошинского муниципального района</a:t>
            </a:r>
            <a:endParaRPr lang="ru-RU" sz="2200" b="1" dirty="0">
              <a:solidFill>
                <a:srgbClr val="9966FF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716715"/>
              </p:ext>
            </p:extLst>
          </p:nvPr>
        </p:nvGraphicFramePr>
        <p:xfrm>
          <a:off x="142875" y="1214438"/>
          <a:ext cx="8858312" cy="55025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6304"/>
                <a:gridCol w="877457"/>
                <a:gridCol w="717921"/>
                <a:gridCol w="697805"/>
                <a:gridCol w="683519"/>
                <a:gridCol w="683519"/>
                <a:gridCol w="862087"/>
                <a:gridCol w="722056"/>
                <a:gridCol w="690427"/>
                <a:gridCol w="748004"/>
                <a:gridCol w="899213"/>
              </a:tblGrid>
              <a:tr h="6367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Наименование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показателя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Единица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измерен.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2016г</a:t>
                      </a:r>
                      <a:r>
                        <a:rPr lang="ru-RU" sz="1000" dirty="0"/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2017г</a:t>
                      </a:r>
                      <a:r>
                        <a:rPr lang="ru-RU" sz="1000" dirty="0"/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2018г</a:t>
                      </a:r>
                      <a:r>
                        <a:rPr lang="ru-RU" sz="1000" dirty="0"/>
                        <a:t>.</a:t>
                      </a:r>
                      <a:endParaRPr lang="ru-RU" sz="12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оценка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2019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2020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2021 </a:t>
                      </a:r>
                      <a:r>
                        <a:rPr lang="ru-RU" sz="1000" dirty="0"/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5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Вар 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0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отгруженных </a:t>
                      </a:r>
                      <a:r>
                        <a:rPr lang="ru-RU" sz="1000" dirty="0" smtClean="0"/>
                        <a:t>товаров, </a:t>
                      </a:r>
                      <a:r>
                        <a:rPr lang="ru-RU" sz="1000" dirty="0"/>
                        <a:t>выполненных работ и услуг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501,8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560,8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600,6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630,6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632,9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658,8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663,2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689,9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697,0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35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инвестиций в основной капитал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1 005,02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1 187,44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1 119,46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1 180,12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1 190,9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1 251,7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1 268,78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1 335,63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1 369,65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07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Заработная плата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рублей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26 543,2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29 488,6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32 310,3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33 006,1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33 187,1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33 860,6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34 183,6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35 104,2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35 721,4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Фонд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1 178,2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1 264,0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1 367,5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1 391,8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1 407,0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1 444,9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1 471,4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1 522,4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1 567,6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6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Темп роста заработной платы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101,2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111,1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109,6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102,2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102,7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102,6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103,0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103,7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104,5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Оборот розничной торговли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2 149,4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2 271,8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2 368,2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2 509,6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2 522,3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2 651,9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2 683,5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2 848,8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2899,6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70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Объем платных услуг населению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млн. руб.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375,2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471,2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490,5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515,1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515,6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537,8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539,0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562,6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564,4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38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Численность</a:t>
                      </a:r>
                      <a:endParaRPr lang="ru-RU" sz="12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/>
                        <a:t>населения          (на конец  года)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16 567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16 344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16 169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16 022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16 041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15 898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15 939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15 797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15 860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7543800" cy="806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Доходная часть бюджета </a:t>
            </a:r>
            <a:br>
              <a:rPr lang="ru-RU" sz="2400" b="1" dirty="0" smtClean="0">
                <a:solidFill>
                  <a:srgbClr val="9966FF"/>
                </a:solidFill>
                <a:latin typeface="+mn-lt"/>
              </a:rPr>
            </a:br>
            <a:r>
              <a:rPr lang="ru-RU" sz="2400" b="1" dirty="0" smtClean="0">
                <a:solidFill>
                  <a:srgbClr val="9966FF"/>
                </a:solidFill>
                <a:latin typeface="+mn-lt"/>
              </a:rPr>
              <a:t>Лотошинского муниципального района</a:t>
            </a:r>
          </a:p>
        </p:txBody>
      </p:sp>
      <p:graphicFrame>
        <p:nvGraphicFramePr>
          <p:cNvPr id="2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468765"/>
              </p:ext>
            </p:extLst>
          </p:nvPr>
        </p:nvGraphicFramePr>
        <p:xfrm>
          <a:off x="336550" y="1122363"/>
          <a:ext cx="8470900" cy="482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" name="Текст 4"/>
          <p:cNvSpPr>
            <a:spLocks noGrp="1"/>
          </p:cNvSpPr>
          <p:nvPr>
            <p:ph type="body" idx="4294967295"/>
          </p:nvPr>
        </p:nvSpPr>
        <p:spPr>
          <a:xfrm>
            <a:off x="0" y="5114925"/>
            <a:ext cx="6421438" cy="1095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200" smtClean="0"/>
              <a:t>	</a:t>
            </a:r>
            <a:endParaRPr lang="ru-RU" sz="18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72500" cy="714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66FF"/>
                </a:solidFill>
                <a:latin typeface="+mn-lt"/>
              </a:rPr>
              <a:t>Основные параметры проекта бюджета Лотошинского муниципального района</a:t>
            </a:r>
            <a:endParaRPr lang="ru-RU" sz="2400" b="1" dirty="0">
              <a:solidFill>
                <a:srgbClr val="6666FF"/>
              </a:solidFill>
              <a:latin typeface="+mn-lt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7846126"/>
              </p:ext>
            </p:extLst>
          </p:nvPr>
        </p:nvGraphicFramePr>
        <p:xfrm>
          <a:off x="179512" y="1412776"/>
          <a:ext cx="8786875" cy="51501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43274"/>
                <a:gridCol w="1571636"/>
                <a:gridCol w="1357322"/>
                <a:gridCol w="1357322"/>
                <a:gridCol w="1357321"/>
              </a:tblGrid>
              <a:tr h="486955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Утверждено 2018 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 решения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21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</a:tr>
              <a:tr h="362133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Доходы, всего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636 781,1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737 536,7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691 680,5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685 036,1</a:t>
                      </a:r>
                      <a:endParaRPr lang="ru-RU" sz="1300" b="1" dirty="0"/>
                    </a:p>
                  </a:txBody>
                  <a:tcPr anchor="ctr"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налоговые и неналоговые доходы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 255 671,9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 282 529,4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279 640,5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293 212,1</a:t>
                      </a:r>
                      <a:endParaRPr lang="ru-RU" sz="1300" dirty="0"/>
                    </a:p>
                  </a:txBody>
                  <a:tcPr anchor="ctr"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безвозмездные поступления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381 109,2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455 007,3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412 040,0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391 824,0</a:t>
                      </a:r>
                      <a:endParaRPr lang="ru-RU" sz="1300" dirty="0"/>
                    </a:p>
                  </a:txBody>
                  <a:tcPr anchor="ctr"/>
                </a:tc>
              </a:tr>
              <a:tr h="301778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Расходы, всего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639 781,1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/>
                        <a:t>742 536,7</a:t>
                      </a:r>
                      <a:endParaRPr lang="ru-RU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696 180,5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689 036,1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 счет средств местного бюджета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371 058,9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383 447,4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372 939,5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377 961,1</a:t>
                      </a:r>
                      <a:endParaRPr lang="ru-RU" sz="1400" dirty="0"/>
                    </a:p>
                  </a:txBody>
                  <a:tcPr anchor="ctr"/>
                </a:tc>
              </a:tr>
              <a:tr h="486955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за счет безвозмездных поступлений 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268 722,2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359 089,3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323 241,0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311</a:t>
                      </a:r>
                      <a:r>
                        <a:rPr lang="ru-RU" sz="1400" baseline="0" dirty="0" smtClean="0"/>
                        <a:t> 075,0</a:t>
                      </a:r>
                      <a:endParaRPr lang="ru-RU" sz="1400" dirty="0" smtClean="0"/>
                    </a:p>
                  </a:txBody>
                  <a:tcPr anchor="ctr"/>
                </a:tc>
              </a:tr>
              <a:tr h="712228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Дефицит с учетом снижения остатков средств на счете бюджета на 1 января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3 000,0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5 000,0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4 500,0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4 000,0</a:t>
                      </a:r>
                      <a:endParaRPr lang="ru-RU" sz="1300" dirty="0"/>
                    </a:p>
                  </a:txBody>
                  <a:tcPr anchor="ctr"/>
                </a:tc>
              </a:tr>
              <a:tr h="970486"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Уровень дефицита с учетом снижения остатков средств на счете бюджета на 1 января (%) </a:t>
                      </a:r>
                      <a:endParaRPr lang="ru-RU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/>
                        <a:t>3,4</a:t>
                      </a:r>
                      <a:endParaRPr lang="ru-RU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4,9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5,0</a:t>
                      </a:r>
                      <a:endParaRPr lang="ru-RU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4,3</a:t>
                      </a:r>
                      <a:endParaRPr lang="ru-RU" sz="13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858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6666FF"/>
                </a:solidFill>
              </a:rPr>
              <a:t>Структура доходов бюджета Лотошинского муниципального района</a:t>
            </a:r>
          </a:p>
        </p:txBody>
      </p:sp>
      <p:graphicFrame>
        <p:nvGraphicFramePr>
          <p:cNvPr id="28674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0781852"/>
              </p:ext>
            </p:extLst>
          </p:nvPr>
        </p:nvGraphicFramePr>
        <p:xfrm>
          <a:off x="323528" y="1340768"/>
          <a:ext cx="8424863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Worksheet" r:id="rId4" imgW="10487070" imgH="4857750" progId="Excel.Sheet.8">
                  <p:embed/>
                </p:oleObj>
              </mc:Choice>
              <mc:Fallback>
                <p:oleObj name="Worksheet" r:id="rId4" imgW="10487070" imgH="4857750" progId="Excel.Sheet.8">
                  <p:embed/>
                  <p:pic>
                    <p:nvPicPr>
                      <p:cNvPr id="0" name="Picture 4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40768"/>
                        <a:ext cx="8424863" cy="4176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hite - blue accents template template">
    <a:dk1>
      <a:srgbClr val="000000"/>
    </a:dk1>
    <a:lt1>
      <a:srgbClr val="FFFFFF"/>
    </a:lt1>
    <a:dk2>
      <a:srgbClr val="1D4775"/>
    </a:dk2>
    <a:lt2>
      <a:srgbClr val="FEF194"/>
    </a:lt2>
    <a:accent1>
      <a:srgbClr val="FFC000"/>
    </a:accent1>
    <a:accent2>
      <a:srgbClr val="3497AE"/>
    </a:accent2>
    <a:accent3>
      <a:srgbClr val="DF8045"/>
    </a:accent3>
    <a:accent4>
      <a:srgbClr val="7DCC2E"/>
    </a:accent4>
    <a:accent5>
      <a:srgbClr val="FF9929"/>
    </a:accent5>
    <a:accent6>
      <a:srgbClr val="A061C3"/>
    </a:accent6>
    <a:hlink>
      <a:srgbClr val="1D4775"/>
    </a:hlink>
    <a:folHlink>
      <a:srgbClr val="1D4775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TF00001240</Template>
  <TotalTime>4048</TotalTime>
  <Words>2216</Words>
  <Application>Microsoft Office PowerPoint</Application>
  <PresentationFormat>Экран (4:3)</PresentationFormat>
  <Paragraphs>461</Paragraphs>
  <Slides>27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Facet</vt:lpstr>
      <vt:lpstr>Worksheet</vt:lpstr>
      <vt:lpstr>ПРОЕКТ Бюджет Лотошинского муниципального района на 2019 год и на плановый период 2020 и 2021 годов</vt:lpstr>
      <vt:lpstr>           Принципы формирования презентации бюджета Лотошинского муниципального района</vt:lpstr>
      <vt:lpstr>Презентация PowerPoint</vt:lpstr>
      <vt:lpstr>Проект бюджета Лотошинского муниципального района сформирован на основе:</vt:lpstr>
      <vt:lpstr>Законодательная база при составлении бюджета Лотошинского муниципального района:</vt:lpstr>
      <vt:lpstr>Основные показатели прогноза социально-экономического развития Лотошинского муниципального района</vt:lpstr>
      <vt:lpstr>Доходная часть бюджета  Лотошинского муниципального района</vt:lpstr>
      <vt:lpstr>Основные параметры проекта бюджета Лотошинского муниципального района</vt:lpstr>
      <vt:lpstr>Структура доходов бюджета Лотошинского муниципального района</vt:lpstr>
      <vt:lpstr>Расходы бюджета  Лотошинского муниципального района</vt:lpstr>
      <vt:lpstr>Структура расходов бюджета Лотошинского муниципального района по разделам бюджетной классификации</vt:lpstr>
      <vt:lpstr>Объем публичных нормативных обязательств</vt:lpstr>
      <vt:lpstr>Наименование муниципальной программы</vt:lpstr>
      <vt:lpstr>Наименование муниципальной программы</vt:lpstr>
      <vt:lpstr>Наименование муниципальной программы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Муниципальные программы Лотошинского муниципального района</vt:lpstr>
      <vt:lpstr>Непрограммные расходы бюджета Лотошинского муниципального района</vt:lpstr>
      <vt:lpstr>Муниципальный долг 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437</cp:revision>
  <dcterms:created xsi:type="dcterms:W3CDTF">2013-12-02T11:14:33Z</dcterms:created>
  <dcterms:modified xsi:type="dcterms:W3CDTF">2019-02-01T10:25:33Z</dcterms:modified>
</cp:coreProperties>
</file>