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1" r:id="rId1"/>
  </p:sldMasterIdLst>
  <p:notesMasterIdLst>
    <p:notesMasterId r:id="rId29"/>
  </p:notesMasterIdLst>
  <p:sldIdLst>
    <p:sldId id="293" r:id="rId2"/>
    <p:sldId id="281" r:id="rId3"/>
    <p:sldId id="299" r:id="rId4"/>
    <p:sldId id="277" r:id="rId5"/>
    <p:sldId id="280" r:id="rId6"/>
    <p:sldId id="296" r:id="rId7"/>
    <p:sldId id="294" r:id="rId8"/>
    <p:sldId id="298" r:id="rId9"/>
    <p:sldId id="289" r:id="rId10"/>
    <p:sldId id="295" r:id="rId11"/>
    <p:sldId id="260" r:id="rId12"/>
    <p:sldId id="300" r:id="rId13"/>
    <p:sldId id="290" r:id="rId14"/>
    <p:sldId id="291" r:id="rId15"/>
    <p:sldId id="304" r:id="rId16"/>
    <p:sldId id="282" r:id="rId17"/>
    <p:sldId id="276" r:id="rId18"/>
    <p:sldId id="283" r:id="rId19"/>
    <p:sldId id="305" r:id="rId20"/>
    <p:sldId id="284" r:id="rId21"/>
    <p:sldId id="285" r:id="rId22"/>
    <p:sldId id="286" r:id="rId23"/>
    <p:sldId id="306" r:id="rId24"/>
    <p:sldId id="292" r:id="rId25"/>
    <p:sldId id="301" r:id="rId26"/>
    <p:sldId id="302" r:id="rId27"/>
    <p:sldId id="3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FF"/>
    <a:srgbClr val="9966FF"/>
    <a:srgbClr val="FF00FF"/>
    <a:srgbClr val="B2348E"/>
    <a:srgbClr val="CA1448"/>
    <a:srgbClr val="D71760"/>
    <a:srgbClr val="CCCCFF"/>
    <a:srgbClr val="A40C51"/>
    <a:srgbClr val="A78DB3"/>
    <a:srgbClr val="9719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9425" autoAdjust="0"/>
  </p:normalViewPr>
  <p:slideViewPr>
    <p:cSldViewPr>
      <p:cViewPr>
        <p:scale>
          <a:sx n="90" d="100"/>
          <a:sy n="90" d="100"/>
        </p:scale>
        <p:origin x="-1642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2018 года</c:v>
                </c:pt>
              </c:strCache>
            </c:strRef>
          </c:tx>
          <c:spPr>
            <a:ln w="28578">
              <a:noFill/>
            </a:ln>
          </c:spPr>
          <c:dLbls>
            <c:dLbl>
              <c:idx val="0"/>
              <c:layout>
                <c:manualLayout>
                  <c:x val="-2.9629422249596248E-3"/>
                  <c:y val="-2.4619909592223849E-2"/>
                </c:manualLayout>
              </c:layout>
              <c:showVal val="1"/>
            </c:dLbl>
            <c:dLbl>
              <c:idx val="1"/>
              <c:layout>
                <c:manualLayout>
                  <c:x val="-5.9258844499192774E-3"/>
                  <c:y val="-2.7635395606041301E-2"/>
                </c:manualLayout>
              </c:layout>
              <c:showVal val="1"/>
            </c:dLbl>
            <c:dLbl>
              <c:idx val="2"/>
              <c:layout>
                <c:manualLayout>
                  <c:x val="-1.1851768899838695E-2"/>
                  <c:y val="-3.1910309578266433E-2"/>
                </c:manualLayout>
              </c:layout>
              <c:showVal val="1"/>
            </c:dLbl>
            <c:dLbl>
              <c:idx val="3"/>
              <c:layout>
                <c:manualLayout>
                  <c:x val="8.8888266748790058E-3"/>
                  <c:y val="-4.89529584993331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(30,3%)</c:v>
                </c:pt>
                <c:pt idx="1">
                  <c:v>Неналоговые доходы (8,0%)</c:v>
                </c:pt>
                <c:pt idx="2">
                  <c:v>Безвозмезные поступления от бюджетов других уровней (61,7%)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208164</c:v>
                </c:pt>
                <c:pt idx="1">
                  <c:v>47508</c:v>
                </c:pt>
                <c:pt idx="2">
                  <c:v>381109.2</c:v>
                </c:pt>
                <c:pt idx="3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2019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8">
              <a:noFill/>
            </a:ln>
          </c:spPr>
          <c:dLbls>
            <c:dLbl>
              <c:idx val="0"/>
              <c:layout>
                <c:manualLayout>
                  <c:x val="4.5925604486874397E-2"/>
                  <c:y val="-2.6261142224878686E-2"/>
                </c:manualLayout>
              </c:layout>
              <c:showVal val="1"/>
            </c:dLbl>
            <c:dLbl>
              <c:idx val="1"/>
              <c:layout>
                <c:manualLayout>
                  <c:x val="1.6296182237278131E-2"/>
                  <c:y val="-1.85889375645893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9918,0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259124462237785E-2"/>
                  <c:y val="-2.1604423578406612E-2"/>
                </c:manualLayout>
              </c:layout>
              <c:showVal val="1"/>
            </c:dLbl>
            <c:dLbl>
              <c:idx val="3"/>
              <c:layout>
                <c:manualLayout>
                  <c:x val="2.666648002463675E-2"/>
                  <c:y val="-3.60706009995086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(30,3%)</c:v>
                </c:pt>
                <c:pt idx="1">
                  <c:v>Неналоговые доходы (8,0%)</c:v>
                </c:pt>
                <c:pt idx="2">
                  <c:v>Безвозмезные поступления от бюджетов других уровней (61,7%)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223576</c:v>
                </c:pt>
                <c:pt idx="1">
                  <c:v>59918</c:v>
                </c:pt>
                <c:pt idx="2" formatCode="General">
                  <c:v>455507.3</c:v>
                </c:pt>
                <c:pt idx="3">
                  <c:v>0</c:v>
                </c:pt>
              </c:numCache>
            </c:numRef>
          </c:val>
        </c:ser>
        <c:shape val="cylinder"/>
        <c:axId val="88468480"/>
        <c:axId val="90051328"/>
        <c:axId val="0"/>
      </c:bar3DChart>
      <c:catAx>
        <c:axId val="88468480"/>
        <c:scaling>
          <c:orientation val="minMax"/>
        </c:scaling>
        <c:axPos val="b"/>
        <c:numFmt formatCode="\О\с\н\о\в\н\о\й" sourceLinked="1"/>
        <c:majorTickMark val="none"/>
        <c:tickLblPos val="nextTo"/>
        <c:crossAx val="90051328"/>
        <c:crossesAt val="0"/>
        <c:auto val="1"/>
        <c:lblAlgn val="ctr"/>
        <c:lblOffset val="100"/>
      </c:catAx>
      <c:valAx>
        <c:axId val="90051328"/>
        <c:scaling>
          <c:orientation val="minMax"/>
        </c:scaling>
        <c:delete val="1"/>
        <c:axPos val="l"/>
        <c:numFmt formatCode="General" sourceLinked="1"/>
        <c:tickLblPos val="none"/>
        <c:crossAx val="88468480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6"/>
      <c:depthPercent val="100"/>
      <c:rAngAx val="1"/>
    </c:view3D>
    <c:plotArea>
      <c:layout>
        <c:manualLayout>
          <c:layoutTarget val="inner"/>
          <c:xMode val="edge"/>
          <c:yMode val="edge"/>
          <c:x val="2.5487256371814135E-2"/>
          <c:y val="0.18762518801661004"/>
          <c:w val="0.96701649175412296"/>
          <c:h val="0.7639808968904372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2018 года</c:v>
                </c:pt>
              </c:strCache>
            </c:strRef>
          </c:tx>
          <c:dLbls>
            <c:dLbl>
              <c:idx val="0"/>
              <c:layout>
                <c:manualLayout>
                  <c:x val="-2.8485875172649989E-2"/>
                  <c:y val="-4.6305759136701083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639781.1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2019 года</c:v>
                </c:pt>
              </c:strCache>
            </c:strRef>
          </c:tx>
          <c:dLbls>
            <c:dLbl>
              <c:idx val="0"/>
              <c:layout>
                <c:manualLayout>
                  <c:x val="2.848575712143931E-2"/>
                  <c:y val="-0.103506991011449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536,7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744001.2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2020 года</c:v>
                </c:pt>
              </c:strCache>
            </c:strRef>
          </c:tx>
          <c:dLbls>
            <c:dLbl>
              <c:idx val="0"/>
              <c:layout>
                <c:manualLayout>
                  <c:x val="4.4977511244377814E-2"/>
                  <c:y val="-0.11440246374949668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696180.5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2021 года</c:v>
                </c:pt>
              </c:strCache>
            </c:strRef>
          </c:tx>
          <c:dLbls>
            <c:dLbl>
              <c:idx val="0"/>
              <c:layout>
                <c:manualLayout>
                  <c:x val="8.24587706146927E-2"/>
                  <c:y val="-4.3581890952189284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#,##0.00</c:formatCode>
                <c:ptCount val="1"/>
                <c:pt idx="0">
                  <c:v>689036.1</c:v>
                </c:pt>
              </c:numCache>
            </c:numRef>
          </c:val>
        </c:ser>
        <c:dLbls>
          <c:showVal val="1"/>
        </c:dLbls>
        <c:gapDepth val="100"/>
        <c:shape val="box"/>
        <c:axId val="93748224"/>
        <c:axId val="109978368"/>
        <c:axId val="90102848"/>
      </c:bar3DChart>
      <c:catAx>
        <c:axId val="93748224"/>
        <c:scaling>
          <c:orientation val="minMax"/>
        </c:scaling>
        <c:axPos val="b"/>
        <c:numFmt formatCode="General" sourceLinked="1"/>
        <c:majorTickMark val="none"/>
        <c:tickLblPos val="nextTo"/>
        <c:crossAx val="109978368"/>
        <c:crossesAt val="0"/>
        <c:auto val="1"/>
        <c:lblAlgn val="ctr"/>
        <c:lblOffset val="100"/>
      </c:catAx>
      <c:valAx>
        <c:axId val="10997836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93748224"/>
        <c:crosses val="autoZero"/>
        <c:crossBetween val="between"/>
      </c:valAx>
      <c:serAx>
        <c:axId val="90102848"/>
        <c:scaling>
          <c:orientation val="minMax"/>
        </c:scaling>
        <c:delete val="1"/>
        <c:axPos val="b"/>
        <c:majorTickMark val="none"/>
        <c:tickLblPos val="none"/>
        <c:crossAx val="109978368"/>
        <c:crosses val="autoZero"/>
      </c:ser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8146245858729"/>
          <c:y val="0.16187829779375162"/>
          <c:w val="0.86929969008658647"/>
          <c:h val="0.64376510119303165"/>
        </c:manualLayout>
      </c:layout>
      <c:bar3DChart>
        <c:barDir val="col"/>
        <c:grouping val="stacked"/>
        <c:ser>
          <c:idx val="1"/>
          <c:order val="0"/>
          <c:tx>
            <c:strRef>
              <c:f>Лист2!$B$3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rgbClr val="009DD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9DD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9DD9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Val val="1"/>
            </c:dLbl>
            <c:dLbl>
              <c:idx val="1"/>
              <c:layout>
                <c:manualLayout>
                  <c:x val="8.9679301169926749E-3"/>
                  <c:y val="-2.1084066322835902E-3"/>
                </c:manualLayout>
              </c:layout>
              <c:showVal val="1"/>
            </c:dLbl>
            <c:dLbl>
              <c:idx val="2"/>
              <c:layout>
                <c:manualLayout>
                  <c:x val="7.4732750974939094E-3"/>
                  <c:y val="2.1084066322835902E-3"/>
                </c:manualLayout>
              </c:layout>
              <c:showVal val="1"/>
            </c:dLbl>
            <c:dLbl>
              <c:idx val="3"/>
              <c:layout>
                <c:manualLayout>
                  <c:x val="1.4984920953702201E-2"/>
                  <c:y val="-6.3952129417077758E-2"/>
                </c:manualLayout>
              </c:layout>
              <c:showVal val="1"/>
            </c:dLbl>
            <c:dLbl>
              <c:idx val="4"/>
              <c:layout>
                <c:manualLayout>
                  <c:x val="8.9679301169926749E-3"/>
                  <c:y val="2.1084066322835902E-3"/>
                </c:manualLayout>
              </c:layout>
              <c:showVal val="1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Лист2!$A$4:$A$7</c:f>
              <c:strCache>
                <c:ptCount val="4"/>
                <c:pt idx="0">
                  <c:v>на 01.01.2014 (отчет)</c:v>
                </c:pt>
                <c:pt idx="1">
                  <c:v>на 01.01.2016 (отчет)</c:v>
                </c:pt>
                <c:pt idx="2">
                  <c:v>на 01.01.2018 (отчет)</c:v>
                </c:pt>
                <c:pt idx="3">
                  <c:v>с 01.01.2019 (решение Совета депутатов от 20.12.2018 №506/50)</c:v>
                </c:pt>
              </c:strCache>
            </c:strRef>
          </c:cat>
          <c:val>
            <c:numRef>
              <c:f>Лист2!$B$4:$B$7</c:f>
              <c:numCache>
                <c:formatCode>#,##0.0</c:formatCode>
                <c:ptCount val="4"/>
                <c:pt idx="0">
                  <c:v>55000</c:v>
                </c:pt>
                <c:pt idx="1">
                  <c:v>35000</c:v>
                </c:pt>
                <c:pt idx="2">
                  <c:v>25000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70"/>
        <c:shape val="cylinder"/>
        <c:axId val="130072960"/>
        <c:axId val="130074496"/>
        <c:axId val="0"/>
      </c:bar3DChart>
      <c:catAx>
        <c:axId val="130072960"/>
        <c:scaling>
          <c:orientation val="minMax"/>
        </c:scaling>
        <c:axPos val="b"/>
        <c:minorGridlines/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74496"/>
        <c:crosses val="autoZero"/>
        <c:lblAlgn val="ctr"/>
        <c:lblOffset val="30"/>
        <c:tickMarkSkip val="3"/>
      </c:catAx>
      <c:valAx>
        <c:axId val="130074496"/>
        <c:scaling>
          <c:orientation val="minMax"/>
          <c:max val="5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72960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26"/>
          <c:y val="0.90807679115784057"/>
          <c:w val="0.42766200241758512"/>
          <c:h val="5.526279908293026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8226148130467"/>
          <c:y val="0.18329773934087684"/>
          <c:w val="0.86929969008658647"/>
          <c:h val="0.64376510119303165"/>
        </c:manualLayout>
      </c:layout>
      <c:bar3DChart>
        <c:barDir val="col"/>
        <c:grouping val="stacked"/>
        <c:ser>
          <c:idx val="1"/>
          <c:order val="0"/>
          <c:tx>
            <c:strRef>
              <c:f>Лист2!$B$3</c:f>
              <c:strCache>
                <c:ptCount val="1"/>
                <c:pt idx="0">
                  <c:v>Проценты по привлеченным кредитам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Val val="1"/>
            </c:dLbl>
            <c:dLbl>
              <c:idx val="1"/>
              <c:layout>
                <c:manualLayout>
                  <c:x val="8.9679301169926749E-3"/>
                  <c:y val="-2.1084066322835902E-3"/>
                </c:manualLayout>
              </c:layout>
              <c:showVal val="1"/>
            </c:dLbl>
            <c:dLbl>
              <c:idx val="2"/>
              <c:layout>
                <c:manualLayout>
                  <c:x val="7.4732750974939094E-3"/>
                  <c:y val="2.1084066322835902E-3"/>
                </c:manualLayout>
              </c:layout>
              <c:showVal val="1"/>
            </c:dLbl>
            <c:dLbl>
              <c:idx val="3"/>
              <c:layout>
                <c:manualLayout>
                  <c:x val="1.0462585136491427E-2"/>
                  <c:y val="-2.1084066322835902E-3"/>
                </c:manualLayout>
              </c:layout>
              <c:showVal val="1"/>
            </c:dLbl>
            <c:dLbl>
              <c:idx val="4"/>
              <c:layout>
                <c:manualLayout>
                  <c:x val="8.9679301169926749E-3"/>
                  <c:y val="2.1084066322835902E-3"/>
                </c:manualLayout>
              </c:layout>
              <c:showVal val="1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Лист2!$A$4:$A$10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Лист2!$B$4:$B$8</c:f>
              <c:numCache>
                <c:formatCode>#,##0.0</c:formatCode>
                <c:ptCount val="5"/>
                <c:pt idx="0">
                  <c:v>4660.2</c:v>
                </c:pt>
                <c:pt idx="1">
                  <c:v>4435.8</c:v>
                </c:pt>
                <c:pt idx="2">
                  <c:v>3458.8</c:v>
                </c:pt>
                <c:pt idx="3">
                  <c:v>1771.4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0"/>
        <c:shape val="cylinder"/>
        <c:axId val="130350080"/>
        <c:axId val="130523904"/>
        <c:axId val="0"/>
      </c:bar3DChart>
      <c:catAx>
        <c:axId val="130350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23904"/>
        <c:crosses val="autoZero"/>
        <c:lblAlgn val="r"/>
        <c:lblOffset val="20"/>
      </c:catAx>
      <c:valAx>
        <c:axId val="130523904"/>
        <c:scaling>
          <c:orientation val="minMax"/>
          <c:max val="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5008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26"/>
          <c:y val="0.90807679115784057"/>
          <c:w val="0.46738274372527477"/>
          <c:h val="7.835529097055593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dirty="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D5721-BF54-4F85-AC77-26EB66EE2AED}">
      <dsp:nvSpPr>
        <dsp:cNvPr id="0" name=""/>
        <dsp:cNvSpPr/>
      </dsp:nvSpPr>
      <dsp:spPr>
        <a:xfrm>
          <a:off x="0" y="37582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1949-1119-404C-83BE-277156F8828C}">
      <dsp:nvSpPr>
        <dsp:cNvPr id="0" name=""/>
        <dsp:cNvSpPr/>
      </dsp:nvSpPr>
      <dsp:spPr>
        <a:xfrm>
          <a:off x="411480" y="65863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Полнота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65863"/>
        <a:ext cx="5760720" cy="619920"/>
      </dsp:txXfrm>
    </dsp:sp>
    <dsp:sp modelId="{AA069443-D4C1-44D1-A1AE-A9353E45E984}">
      <dsp:nvSpPr>
        <dsp:cNvPr id="0" name=""/>
        <dsp:cNvSpPr/>
      </dsp:nvSpPr>
      <dsp:spPr>
        <a:xfrm>
          <a:off x="0" y="132838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824E3-858F-469F-8177-72FE4E2DA59A}">
      <dsp:nvSpPr>
        <dsp:cNvPr id="0" name=""/>
        <dsp:cNvSpPr/>
      </dsp:nvSpPr>
      <dsp:spPr>
        <a:xfrm>
          <a:off x="411480" y="1018423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018423"/>
        <a:ext cx="5760720" cy="619920"/>
      </dsp:txXfrm>
    </dsp:sp>
    <dsp:sp modelId="{A8A40391-5C2A-4310-94CB-0B3DF2B9ED83}">
      <dsp:nvSpPr>
        <dsp:cNvPr id="0" name=""/>
        <dsp:cNvSpPr/>
      </dsp:nvSpPr>
      <dsp:spPr>
        <a:xfrm>
          <a:off x="0" y="228094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766-42DF-4A00-B183-B7464DE4F6B3}">
      <dsp:nvSpPr>
        <dsp:cNvPr id="0" name=""/>
        <dsp:cNvSpPr/>
      </dsp:nvSpPr>
      <dsp:spPr>
        <a:xfrm>
          <a:off x="411480" y="1970984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970984"/>
        <a:ext cx="5760720" cy="619920"/>
      </dsp:txXfrm>
    </dsp:sp>
    <dsp:sp modelId="{EFAE8A26-427A-46EC-AECF-A6EE34996C55}">
      <dsp:nvSpPr>
        <dsp:cNvPr id="0" name=""/>
        <dsp:cNvSpPr/>
      </dsp:nvSpPr>
      <dsp:spPr>
        <a:xfrm>
          <a:off x="0" y="323350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F1E2-2204-4857-AC9C-0FBAC2E02ADE}">
      <dsp:nvSpPr>
        <dsp:cNvPr id="0" name=""/>
        <dsp:cNvSpPr/>
      </dsp:nvSpPr>
      <dsp:spPr>
        <a:xfrm>
          <a:off x="411480" y="2923544"/>
          <a:ext cx="57607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2923544"/>
        <a:ext cx="5760720" cy="619920"/>
      </dsp:txXfrm>
    </dsp:sp>
    <dsp:sp modelId="{99172E2F-362E-4DA8-B775-72C8BDFE6320}">
      <dsp:nvSpPr>
        <dsp:cNvPr id="0" name=""/>
        <dsp:cNvSpPr/>
      </dsp:nvSpPr>
      <dsp:spPr>
        <a:xfrm>
          <a:off x="0" y="4231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baseline="0" dirty="0">
            <a:solidFill>
              <a:srgbClr val="C00000"/>
            </a:solidFill>
          </a:endParaRPr>
        </a:p>
      </dsp:txBody>
      <dsp:txXfrm>
        <a:off x="0" y="4231209"/>
        <a:ext cx="8229600" cy="529200"/>
      </dsp:txXfrm>
    </dsp:sp>
    <dsp:sp modelId="{34331EBE-E5A0-43C5-82D6-FFA5BA208FEF}">
      <dsp:nvSpPr>
        <dsp:cNvPr id="0" name=""/>
        <dsp:cNvSpPr/>
      </dsp:nvSpPr>
      <dsp:spPr>
        <a:xfrm>
          <a:off x="411480" y="3876104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kern="1200" baseline="0" dirty="0">
            <a:latin typeface="Georgia" panose="02040502050405020303" pitchFamily="18" charset="0"/>
          </a:endParaRPr>
        </a:p>
      </dsp:txBody>
      <dsp:txXfrm>
        <a:off x="411480" y="3876104"/>
        <a:ext cx="5760720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99246" y="-1056058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7434" y="186249"/>
          <a:ext cx="7604087" cy="6817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Бюджетное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законодательство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Российской Федерации – Федеральный закон №145-ФЗ от 31 июля 1998 года</a:t>
          </a:r>
        </a:p>
      </dsp:txBody>
      <dsp:txXfrm>
        <a:off x="417434" y="186249"/>
        <a:ext cx="7604087" cy="681773"/>
      </dsp:txXfrm>
    </dsp:sp>
    <dsp:sp modelId="{79E9BCAE-4DDE-4FBE-9B3B-32FDB1E10018}">
      <dsp:nvSpPr>
        <dsp:cNvPr id="0" name=""/>
        <dsp:cNvSpPr/>
      </dsp:nvSpPr>
      <dsp:spPr>
        <a:xfrm>
          <a:off x="79156" y="171376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60246" y="947396"/>
          <a:ext cx="7048208" cy="73905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62189"/>
                <a:satOff val="-1003"/>
                <a:lumOff val="5045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62189"/>
                <a:satOff val="-1003"/>
                <a:lumOff val="504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sp:txBody>
      <dsp:txXfrm>
        <a:off x="960246" y="947396"/>
        <a:ext cx="7048208" cy="739053"/>
      </dsp:txXfrm>
    </dsp:sp>
    <dsp:sp modelId="{A6F1FD4C-BBD7-41A7-803C-E1147161483A}">
      <dsp:nvSpPr>
        <dsp:cNvPr id="0" name=""/>
        <dsp:cNvSpPr/>
      </dsp:nvSpPr>
      <dsp:spPr>
        <a:xfrm>
          <a:off x="567140" y="98013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227658" y="1757887"/>
          <a:ext cx="6780797" cy="73440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24377"/>
                <a:satOff val="-2005"/>
                <a:lumOff val="1008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24377"/>
                <a:satOff val="-2005"/>
                <a:lumOff val="1008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kern="1200" baseline="0" dirty="0"/>
        </a:p>
      </dsp:txBody>
      <dsp:txXfrm>
        <a:off x="1227658" y="1757887"/>
        <a:ext cx="6780797" cy="734409"/>
      </dsp:txXfrm>
    </dsp:sp>
    <dsp:sp modelId="{6C926FC9-5207-41FE-9451-533B7013EEAA}">
      <dsp:nvSpPr>
        <dsp:cNvPr id="0" name=""/>
        <dsp:cNvSpPr/>
      </dsp:nvSpPr>
      <dsp:spPr>
        <a:xfrm>
          <a:off x="834553" y="178830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256721" y="2664423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86566"/>
                <a:satOff val="-3008"/>
                <a:lumOff val="15134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86566"/>
                <a:satOff val="-3008"/>
                <a:lumOff val="151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kern="1200" dirty="0" smtClean="0"/>
            <a:t>»</a:t>
          </a:r>
          <a:endParaRPr lang="ru-RU" sz="1800" kern="1200" baseline="0" dirty="0"/>
        </a:p>
      </dsp:txBody>
      <dsp:txXfrm>
        <a:off x="1256721" y="2664423"/>
        <a:ext cx="6808053" cy="538857"/>
      </dsp:txXfrm>
    </dsp:sp>
    <dsp:sp modelId="{A54A1981-F295-47B1-BA17-369F71676F18}">
      <dsp:nvSpPr>
        <dsp:cNvPr id="0" name=""/>
        <dsp:cNvSpPr/>
      </dsp:nvSpPr>
      <dsp:spPr>
        <a:xfrm>
          <a:off x="919935" y="2597066"/>
          <a:ext cx="673572" cy="673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80000"/>
              <a:hueOff val="-186566"/>
              <a:satOff val="-3008"/>
              <a:lumOff val="151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311620" y="3398210"/>
          <a:ext cx="6696835" cy="80453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48755"/>
                <a:satOff val="-4011"/>
                <a:lumOff val="2017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248755"/>
                <a:satOff val="-4011"/>
                <a:lumOff val="2017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Законодательство Российской Федерации и Московской области о налогах и сборах  </a:t>
          </a:r>
        </a:p>
      </dsp:txBody>
      <dsp:txXfrm>
        <a:off x="1311620" y="3398210"/>
        <a:ext cx="6696835" cy="804530"/>
      </dsp:txXfrm>
    </dsp:sp>
    <dsp:sp modelId="{949AC2A6-CD90-4D44-84C5-E8EE31E6FA93}">
      <dsp:nvSpPr>
        <dsp:cNvPr id="0" name=""/>
        <dsp:cNvSpPr/>
      </dsp:nvSpPr>
      <dsp:spPr>
        <a:xfrm>
          <a:off x="864655" y="346964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88961" y="4274589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10943"/>
                <a:satOff val="-5013"/>
                <a:lumOff val="25223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10943"/>
                <a:satOff val="-5013"/>
                <a:lumOff val="252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kern="1200" baseline="0" dirty="0"/>
        </a:p>
      </dsp:txBody>
      <dsp:txXfrm>
        <a:off x="988961" y="4274589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67140" y="4213994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60314" y="4901159"/>
          <a:ext cx="7396803" cy="94282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73132"/>
                <a:satOff val="-6016"/>
                <a:lumOff val="30268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73132"/>
                <a:satOff val="-6016"/>
                <a:lumOff val="3026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kern="1200" baseline="0" dirty="0"/>
        </a:p>
      </dsp:txBody>
      <dsp:txXfrm>
        <a:off x="560314" y="4901159"/>
        <a:ext cx="7396803" cy="942822"/>
      </dsp:txXfrm>
    </dsp:sp>
    <dsp:sp modelId="{21989F83-A471-4F6C-A92F-F48CA5DE471A}">
      <dsp:nvSpPr>
        <dsp:cNvPr id="0" name=""/>
        <dsp:cNvSpPr/>
      </dsp:nvSpPr>
      <dsp:spPr>
        <a:xfrm>
          <a:off x="79156" y="502275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муниципального долга 2014-2021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обслуживание муниципального долга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2015-2019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AFC0D-9D4A-4D07-8758-05E9882B5BB1}" type="datetimeFigureOut">
              <a:rPr lang="ru-RU"/>
              <a:pPr>
                <a:defRPr/>
              </a:pPr>
              <a:t>24.04.2019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2FFC6C-E737-40E4-8A2A-B317578A9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266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3C0DDB-B917-47CE-B9B2-AED65220259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11254-1DB2-4C85-8942-6CCA20C87339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C2E84-CFCC-4ACF-B0A6-189A594A69EC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8A227-796C-4F8F-8198-B83CC5FC21C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E231-5543-4909-827A-91C1D72C3307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31DB-5442-493A-9B63-8A2C3BBE58B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380A-07FE-485E-ADE6-765F32CDD03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1B5C-AA65-4E26-BFBF-54742A383DA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7601-F2EA-4D79-AE87-32409C40B9E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A66A-0012-47B2-AD15-7E9CD34A0C8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AF269-D627-4549-89E8-3D604EC145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6AE1-7605-433F-A908-0864FDF727B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506B-DBCC-419D-90D7-5F552C5E8D6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B549-0C58-40FE-9579-1B717F8FEFA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0FECB-CCBD-4C70-A3D4-1D4532BCF38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730E-7427-4337-9178-BA76BF84DC3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  <p:sldLayoutId id="2147484900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4786346" cy="321471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</a:t>
            </a: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Лотошинского муниципального района на 2019 год и на плановый период 2020 и 2021 </a:t>
            </a: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годов</a:t>
            </a:r>
            <a:b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принят решением Совета депутатов Лотошинского муниципального района от 20.12.2018 №506/50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612" y="1844824"/>
            <a:ext cx="1633860" cy="2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79" y="1988840"/>
            <a:ext cx="2232248" cy="24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4213408"/>
              </p:ext>
            </p:extLst>
          </p:nvPr>
        </p:nvGraphicFramePr>
        <p:xfrm>
          <a:off x="323528" y="1916832"/>
          <a:ext cx="8470900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3" name="TextBox 2"/>
          <p:cNvSpPr txBox="1"/>
          <p:nvPr/>
        </p:nvSpPr>
        <p:spPr>
          <a:xfrm>
            <a:off x="6156176" y="6021288"/>
            <a:ext cx="141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ыс. рублей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82000" cy="10978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Структура расходов бюджета Лотошинского муниципального района по разделам бюджетной классификации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900" dirty="0" smtClean="0"/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  <p:graphicFrame>
        <p:nvGraphicFramePr>
          <p:cNvPr id="6146" name="Object 11"/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="" xmlns:p14="http://schemas.microsoft.com/office/powerpoint/2010/main" val="945643788"/>
              </p:ext>
            </p:extLst>
          </p:nvPr>
        </p:nvGraphicFramePr>
        <p:xfrm>
          <a:off x="525463" y="1625600"/>
          <a:ext cx="7102475" cy="4660920"/>
        </p:xfrm>
        <a:graphic>
          <a:graphicData uri="http://schemas.openxmlformats.org/presentationml/2006/ole">
            <p:oleObj spid="_x0000_s6188" name="Worksheet" r:id="rId4" imgW="6454232" imgH="4709232" progId="Excel.Shee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49" y="548680"/>
            <a:ext cx="7272808" cy="508918"/>
          </a:xfrm>
        </p:spPr>
        <p:txBody>
          <a:bodyPr>
            <a:normAutofit/>
          </a:bodyPr>
          <a:lstStyle/>
          <a:p>
            <a:r>
              <a:rPr lang="ru-RU" sz="2450" b="1" dirty="0">
                <a:solidFill>
                  <a:srgbClr val="6666FF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pic>
        <p:nvPicPr>
          <p:cNvPr id="9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0418"/>
            <a:ext cx="1656184" cy="17954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389" y="1196752"/>
            <a:ext cx="5544616" cy="1584176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Предоставление гражданам субсидий на оплату жилого помещения и коммунальных услуг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2019 год 22 277 тыс. рублей;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 2020 год 23 168 тыс. рублей;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Constantia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2021 год 24 141 тыс. рублей</a:t>
            </a:r>
            <a:endParaRPr lang="ru-RU" b="1" dirty="0">
              <a:solidFill>
                <a:srgbClr val="00B0F0"/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389" y="2924944"/>
            <a:ext cx="532859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2019-2021 годы 5 373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3048" y="4869159"/>
            <a:ext cx="554461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2019-2021 годы 216,0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8" y="4993979"/>
            <a:ext cx="279468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" y="1052736"/>
            <a:ext cx="1872208" cy="1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490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6666FF"/>
                </a:solidFill>
              </a:rPr>
              <a:t> муниципальной программы</a:t>
            </a:r>
            <a:endParaRPr lang="ru-RU" sz="2200" b="1" dirty="0">
              <a:solidFill>
                <a:srgbClr val="6666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6666FF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6666FF"/>
              </a:solidFill>
              <a:latin typeface="+mj-lt"/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700" dirty="0" smtClean="0">
                <a:solidFill>
                  <a:schemeClr val="tx1"/>
                </a:solidFill>
              </a:rPr>
              <a:t>Развитие образования в Лотошинском муниципальном         423 </a:t>
            </a:r>
            <a:r>
              <a:rPr lang="ru-RU" sz="1700" dirty="0" smtClean="0">
                <a:solidFill>
                  <a:schemeClr val="tx1"/>
                </a:solidFill>
              </a:rPr>
              <a:t>066,4 (</a:t>
            </a:r>
            <a:r>
              <a:rPr lang="ru-RU" sz="1700" dirty="0" smtClean="0">
                <a:solidFill>
                  <a:schemeClr val="tx1"/>
                </a:solidFill>
              </a:rPr>
              <a:t>56,9%)                                      районе на 2018-2022 годы</a:t>
            </a:r>
          </a:p>
        </p:txBody>
      </p:sp>
      <p:pic>
        <p:nvPicPr>
          <p:cNvPr id="33796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Культура Лотошинского муниципального   </a:t>
            </a:r>
            <a:r>
              <a:rPr lang="ru-RU" sz="1600" dirty="0" smtClean="0">
                <a:latin typeface="+mn-lt"/>
                <a:cs typeface="+mn-cs"/>
              </a:rPr>
              <a:t>                            62 </a:t>
            </a:r>
            <a:r>
              <a:rPr lang="ru-RU" sz="1600" dirty="0" smtClean="0">
                <a:latin typeface="+mn-lt"/>
                <a:cs typeface="+mn-cs"/>
              </a:rPr>
              <a:t>811,6 </a:t>
            </a:r>
            <a:r>
              <a:rPr lang="ru-RU" sz="1600" dirty="0" smtClean="0">
                <a:latin typeface="+mn-lt"/>
                <a:cs typeface="+mn-cs"/>
              </a:rPr>
              <a:t>(8,4%) 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798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Спорт Лотошинского муниципального             </a:t>
            </a:r>
            <a:r>
              <a:rPr lang="ru-RU" sz="1600" dirty="0" smtClean="0">
                <a:latin typeface="+mn-lt"/>
                <a:cs typeface="+mn-cs"/>
              </a:rPr>
              <a:t>                       50 583,3 (6,8%)                                         района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  </a:t>
            </a:r>
          </a:p>
        </p:txBody>
      </p:sp>
      <p:pic>
        <p:nvPicPr>
          <p:cNvPr id="33800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Предпринимательство Лотошинского муниципального      </a:t>
            </a:r>
            <a:r>
              <a:rPr lang="ru-RU" sz="1600" dirty="0" smtClean="0">
                <a:latin typeface="+mn-lt"/>
                <a:cs typeface="+mn-cs"/>
              </a:rPr>
              <a:t>       5 461,6 (0,7%)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  </a:t>
            </a:r>
          </a:p>
        </p:txBody>
      </p:sp>
      <p:pic>
        <p:nvPicPr>
          <p:cNvPr id="33802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</a:t>
            </a:r>
            <a:r>
              <a:rPr lang="ru-RU" sz="1600" dirty="0" smtClean="0">
                <a:latin typeface="+mn-lt"/>
                <a:cs typeface="+mn-cs"/>
              </a:rPr>
              <a:t>  </a:t>
            </a:r>
            <a:r>
              <a:rPr lang="ru-RU" sz="1600" dirty="0">
                <a:latin typeface="+mn-lt"/>
                <a:cs typeface="+mn-cs"/>
              </a:rPr>
              <a:t>Муниципальное управление Лотошинского           </a:t>
            </a:r>
            <a:r>
              <a:rPr lang="ru-RU" sz="1600" dirty="0" smtClean="0">
                <a:latin typeface="+mn-lt"/>
                <a:cs typeface="+mn-cs"/>
              </a:rPr>
              <a:t>                  78 </a:t>
            </a:r>
            <a:r>
              <a:rPr lang="ru-RU" sz="1600" dirty="0" smtClean="0">
                <a:latin typeface="+mn-lt"/>
                <a:cs typeface="+mn-cs"/>
              </a:rPr>
              <a:t>567,6 </a:t>
            </a:r>
            <a:r>
              <a:rPr lang="ru-RU" sz="1600" dirty="0" smtClean="0">
                <a:latin typeface="+mn-lt"/>
                <a:cs typeface="+mn-cs"/>
              </a:rPr>
              <a:t>(10,5%)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804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</a:t>
            </a:r>
            <a:r>
              <a:rPr lang="ru-RU" sz="1600" dirty="0">
                <a:latin typeface="+mn-lt"/>
                <a:cs typeface="+mn-cs"/>
              </a:rPr>
              <a:t>сельского хозяйства и сельских территорий     </a:t>
            </a:r>
            <a:r>
              <a:rPr lang="ru-RU" sz="1600" dirty="0" smtClean="0">
                <a:latin typeface="+mn-lt"/>
                <a:cs typeface="+mn-cs"/>
              </a:rPr>
              <a:t>         2 078,0 (0,3%)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2019-2024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806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9632" y="5084763"/>
            <a:ext cx="7560518" cy="1440581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в том числе на базе многофункционального центра предоставления       13 </a:t>
            </a:r>
            <a:r>
              <a:rPr lang="ru-RU" sz="1400" dirty="0" smtClean="0">
                <a:latin typeface="+mn-lt"/>
                <a:cs typeface="+mn-cs"/>
              </a:rPr>
              <a:t>828,5 </a:t>
            </a:r>
            <a:r>
              <a:rPr lang="ru-RU" sz="1600" dirty="0" smtClean="0">
                <a:latin typeface="+mn-lt"/>
                <a:cs typeface="+mn-cs"/>
              </a:rPr>
              <a:t>(1,8</a:t>
            </a:r>
            <a:r>
              <a:rPr lang="ru-RU" sz="1600" dirty="0" smtClean="0">
                <a:latin typeface="+mn-lt"/>
                <a:cs typeface="+mn-cs"/>
              </a:rPr>
              <a:t>%)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72710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445224"/>
            <a:ext cx="1088597" cy="6803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48264" y="214313"/>
            <a:ext cx="2195736" cy="1127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99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1268413"/>
            <a:ext cx="7921005" cy="504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700" dirty="0" smtClean="0">
                <a:solidFill>
                  <a:schemeClr val="tx1"/>
                </a:solidFill>
              </a:rPr>
              <a:t>Развитие транспортной системы на территории Лотошинского 53 165,3 (7,1%)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912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Жилище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         </a:t>
            </a:r>
            <a:r>
              <a:rPr lang="ru-RU" sz="1600" dirty="0" smtClean="0">
                <a:latin typeface="+mn-lt"/>
                <a:cs typeface="+mn-cs"/>
              </a:rPr>
              <a:t>                </a:t>
            </a:r>
            <a:r>
              <a:rPr lang="en-US" sz="1600" dirty="0" smtClean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5 271,8 (0,6</a:t>
            </a:r>
            <a:r>
              <a:rPr lang="ru-RU" sz="1600" dirty="0" smtClean="0">
                <a:latin typeface="+mn-lt"/>
                <a:cs typeface="+mn-cs"/>
              </a:rPr>
              <a:t>%)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4827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0212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Прямоугольник 28"/>
          <p:cNvSpPr>
            <a:spLocks noChangeArrowheads="1"/>
          </p:cNvSpPr>
          <p:nvPr/>
        </p:nvSpPr>
        <p:spPr bwMode="auto">
          <a:xfrm>
            <a:off x="1285875" y="6021288"/>
            <a:ext cx="7858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latin typeface="+mn-lt"/>
                <a:cs typeface="+mn-cs"/>
              </a:rPr>
              <a:t>Социальная защита населения Лотошинского                </a:t>
            </a:r>
            <a:r>
              <a:rPr lang="ru-RU" sz="1600" dirty="0" smtClean="0">
                <a:latin typeface="+mn-lt"/>
                <a:cs typeface="+mn-cs"/>
              </a:rPr>
              <a:t>              28 385,0 (3,8%)             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годы 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5616" y="3068960"/>
            <a:ext cx="8028384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Экология и природные ресурсы Лотошинского            </a:t>
            </a:r>
            <a:r>
              <a:rPr lang="ru-RU" sz="1600" dirty="0" smtClean="0">
                <a:latin typeface="+mn-lt"/>
                <a:cs typeface="+mn-cs"/>
              </a:rPr>
              <a:t>                 921,1 </a:t>
            </a:r>
            <a:r>
              <a:rPr lang="ru-RU" sz="1600" dirty="0">
                <a:latin typeface="+mn-lt"/>
                <a:cs typeface="+mn-cs"/>
              </a:rPr>
              <a:t>(0,1%)                  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648" y="1857375"/>
            <a:ext cx="7560840" cy="121158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для повышения качества муниципального управления               2 </a:t>
            </a:r>
            <a:r>
              <a:rPr lang="ru-RU" sz="1600" dirty="0" smtClean="0">
                <a:latin typeface="+mn-lt"/>
                <a:cs typeface="+mn-cs"/>
              </a:rPr>
              <a:t>405,7 </a:t>
            </a:r>
            <a:r>
              <a:rPr lang="ru-RU" sz="1600" dirty="0" smtClean="0">
                <a:latin typeface="+mn-lt"/>
                <a:cs typeface="+mn-cs"/>
              </a:rPr>
              <a:t>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в </a:t>
            </a:r>
            <a:r>
              <a:rPr lang="ru-RU" sz="1600" dirty="0">
                <a:latin typeface="+mn-lt"/>
                <a:cs typeface="+mn-cs"/>
              </a:rPr>
              <a:t>Лотошинском муниципальном районе на </a:t>
            </a:r>
            <a:r>
              <a:rPr lang="ru-RU" sz="1600" dirty="0" smtClean="0">
                <a:latin typeface="+mn-lt"/>
                <a:cs typeface="+mn-cs"/>
              </a:rPr>
              <a:t>2018-2022 годы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5616" y="3789040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Безопасность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 </a:t>
            </a:r>
            <a:r>
              <a:rPr lang="ru-RU" sz="1600" dirty="0" smtClean="0">
                <a:latin typeface="+mn-lt"/>
                <a:cs typeface="+mn-cs"/>
              </a:rPr>
              <a:t>               5 </a:t>
            </a:r>
            <a:r>
              <a:rPr lang="ru-RU" sz="1600" dirty="0" smtClean="0">
                <a:latin typeface="+mn-lt"/>
                <a:cs typeface="+mn-cs"/>
              </a:rPr>
              <a:t>259,1 </a:t>
            </a:r>
            <a:r>
              <a:rPr lang="ru-RU" sz="1600" dirty="0" smtClean="0">
                <a:latin typeface="+mn-lt"/>
                <a:cs typeface="+mn-cs"/>
              </a:rPr>
              <a:t>(0,7%)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1208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Газификация населенных пунктов Лотошинского                            </a:t>
            </a:r>
            <a:r>
              <a:rPr lang="ru-RU" sz="1600" dirty="0" smtClean="0">
                <a:latin typeface="+mn-lt"/>
                <a:cs typeface="+mn-cs"/>
              </a:rPr>
              <a:t>    0,0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72706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864096" cy="626470"/>
          </a:xfrm>
          <a:prstGeom prst="rect">
            <a:avLst/>
          </a:prstGeom>
          <a:noFill/>
        </p:spPr>
      </p:pic>
      <p:pic>
        <p:nvPicPr>
          <p:cNvPr id="72708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717032"/>
            <a:ext cx="720080" cy="5111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639" y="1857374"/>
            <a:ext cx="7785373" cy="995561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и </a:t>
            </a:r>
            <a:r>
              <a:rPr lang="ru-RU" sz="1600" dirty="0" err="1" smtClean="0">
                <a:latin typeface="+mn-lt"/>
                <a:cs typeface="+mn-cs"/>
              </a:rPr>
              <a:t>энергоэффективности</a:t>
            </a:r>
            <a:r>
              <a:rPr lang="ru-RU" sz="1600" dirty="0" smtClean="0">
                <a:latin typeface="+mn-lt"/>
                <a:cs typeface="+mn-cs"/>
              </a:rPr>
              <a:t> Лотошинского муниципального           2 090,8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района на 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639" y="3071813"/>
            <a:ext cx="770485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Формирование современной городской среды Лотошинского    2 </a:t>
            </a:r>
            <a:r>
              <a:rPr lang="ru-RU" sz="1600" dirty="0" smtClean="0">
                <a:latin typeface="+mn-lt"/>
                <a:cs typeface="+mn-cs"/>
              </a:rPr>
              <a:t>545,0 (0,3</a:t>
            </a:r>
            <a:r>
              <a:rPr lang="ru-RU" sz="1600" dirty="0" smtClean="0">
                <a:latin typeface="+mn-lt"/>
                <a:cs typeface="+mn-cs"/>
              </a:rPr>
              <a:t>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муниципального </a:t>
            </a:r>
            <a:r>
              <a:rPr lang="ru-RU" sz="1600" dirty="0">
                <a:latin typeface="+mn-lt"/>
                <a:cs typeface="+mn-cs"/>
              </a:rPr>
              <a:t>района </a:t>
            </a:r>
            <a:r>
              <a:rPr lang="ru-RU" sz="1600" dirty="0" smtClean="0">
                <a:latin typeface="+mn-lt"/>
                <a:cs typeface="+mn-cs"/>
              </a:rPr>
              <a:t>на 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27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936104" cy="6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5616" y="1196752"/>
            <a:ext cx="7632848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Градостроительная </a:t>
            </a:r>
            <a:r>
              <a:rPr lang="ru-RU" sz="1600" dirty="0">
                <a:latin typeface="+mn-lt"/>
                <a:cs typeface="+mn-cs"/>
              </a:rPr>
              <a:t>деятельность на территории   </a:t>
            </a:r>
            <a:r>
              <a:rPr lang="ru-RU" sz="1600" dirty="0" smtClean="0">
                <a:latin typeface="+mn-lt"/>
                <a:cs typeface="+mn-cs"/>
              </a:rPr>
              <a:t>                 1 637,0 (0,2%)          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59394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971600" cy="647733"/>
          </a:xfrm>
          <a:prstGeom prst="rect">
            <a:avLst/>
          </a:prstGeom>
          <a:noFill/>
        </p:spPr>
      </p:pic>
      <p:pic>
        <p:nvPicPr>
          <p:cNvPr id="5939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38650"/>
            <a:ext cx="936104" cy="621841"/>
          </a:xfrm>
          <a:prstGeom prst="rect">
            <a:avLst/>
          </a:prstGeom>
          <a:noFill/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3568" y="4293096"/>
            <a:ext cx="8136904" cy="115212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Программные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муниципального района   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738 077,8 (99,2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59400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2520280" cy="1239482"/>
          </a:xfrm>
          <a:prstGeom prst="rect">
            <a:avLst/>
          </a:prstGeom>
          <a:noFill/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3568" y="5445224"/>
            <a:ext cx="813690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rgbClr val="0070C0"/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муниципального района                                                   5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350,4 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(0,8%)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571625"/>
            <a:ext cx="3708846" cy="105410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образования в Лотошинском муниципальном районе Московской области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822997"/>
            <a:ext cx="3384376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Дошкольное образование»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159 999,7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4355112"/>
            <a:ext cx="3384376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«Дополнительное образование, воспитание и психолого</a:t>
            </a:r>
            <a:r>
              <a:rPr lang="en-US" sz="1200" b="1" dirty="0">
                <a:latin typeface="Arial" charset="0"/>
                <a:ea typeface="SimSun" charset="-122"/>
              </a:rPr>
              <a:t>-</a:t>
            </a:r>
            <a:r>
              <a:rPr lang="ru-RU" sz="1200" b="1" dirty="0">
                <a:latin typeface="Arial" charset="0"/>
                <a:ea typeface="SimSun" charset="-122"/>
              </a:rPr>
              <a:t>социальное сопровождение детей»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32 120,3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5500970"/>
            <a:ext cx="338437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3 266,3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700808"/>
            <a:ext cx="403244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877272"/>
            <a:ext cx="381642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58 435,8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2523043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«Библиотечное обслуживание населения»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1 533,8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3284984"/>
            <a:ext cx="374441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доступности предоставления услуг в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культурно-досуговых</a:t>
            </a:r>
            <a:r>
              <a:rPr lang="ru-RU" sz="1200" b="1" dirty="0" smtClean="0">
                <a:latin typeface="Arial" charset="0"/>
                <a:ea typeface="SimSun" charset="-122"/>
              </a:rPr>
              <a:t> учреждениях»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1 737,0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0" idx="1"/>
          </p:cNvCxnSpPr>
          <p:nvPr/>
        </p:nvCxnSpPr>
        <p:spPr>
          <a:xfrm rot="16200000" flipH="1">
            <a:off x="-1221581" y="3750469"/>
            <a:ext cx="3954462" cy="43180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39750" y="32131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4788024" y="2060848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572000" y="2780928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572000" y="3717032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750" y="38608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9750" y="4724400"/>
            <a:ext cx="47307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71600" y="3609020"/>
            <a:ext cx="338437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«Общее образование»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227 680,0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572000" y="4653136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5076056" y="4293097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«Организация доступа к музейным фондам» 55,0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39750" y="198913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 flipH="1" flipV="1">
            <a:off x="4788024" y="2780928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5076056" y="5085184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парка культуры и отдыха» </a:t>
            </a:r>
            <a:r>
              <a:rPr lang="ru-RU" sz="1200" b="1" dirty="0" smtClean="0">
                <a:latin typeface="Arial" charset="0"/>
                <a:ea typeface="SimSun" charset="-122"/>
              </a:rPr>
              <a:t>               1 050,0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2560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949450"/>
            <a:ext cx="3600450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«Спорт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003182"/>
            <a:ext cx="3600400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физической культуры и массового спорта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760,0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185084"/>
            <a:ext cx="3600400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«Молодёжь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200,0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157192"/>
            <a:ext cx="3600399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ПОДПРОГРАММА3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49 623,3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1951038"/>
            <a:ext cx="3600450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«Предпринимательство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3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«Повышение инвестиционной привлекательности Лотошинского муниципального района»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0072" y="5643579"/>
            <a:ext cx="3456384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потребительского рынка и услуг на территории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5 261,6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2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конкуренции на территории Лотошинского муниципального района»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5003800" y="25654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437112"/>
            <a:ext cx="3461518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малого и среднего предпринимательства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200,0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288" y="4581525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288" y="2349500"/>
            <a:ext cx="0" cy="3167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288" y="5516563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1341438"/>
            <a:ext cx="5957888" cy="57785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«Муниципальное управление»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 </a:t>
            </a:r>
            <a:r>
              <a:rPr lang="ru-RU" sz="1400" b="1" dirty="0">
                <a:latin typeface="Arial" charset="0"/>
                <a:ea typeface="SimSun" charset="-122"/>
              </a:rPr>
              <a:t>- </a:t>
            </a:r>
            <a:r>
              <a:rPr lang="ru-RU" sz="1400" b="1" dirty="0" smtClean="0">
                <a:latin typeface="Arial" charset="0"/>
                <a:ea typeface="SimSun" charset="-122"/>
              </a:rPr>
              <a:t>2022 </a:t>
            </a:r>
            <a:r>
              <a:rPr lang="ru-RU" sz="1400" b="1" dirty="0">
                <a:latin typeface="Arial" charset="0"/>
                <a:ea typeface="SimSun" charset="-122"/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461040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«Управление муниципальным имуществом и земельными ресурсами Лотошинского муниципального района»                                            3 907,0 тыс.руб. 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4176464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архивного дела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3 653,0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5907419"/>
            <a:ext cx="4176464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муниципальной службы»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155,0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901200"/>
            <a:ext cx="352839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7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инфраструктуры органов местного самоуправления Лотошинского муниципального района»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24 929,7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3573016"/>
            <a:ext cx="352839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6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45 </a:t>
            </a:r>
            <a:r>
              <a:rPr lang="ru-RU" sz="1200" b="1" dirty="0" smtClean="0">
                <a:latin typeface="Arial" charset="0"/>
                <a:ea typeface="SimSun" charset="-122"/>
              </a:rPr>
              <a:t>422,9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86063" y="954088"/>
            <a:ext cx="292893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67544" y="4005064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67544" y="5157192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532440" y="4077072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83568" y="2428448"/>
            <a:ext cx="417646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en-US" sz="1000" b="1" dirty="0">
                <a:latin typeface="Arial" charset="0"/>
                <a:ea typeface="SimSun" charset="-122"/>
              </a:rPr>
              <a:t>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«Управление муниципальными финансами»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4048" y="2365907"/>
            <a:ext cx="353124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</a:t>
            </a: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информирования населения»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468313" y="6165850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468313" y="2708275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313" y="1700213"/>
            <a:ext cx="0" cy="44656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68313" y="1700213"/>
            <a:ext cx="12239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532813" y="5445125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2852936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820150" y="1700213"/>
            <a:ext cx="0" cy="3744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67625" y="1700213"/>
            <a:ext cx="1152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5313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4176713" cy="1341437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сельского хозяйства и сельских территорий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2019 </a:t>
            </a:r>
            <a:r>
              <a:rPr lang="ru-RU" sz="1400" b="1" dirty="0">
                <a:latin typeface="Arial" charset="0"/>
                <a:ea typeface="SimSun" charset="-122"/>
              </a:rPr>
              <a:t>– </a:t>
            </a:r>
            <a:r>
              <a:rPr lang="ru-RU" sz="1400" b="1" dirty="0" smtClean="0">
                <a:latin typeface="Arial" charset="0"/>
                <a:ea typeface="SimSun" charset="-122"/>
              </a:rPr>
              <a:t>2024 годы</a:t>
            </a:r>
            <a:r>
              <a:rPr lang="ru-RU" sz="1400" b="1" dirty="0">
                <a:latin typeface="Arial" charset="0"/>
                <a:ea typeface="SimSun" charset="-122"/>
              </a:rPr>
              <a:t>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2 078,0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556792"/>
            <a:ext cx="4105275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транспортной системы на территории 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5085184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«Содержание и </a:t>
            </a:r>
            <a:r>
              <a:rPr lang="ru-RU" sz="1200" b="1" dirty="0" smtClean="0">
                <a:latin typeface="Arial" charset="0"/>
                <a:ea typeface="SimSun" charset="-122"/>
              </a:rPr>
              <a:t>текущий ремонт </a:t>
            </a:r>
            <a:r>
              <a:rPr lang="ru-RU" sz="1200" b="1" dirty="0">
                <a:latin typeface="Arial" charset="0"/>
                <a:ea typeface="SimSun" charset="-122"/>
              </a:rPr>
              <a:t>автомобильных дорог </a:t>
            </a:r>
            <a:r>
              <a:rPr lang="ru-RU" sz="1200" b="1" dirty="0" smtClean="0">
                <a:latin typeface="Arial" charset="0"/>
                <a:ea typeface="SimSun" charset="-122"/>
              </a:rPr>
              <a:t>общего пользования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района» </a:t>
            </a:r>
            <a:r>
              <a:rPr lang="ru-RU" sz="1200" b="1" dirty="0" smtClean="0">
                <a:latin typeface="Arial" charset="0"/>
                <a:ea typeface="SimSun" charset="-122"/>
              </a:rPr>
              <a:t>4 364,3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860032" y="285293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«Пассажирский транспорт общего пользования»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46 789,3 тыс.руб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0032" y="609329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«Безопасность дорожного движения Лотошинского муниципального района» </a:t>
            </a:r>
            <a:r>
              <a:rPr lang="ru-RU" sz="1200" b="1" dirty="0" smtClean="0">
                <a:latin typeface="Arial" charset="0"/>
                <a:ea typeface="SimSun" charset="-122"/>
              </a:rPr>
              <a:t>864,0 </a:t>
            </a:r>
            <a:r>
              <a:rPr lang="ru-RU" sz="1200" b="1" dirty="0">
                <a:latin typeface="Arial" charset="0"/>
                <a:ea typeface="SimSun" charset="-122"/>
              </a:rPr>
              <a:t>т.р.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980728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1196752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2780928"/>
            <a:ext cx="302451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3093795"/>
            <a:ext cx="4176464" cy="2484178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Лотошинского </a:t>
            </a:r>
            <a:r>
              <a:rPr lang="ru-RU" sz="1400" b="1" dirty="0">
                <a:latin typeface="Arial" charset="0"/>
                <a:ea typeface="SimSun" charset="-122"/>
              </a:rPr>
              <a:t>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13 </a:t>
            </a:r>
            <a:r>
              <a:rPr lang="ru-RU" sz="1400" b="1" dirty="0" smtClean="0">
                <a:latin typeface="Arial" charset="0"/>
                <a:ea typeface="SimSun" charset="-122"/>
              </a:rPr>
              <a:t>828,5 </a:t>
            </a:r>
            <a:r>
              <a:rPr lang="ru-RU" sz="14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644008" y="6453336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4008" y="1916832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44008" y="544522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44008" y="314096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1916832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860032" y="3645024"/>
            <a:ext cx="4104456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Строительство и капитальный ремонт автомобильных </a:t>
            </a:r>
            <a:r>
              <a:rPr lang="ru-RU" sz="1200" b="1" dirty="0">
                <a:latin typeface="Arial" charset="0"/>
                <a:ea typeface="SimSun" charset="-122"/>
              </a:rPr>
              <a:t>дорог </a:t>
            </a:r>
            <a:r>
              <a:rPr lang="ru-RU" sz="1200" b="1" dirty="0" smtClean="0">
                <a:latin typeface="Arial" charset="0"/>
                <a:ea typeface="SimSun" charset="-122"/>
              </a:rPr>
              <a:t>общего пользования, дворовых территорий многоквартирных домов, проездов к дворовым территориям многоквартирных домов» 1 147,7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644008" y="422108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4008" y="3789040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5313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124744"/>
            <a:ext cx="4037024" cy="2007452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</a:t>
            </a:r>
            <a:r>
              <a:rPr lang="ru-RU" sz="1400" b="1" dirty="0" smtClean="0">
                <a:latin typeface="Arial" charset="0"/>
                <a:ea typeface="SimSun" charset="-122"/>
              </a:rPr>
              <a:t>информационно- 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 </a:t>
            </a:r>
            <a:r>
              <a:rPr lang="ru-RU" sz="1400" b="1" dirty="0">
                <a:latin typeface="Arial" charset="0"/>
                <a:ea typeface="SimSun" charset="-122"/>
              </a:rPr>
              <a:t>– </a:t>
            </a:r>
            <a:r>
              <a:rPr lang="ru-RU" sz="1400" b="1" dirty="0" smtClean="0">
                <a:latin typeface="Arial" charset="0"/>
                <a:ea typeface="SimSun" charset="-122"/>
              </a:rPr>
              <a:t>2022 годы</a:t>
            </a:r>
            <a:r>
              <a:rPr lang="ru-RU" sz="1400" b="1" dirty="0">
                <a:latin typeface="Arial" charset="0"/>
                <a:ea typeface="SimSun" charset="-122"/>
              </a:rPr>
              <a:t>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2 </a:t>
            </a:r>
            <a:r>
              <a:rPr lang="ru-RU" sz="1400" b="1" dirty="0" smtClean="0">
                <a:latin typeface="Arial" charset="0"/>
                <a:ea typeface="SimSun" charset="-122"/>
              </a:rPr>
              <a:t>405,7 </a:t>
            </a:r>
            <a:r>
              <a:rPr lang="ru-RU" sz="14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836712"/>
            <a:ext cx="2376934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9595" y="3224783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</a:rPr>
              <a:t>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040" y="764704"/>
            <a:ext cx="302451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</a:rPr>
              <a:t>X</a:t>
            </a:r>
            <a:r>
              <a:rPr lang="en-US" sz="1200" dirty="0" smtClean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345452" y="4437112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55669" y="3575841"/>
            <a:ext cx="4012275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«Экология и природные ресурсы Лотошинского муниципального района</a:t>
            </a:r>
            <a:r>
              <a:rPr lang="ru-RU" sz="1400" b="1" dirty="0" smtClean="0">
                <a:latin typeface="Arial" charset="0"/>
                <a:ea typeface="SimSun" charset="-122"/>
              </a:rPr>
              <a:t>» на 2018-2022 годы</a:t>
            </a:r>
            <a:endParaRPr lang="ru-RU" sz="14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921,1 </a:t>
            </a:r>
            <a:r>
              <a:rPr lang="ru-RU" sz="14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323850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38618" y="544192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355976" y="220486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55976" y="1323850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345452" y="3212976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80594" y="1124744"/>
            <a:ext cx="4555902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«Безопасность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4594688" y="1772816"/>
            <a:ext cx="4441808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«Профилактика преступлений и иных правонарушений на территории Лотошинского муниципального </a:t>
            </a:r>
            <a:r>
              <a:rPr lang="ru-RU" sz="1200" b="1" dirty="0" smtClean="0">
                <a:latin typeface="Arial" charset="0"/>
                <a:ea typeface="SimSun" charset="-122"/>
              </a:rPr>
              <a:t>района»  870,0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94688" y="2693611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Снижение рисков и смягчение последствий чрезвычайных ситуаций природного и техногенного характера в Лотошинском муниципальном районе» 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3 757,1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05213" y="3876060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и совершенствование систем оповещения и информирования населения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</a:t>
            </a:r>
            <a:r>
              <a:rPr lang="ru-RU" sz="1200" b="1" dirty="0" smtClean="0">
                <a:latin typeface="Arial" charset="0"/>
                <a:ea typeface="SimSun" charset="-122"/>
              </a:rPr>
              <a:t>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563,0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63514" y="3501008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594688" y="5085184"/>
            <a:ext cx="4369800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Обеспечение пожарной безопасности на территории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14122" y="5877272"/>
            <a:ext cx="4350365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Обеспечение мероприятий гражданской обороны на территории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 69,0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6071963"/>
            <a:ext cx="3476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6786"/>
            <a:ext cx="4103687" cy="57785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«Жилище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630" y="5774266"/>
            <a:ext cx="417646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4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жилищного строительства»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052" y="3356992"/>
            <a:ext cx="4176464" cy="1292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а также лиц из их числа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en-US" sz="1200" b="1" dirty="0" smtClean="0">
                <a:latin typeface="Arial" charset="0"/>
                <a:ea typeface="SimSun" charset="-122"/>
              </a:rPr>
              <a:t>3 330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0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 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682" y="4762840"/>
            <a:ext cx="417646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ветеранов, инвалидов и семей, имеющих детей-инвалидов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Лотошинского 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171995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0715" y="4003173"/>
            <a:ext cx="287337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92302" y="524005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348880"/>
            <a:ext cx="417646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молодых семей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en-US" sz="1200" b="1" dirty="0" smtClean="0">
                <a:latin typeface="Arial" charset="0"/>
                <a:ea typeface="SimSun" charset="-122"/>
              </a:rPr>
              <a:t>1 </a:t>
            </a:r>
            <a:r>
              <a:rPr lang="ru-RU" sz="1200" b="1" dirty="0" smtClean="0">
                <a:latin typeface="Arial" charset="0"/>
                <a:ea typeface="SimSun" charset="-122"/>
              </a:rPr>
              <a:t>941,8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27346" y="6003384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395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3" y="2049425"/>
            <a:ext cx="301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004048" y="1557507"/>
            <a:ext cx="3887788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«Газификация населённых пунктов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</a:t>
            </a:r>
            <a:r>
              <a:rPr lang="ru-RU" sz="1400" b="1" dirty="0" smtClean="0">
                <a:latin typeface="Arial" charset="0"/>
                <a:ea typeface="SimSun" charset="-122"/>
              </a:rPr>
              <a:t>»</a:t>
            </a:r>
            <a:endParaRPr lang="ru-RU" sz="1400" b="1" dirty="0">
              <a:latin typeface="Arial" charset="0"/>
              <a:ea typeface="SimSun" charset="-122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5465623" y="2790750"/>
            <a:ext cx="2771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09256" y="3284984"/>
            <a:ext cx="3962400" cy="129381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«Градостроительная деятельность на территории 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1 637,0 </a:t>
            </a:r>
            <a:r>
              <a:rPr lang="ru-RU" sz="14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1124744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XIII</a:t>
            </a:r>
            <a:endParaRPr lang="ru-RU" sz="1200" dirty="0">
              <a:ea typeface="SimSun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322509" y="245446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«Доступная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в Лотошинском муниципальном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2905" y="3425059"/>
            <a:ext cx="417646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предоставления гражданам, имеющим место жительства в Лотошинском муниципальном районе, субсидий на оплату жилого помещения и коммунальных услуг»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24 156,0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8740" y="1055136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XIV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1465262"/>
            <a:ext cx="4176464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«Социальная защита населения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12841" y="2852548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1176" y="3884919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504" y="1876275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8645" y="1901013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 rot="10800000" flipV="1">
            <a:off x="333901" y="4812903"/>
            <a:ext cx="4177605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оказания медицинской помощи и формирования здорового образа жизни населения Лотошинского муниципального </a:t>
            </a:r>
            <a:r>
              <a:rPr lang="ru-RU" sz="1200" b="1" dirty="0">
                <a:latin typeface="Arial" charset="0"/>
                <a:ea typeface="SimSun" charset="-122"/>
              </a:rPr>
              <a:t>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4 149,0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2841" y="3355504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504" y="5373216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6136" y="953251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6937" y="1346250"/>
            <a:ext cx="4176464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«Содержание и развитие инженерной инфраструктуры и </a:t>
            </a:r>
            <a:r>
              <a:rPr lang="ru-RU" sz="1400" b="1" dirty="0" err="1" smtClean="0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 smtClean="0">
                <a:latin typeface="Arial" charset="0"/>
                <a:ea typeface="SimSun" charset="-122"/>
              </a:rPr>
              <a:t> Лотошинского </a:t>
            </a:r>
            <a:r>
              <a:rPr lang="ru-RU" sz="1400" b="1" dirty="0">
                <a:latin typeface="Arial" charset="0"/>
                <a:ea typeface="SimSun" charset="-122"/>
              </a:rPr>
              <a:t>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V="1">
            <a:off x="4864430" y="2644626"/>
            <a:ext cx="4177605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1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«Чистая вода»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907,8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4861254" y="4071240"/>
            <a:ext cx="4177605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качественными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жилищно</a:t>
            </a:r>
            <a:r>
              <a:rPr lang="ru-RU" sz="1200" b="1" dirty="0" smtClean="0">
                <a:latin typeface="Arial" charset="0"/>
                <a:ea typeface="SimSun" charset="-122"/>
              </a:rPr>
              <a:t> – коммунальными услугами»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476,0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44008" y="1743121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1743121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648530" y="2975426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4008" y="3708566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51705" y="3695527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63170" y="458112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 rot="10800000" flipV="1">
            <a:off x="4861074" y="3457969"/>
            <a:ext cx="4177605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«Очистка сточных вод»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4875895" y="528440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«Энергосбережение и повышение энергетической эффективности»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707,0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648348" y="572627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437893"/>
            <a:ext cx="4230666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«Формирование современной городской среды </a:t>
            </a:r>
            <a:r>
              <a:rPr lang="ru-RU" sz="1400" b="1" dirty="0">
                <a:latin typeface="Arial" charset="0"/>
                <a:ea typeface="SimSun" charset="-122"/>
              </a:rPr>
              <a:t>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951" y="3328506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«Благоустройство территорий Лотошинского муниципального района Московской области»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951" y="4221088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</a:t>
            </a:r>
            <a:r>
              <a:rPr lang="ru-RU" sz="1200" b="1" dirty="0" smtClean="0">
                <a:latin typeface="Arial" charset="0"/>
                <a:ea typeface="SimSun" charset="-122"/>
              </a:rPr>
              <a:t>745,0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034562"/>
            <a:ext cx="2878138" cy="27554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r>
              <a:rPr lang="en-US" sz="1200" dirty="0" smtClean="0">
                <a:ea typeface="SimSun" charset="-122"/>
              </a:rPr>
              <a:t>V</a:t>
            </a:r>
            <a:r>
              <a:rPr lang="en-US" sz="1200" dirty="0" smtClean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2302" y="3662663"/>
            <a:ext cx="287337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105796" y="4763525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«Комфортная городская среда»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800,0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2919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878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+mn-lt"/>
              </a:rPr>
              <a:t>Непрограммные расходы бюджета Лотошинского муниципального района</a:t>
            </a:r>
            <a:endParaRPr lang="ru-RU" sz="2400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57298"/>
            <a:ext cx="831758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</a:rPr>
              <a:t>функционирование Главы Лотошинского  муниципального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</a:rPr>
              <a:t>района –                                                           2 030,7 тыс.руб.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3568" y="2276872"/>
            <a:ext cx="831758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функционирование Совета депутатов Лотошинского муниципального района –                                 1 </a:t>
            </a:r>
            <a:r>
              <a:rPr lang="ru-RU" sz="2000" dirty="0" smtClean="0"/>
              <a:t>146,3 </a:t>
            </a:r>
            <a:r>
              <a:rPr lang="ru-RU" sz="2000" dirty="0" smtClean="0"/>
              <a:t>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type="body" sz="quarter" idx="3"/>
          </p:nvPr>
        </p:nvSpPr>
        <p:spPr>
          <a:xfrm>
            <a:off x="683568" y="3140968"/>
            <a:ext cx="8286807" cy="7149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2000" dirty="0" smtClean="0"/>
              <a:t>функционирование контрольно-счетной палаты администрации Лотошинского муниципального района –           2 173,4 тыс.руб.</a:t>
            </a:r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683568" y="4005064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резервный фонд администрации Лотошинского муниципального района –                                                               500,0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683568" y="4797152"/>
            <a:ext cx="82868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/>
              <a:t>уплата членских взносов членами Совета муниципальных образований Московской области – </a:t>
            </a:r>
            <a:r>
              <a:rPr lang="ru-RU" sz="2000" dirty="0" smtClean="0"/>
              <a:t>                      13,0 </a:t>
            </a:r>
            <a:r>
              <a:rPr lang="ru-RU" sz="2000" dirty="0"/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683568" y="5589240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/>
              <a:t>мобилизационная подготовка муниципальных предприятий и учреждений, находящихся на территории муниципального района </a:t>
            </a:r>
            <a:r>
              <a:rPr lang="ru-RU" sz="2000" dirty="0" smtClean="0"/>
              <a:t>–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              60,0 </a:t>
            </a:r>
            <a:r>
              <a:rPr lang="ru-RU" sz="2000" dirty="0"/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-150" dirty="0" smtClean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6666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14059" cy="4689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368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10844452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</a:t>
            </a:r>
            <a:r>
              <a:rPr lang="ru-RU" sz="1100" b="1" dirty="0" smtClean="0"/>
              <a:t>ыс. рублей</a:t>
            </a:r>
            <a:endParaRPr lang="ru-RU" sz="1100" b="1" dirty="0"/>
          </a:p>
        </p:txBody>
      </p:sp>
    </p:spTree>
    <p:extLst>
      <p:ext uri="{BB962C8B-B14F-4D97-AF65-F5344CB8AC3E}">
        <p14:creationId xmlns="" xmlns:p14="http://schemas.microsoft.com/office/powerpoint/2010/main" val="8027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180959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ыс. рублей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46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None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None/>
            </a:pPr>
            <a:r>
              <a:rPr lang="ru-RU" sz="2450" b="1" dirty="0" smtClean="0">
                <a:solidFill>
                  <a:srgbClr val="9966FF"/>
                </a:solidFill>
              </a:rPr>
              <a:t>Ключевые направления бюджетной политики</a:t>
            </a:r>
            <a:r>
              <a:rPr lang="ru-RU" sz="2450" b="1" dirty="0" smtClean="0">
                <a:solidFill>
                  <a:srgbClr val="FF0000"/>
                </a:solidFill>
              </a:rPr>
              <a:t>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Обеспечение сбалансированности и устойчивости бюджетной системы Лотошинского муниципального района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Выполнение Майских Указов Президента Российской Федерации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Бюджет </a:t>
            </a: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Лотошинского муниципального района сформирован на основе: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 lnSpcReduction="10000"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прогноза социально-экономического развития Лотошинского муниципального района на 2019-2021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указов Президента Российской Федерации от 07 мая 2012 года;                 от 07 мая 2018 года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государственных программ Московской области и муниципальных программ Лотошинского муниципального района;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2919692"/>
              </p:ext>
            </p:extLst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966FF"/>
                </a:solidFill>
                <a:latin typeface="+mn-lt"/>
              </a:rPr>
              <a:t>Основные показатели прогноза социально-экономического развития Лотошинского муниципального района</a:t>
            </a:r>
            <a:endParaRPr lang="ru-RU" sz="22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2716715"/>
              </p:ext>
            </p:extLst>
          </p:nvPr>
        </p:nvGraphicFramePr>
        <p:xfrm>
          <a:off x="142875" y="1214438"/>
          <a:ext cx="8858312" cy="55025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/>
                <a:gridCol w="877457"/>
                <a:gridCol w="717921"/>
                <a:gridCol w="697805"/>
                <a:gridCol w="683519"/>
                <a:gridCol w="683519"/>
                <a:gridCol w="862087"/>
                <a:gridCol w="722056"/>
                <a:gridCol w="690427"/>
                <a:gridCol w="748004"/>
                <a:gridCol w="899213"/>
              </a:tblGrid>
              <a:tr h="636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2016г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501,8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560,8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630,6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632,9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658,8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663,2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689,9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697,0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1 005,02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1 119,46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1 180,12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1 190,9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1 251,7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1 268,78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1 335,63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1 369,65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26 543,2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29 488,6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32 310,3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33 006,1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33 187,1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33 860,6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34 183,6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35 104,2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35 721,4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1 264,0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1 367,5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1 391,8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1 407,0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1 444,9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1 471,4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1 522,4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1 567,6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103,7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104,5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2 149,4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2 271,8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2 368,2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2 509,6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2 522,3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2 651,9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2 683,5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2 848,8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2899,6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платных услуг населению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471,2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490,5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515,1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515,6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537,8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539,0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16 567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16 344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16 169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16 022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16 041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15 898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15 939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15 797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99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0468765"/>
              </p:ext>
            </p:extLst>
          </p:nvPr>
        </p:nvGraphicFramePr>
        <p:xfrm>
          <a:off x="336550" y="1122363"/>
          <a:ext cx="84709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725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Основные параметры </a:t>
            </a: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бюджета </a:t>
            </a: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147846126"/>
              </p:ext>
            </p:extLst>
          </p:nvPr>
        </p:nvGraphicFramePr>
        <p:xfrm>
          <a:off x="179512" y="1412776"/>
          <a:ext cx="8786875" cy="58519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/>
                <a:gridCol w="1571636"/>
                <a:gridCol w="1357322"/>
                <a:gridCol w="1357322"/>
                <a:gridCol w="1357321"/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2018 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решением Совета депутатов Лотошинского муниципального района от 20.12.2018 №506/50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636 781,1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739 001.2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696 180,5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689 036,1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255 671,9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283 493,9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284 140,5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297 212,1</a:t>
                      </a:r>
                      <a:endParaRPr lang="ru-RU" sz="13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381 109,2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455 507,3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412 040,0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391 824,0</a:t>
                      </a:r>
                      <a:endParaRPr lang="ru-RU" sz="1300" dirty="0"/>
                    </a:p>
                  </a:txBody>
                  <a:tcPr anchor="ctr"/>
                </a:tc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639 781,1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744 001,2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696 180,5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689 036,1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371 058,9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384 412,0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372 </a:t>
                      </a:r>
                      <a:r>
                        <a:rPr lang="ru-RU" sz="1400" dirty="0" smtClean="0"/>
                        <a:t>940,0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377 961,1</a:t>
                      </a:r>
                      <a:endParaRPr lang="ru-RU" sz="14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268 722,2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359 589,3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323 241,0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</a:t>
                      </a:r>
                      <a:r>
                        <a:rPr lang="ru-RU" sz="1400" baseline="0" dirty="0" smtClean="0"/>
                        <a:t> 075,0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3 000,0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5 000,0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3,4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6666FF"/>
                </a:solidFill>
              </a:rPr>
              <a:t>Структура доходов бюджета Лотошинского муниципального района</a:t>
            </a:r>
          </a:p>
        </p:txBody>
      </p:sp>
      <p:graphicFrame>
        <p:nvGraphicFramePr>
          <p:cNvPr id="28674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400781852"/>
              </p:ext>
            </p:extLst>
          </p:nvPr>
        </p:nvGraphicFramePr>
        <p:xfrm>
          <a:off x="642910" y="1285860"/>
          <a:ext cx="6492875" cy="4857784"/>
        </p:xfrm>
        <a:graphic>
          <a:graphicData uri="http://schemas.openxmlformats.org/presentationml/2006/ole">
            <p:oleObj spid="_x0000_s28715" name="Worksheet" r:id="rId3" imgW="6957112" imgH="4907304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4146</TotalTime>
  <Words>2237</Words>
  <Application>Microsoft Office PowerPoint</Application>
  <PresentationFormat>Экран (4:3)</PresentationFormat>
  <Paragraphs>461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Facet</vt:lpstr>
      <vt:lpstr>Лист Microsoft Office Excel 97-2003</vt:lpstr>
      <vt:lpstr>Бюджет Лотошинского муниципального района на 2019 год и на плановый период 2020 и 2021 годов принят решением Совета депутатов Лотошинского муниципального района от 20.12.2018 №506/50</vt:lpstr>
      <vt:lpstr>           Принципы формирования презентации бюджета Лотошинского муниципального района</vt:lpstr>
      <vt:lpstr>Слайд 3</vt:lpstr>
      <vt:lpstr>Бюджет Лотошинского муниципального района сформирован на основе:</vt:lpstr>
      <vt:lpstr>Законодательная база при составлении бюджета Лотошинского муниципального района:</vt:lpstr>
      <vt:lpstr>Основные показатели прогноза социально-экономического развития Лотошинского муниципального района</vt:lpstr>
      <vt:lpstr>Доходная часть бюджета  Лотошинского муниципального района</vt:lpstr>
      <vt:lpstr>Основные параметры бюджета Лотошинского муниципального района</vt:lpstr>
      <vt:lpstr>Структура доходов бюджета Лотошинского муниципального района</vt:lpstr>
      <vt:lpstr>Расходы бюджета  Лотошинского муниципального района</vt:lpstr>
      <vt:lpstr>Структура расходов бюджета Лотошинского муниципального района по разделам бюджетной классификации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Непрограммные расходы бюджета Лотошинского муниципального района</vt:lpstr>
      <vt:lpstr>Муниципальный долг </vt:lpstr>
      <vt:lpstr>Слайд 26</vt:lpstr>
      <vt:lpstr>Слайд 27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Кашина Е</cp:lastModifiedBy>
  <cp:revision>450</cp:revision>
  <dcterms:created xsi:type="dcterms:W3CDTF">2013-12-02T11:14:33Z</dcterms:created>
  <dcterms:modified xsi:type="dcterms:W3CDTF">2019-04-24T13:33:09Z</dcterms:modified>
</cp:coreProperties>
</file>