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1" r:id="rId5"/>
    <p:sldId id="262" r:id="rId6"/>
    <p:sldId id="276" r:id="rId7"/>
    <p:sldId id="260" r:id="rId8"/>
    <p:sldId id="263" r:id="rId9"/>
    <p:sldId id="264" r:id="rId10"/>
    <p:sldId id="270" r:id="rId11"/>
    <p:sldId id="269" r:id="rId12"/>
    <p:sldId id="271" r:id="rId13"/>
    <p:sldId id="267" r:id="rId14"/>
    <p:sldId id="268" r:id="rId15"/>
    <p:sldId id="272" r:id="rId16"/>
    <p:sldId id="265" r:id="rId17"/>
    <p:sldId id="275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10" autoAdjust="0"/>
    <p:restoredTop sz="94660"/>
  </p:normalViewPr>
  <p:slideViewPr>
    <p:cSldViewPr>
      <p:cViewPr>
        <p:scale>
          <a:sx n="50" d="100"/>
          <a:sy n="50" d="100"/>
        </p:scale>
        <p:origin x="-558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10/22/2014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k.com/away.php?to=http://znanija.com/task/6437982" TargetMode="External"/><Relationship Id="rId2" Type="http://schemas.openxmlformats.org/officeDocument/2006/relationships/hyperlink" Target="http://stihi-russkih-poetov.ru/poems/yakov-akim-est-odna-planeta-sa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lga-a.dou.tomsk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yrules.ru/wp-content/uploads/2009/04/14204905.jpg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azerbaijana.net/wp-content/uploads/6.jpg" TargetMode="External"/><Relationship Id="rId7" Type="http://schemas.openxmlformats.org/officeDocument/2006/relationships/hyperlink" Target="http://www.stihi.ru/pics/2009/05/17/3192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www.shahtersk.com/files/mod_news/vodoem.jpg" TargetMode="External"/><Relationship Id="rId10" Type="http://schemas.openxmlformats.org/officeDocument/2006/relationships/image" Target="../media/image24.jpeg"/><Relationship Id="rId4" Type="http://schemas.openxmlformats.org/officeDocument/2006/relationships/image" Target="../media/image21.jpeg"/><Relationship Id="rId9" Type="http://schemas.openxmlformats.org/officeDocument/2006/relationships/hyperlink" Target="http://s50.radikal.ru/i130/1004/25/5e1be74089a4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Imenno.ru &quot; Андрей Воробь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91440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300" dirty="0" smtClean="0"/>
              <a:t>Эта Земля твоя и моя!</a:t>
            </a:r>
            <a:endParaRPr lang="ru-RU" sz="73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62000" y="2362200"/>
            <a:ext cx="8062912" cy="175260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Подготовила: </a:t>
            </a:r>
            <a:r>
              <a:rPr lang="ru-RU" b="1" dirty="0" err="1" smtClean="0">
                <a:solidFill>
                  <a:schemeClr val="bg1"/>
                </a:solidFill>
              </a:rPr>
              <a:t>Рябева</a:t>
            </a:r>
            <a:r>
              <a:rPr lang="ru-RU" b="1" dirty="0" smtClean="0">
                <a:solidFill>
                  <a:schemeClr val="bg1"/>
                </a:solidFill>
              </a:rPr>
              <a:t> Анастасия Витальевна,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ученица 11 класса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МОУ «</a:t>
            </a:r>
            <a:r>
              <a:rPr lang="ru-RU" b="1" dirty="0" err="1" smtClean="0">
                <a:solidFill>
                  <a:schemeClr val="bg1"/>
                </a:solidFill>
              </a:rPr>
              <a:t>Микулинская</a:t>
            </a:r>
            <a:r>
              <a:rPr lang="ru-RU" b="1" dirty="0" smtClean="0">
                <a:solidFill>
                  <a:schemeClr val="bg1"/>
                </a:solidFill>
              </a:rPr>
              <a:t> гимназия»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романова\Desktop\volokolamskoe_shosse_po_mestam_boevoy_slavy_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57200"/>
            <a:ext cx="8796703" cy="58674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говорил великий русский поэт Евгений Александрович Евтушенко:</a:t>
            </a:r>
            <a:endParaRPr lang="ru-RU" dirty="0"/>
          </a:p>
        </p:txBody>
      </p:sp>
      <p:pic>
        <p:nvPicPr>
          <p:cNvPr id="67586" name="Picture 2" descr="http://icite.ru/img/57/evtushenko_evgenij_aleksandrovi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981200"/>
            <a:ext cx="2343150" cy="3264789"/>
          </a:xfrm>
          <a:prstGeom prst="rect">
            <a:avLst/>
          </a:prstGeom>
          <a:noFill/>
        </p:spPr>
      </p:pic>
      <p:sp>
        <p:nvSpPr>
          <p:cNvPr id="7" name="Прямоугольная выноска 6"/>
          <p:cNvSpPr/>
          <p:nvPr/>
        </p:nvSpPr>
        <p:spPr>
          <a:xfrm rot="16200000">
            <a:off x="1315212" y="970788"/>
            <a:ext cx="3200400" cy="522122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2057400"/>
            <a:ext cx="4953000" cy="2971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« Берегите эти земли, эти воды</a:t>
            </a:r>
            <a:br>
              <a:rPr lang="ru-RU" dirty="0" smtClean="0"/>
            </a:br>
            <a:r>
              <a:rPr lang="ru-RU" dirty="0" smtClean="0"/>
              <a:t>Даже малую былиночку любя.</a:t>
            </a:r>
            <a:br>
              <a:rPr lang="ru-RU" dirty="0" smtClean="0"/>
            </a:br>
            <a:r>
              <a:rPr lang="ru-RU" dirty="0" smtClean="0"/>
              <a:t>Берегите всех зверей внутри природы,</a:t>
            </a:r>
            <a:br>
              <a:rPr lang="ru-RU" dirty="0" smtClean="0"/>
            </a:br>
            <a:r>
              <a:rPr lang="ru-RU" dirty="0" smtClean="0"/>
              <a:t>Убивайте лишь зверей внутри себя! »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191000" cy="2667000"/>
          </a:xfrm>
        </p:spPr>
        <p:txBody>
          <a:bodyPr>
            <a:normAutofit/>
          </a:bodyPr>
          <a:lstStyle/>
          <a:p>
            <a:r>
              <a:rPr lang="ru-RU" dirty="0" smtClean="0"/>
              <a:t>Изменение мира начинается с себя.</a:t>
            </a:r>
            <a:endParaRPr lang="ru-RU" dirty="0"/>
          </a:p>
        </p:txBody>
      </p:sp>
      <p:pic>
        <p:nvPicPr>
          <p:cNvPr id="65539" name="Picture 3" descr="C:\Users\романова\Desktop\география\wYi1lnggFu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609600"/>
            <a:ext cx="3819525" cy="5753100"/>
          </a:xfrm>
          <a:prstGeom prst="rect">
            <a:avLst/>
          </a:prstGeom>
          <a:noFill/>
        </p:spPr>
      </p:pic>
      <p:pic>
        <p:nvPicPr>
          <p:cNvPr id="65541" name="Picture 5" descr="C:\Users\романова\Desktop\география\bro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184048"/>
            <a:ext cx="4495800" cy="3277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077200" cy="25908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 нашей гимназии меня научили любить и уважать окружающую среду. Я являюсь членом клуба «Эколог» и принимаю активное участие в работе школьного лесничества «Боровичок»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9634" name="Picture 2" descr="http://cs625324.vk.me/v625324655/2ecbe/Cg3I_hmJD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438400"/>
            <a:ext cx="3219450" cy="4292600"/>
          </a:xfrm>
          <a:prstGeom prst="rect">
            <a:avLst/>
          </a:prstGeom>
          <a:noFill/>
        </p:spPr>
      </p:pic>
      <p:pic>
        <p:nvPicPr>
          <p:cNvPr id="69635" name="Picture 3" descr="C:\Users\романова\Desktop\география\эко\Изображение 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743200"/>
            <a:ext cx="5310188" cy="348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09" name="Picture 1" descr="C:\Users\романова\Desktop\география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152400"/>
            <a:ext cx="5589587" cy="5449888"/>
          </a:xfrm>
          <a:prstGeom prst="rect">
            <a:avLst/>
          </a:prstGeom>
          <a:noFill/>
        </p:spPr>
      </p:pic>
      <p:pic>
        <p:nvPicPr>
          <p:cNvPr id="68610" name="Picture 2" descr="C:\Users\романова\Desktop\география\2014-05-15 09.09.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52400"/>
            <a:ext cx="8534399" cy="6400800"/>
          </a:xfrm>
          <a:prstGeom prst="rect">
            <a:avLst/>
          </a:prstGeom>
          <a:noFill/>
        </p:spPr>
      </p:pic>
      <p:pic>
        <p:nvPicPr>
          <p:cNvPr id="68611" name="Picture 3" descr="C:\Users\романова\Desktop\география\DSC_0102.JPG"/>
          <p:cNvPicPr>
            <a:picLocks noChangeAspect="1" noChangeArrowheads="1"/>
          </p:cNvPicPr>
          <p:nvPr/>
        </p:nvPicPr>
        <p:blipFill>
          <a:blip r:embed="rId5" cstate="print"/>
          <a:srcRect l="6335" t="7880"/>
          <a:stretch>
            <a:fillRect/>
          </a:stretch>
        </p:blipFill>
        <p:spPr bwMode="auto">
          <a:xfrm>
            <a:off x="609600" y="990600"/>
            <a:ext cx="8152336" cy="5325185"/>
          </a:xfrm>
          <a:prstGeom prst="rect">
            <a:avLst/>
          </a:prstGeom>
          <a:noFill/>
        </p:spPr>
      </p:pic>
      <p:pic>
        <p:nvPicPr>
          <p:cNvPr id="68612" name="Picture 4" descr="C:\Users\романова\Desktop\география\Рисунок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10100"/>
            <a:ext cx="9144000" cy="6868101"/>
          </a:xfrm>
          <a:prstGeom prst="rect">
            <a:avLst/>
          </a:prstGeom>
          <a:noFill/>
        </p:spPr>
      </p:pic>
      <p:pic>
        <p:nvPicPr>
          <p:cNvPr id="68613" name="Picture 5" descr="C:\Users\романова\Desktop\география\Рисунок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2155"/>
            <a:ext cx="9144000" cy="6860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2400" y="838200"/>
            <a:ext cx="4800600" cy="1399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 принимаю участие в различных экологических конкурсах.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4515" name="Picture 3" descr="C:\Users\романова\Desktop\география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514701"/>
            <a:ext cx="3581400" cy="3343299"/>
          </a:xfrm>
          <a:prstGeom prst="rect">
            <a:avLst/>
          </a:prstGeom>
          <a:noFill/>
        </p:spPr>
      </p:pic>
      <p:pic>
        <p:nvPicPr>
          <p:cNvPr id="64514" name="Picture 2" descr="C:\Users\романова\Desktop\география\qGyRCfrDFUM.jpg"/>
          <p:cNvPicPr>
            <a:picLocks noChangeAspect="1" noChangeArrowheads="1"/>
          </p:cNvPicPr>
          <p:nvPr/>
        </p:nvPicPr>
        <p:blipFill>
          <a:blip r:embed="rId4"/>
          <a:srcRect l="9386" r="3754"/>
          <a:stretch>
            <a:fillRect/>
          </a:stretch>
        </p:blipFill>
        <p:spPr bwMode="auto">
          <a:xfrm>
            <a:off x="0" y="3200400"/>
            <a:ext cx="5643725" cy="3657600"/>
          </a:xfrm>
          <a:prstGeom prst="rect">
            <a:avLst/>
          </a:prstGeom>
          <a:noFill/>
        </p:spPr>
      </p:pic>
      <p:pic>
        <p:nvPicPr>
          <p:cNvPr id="64513" name="Picture 1" descr="C:\Users\романова\Desktop\география\7YHTvB2hxEE.jpg"/>
          <p:cNvPicPr>
            <a:picLocks noChangeAspect="1" noChangeArrowheads="1"/>
          </p:cNvPicPr>
          <p:nvPr/>
        </p:nvPicPr>
        <p:blipFill>
          <a:blip r:embed="rId5"/>
          <a:srcRect l="2347" r="939"/>
          <a:stretch>
            <a:fillRect/>
          </a:stretch>
        </p:blipFill>
        <p:spPr bwMode="auto">
          <a:xfrm>
            <a:off x="4206382" y="0"/>
            <a:ext cx="4937618" cy="382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3600"/>
            <a:ext cx="4343400" cy="1866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Я не одна в своем стремлении сохранить планету. Ведь это пока единственное место обитания человека.</a:t>
            </a:r>
            <a:endParaRPr lang="ru-RU" dirty="0"/>
          </a:p>
        </p:txBody>
      </p:sp>
      <p:pic>
        <p:nvPicPr>
          <p:cNvPr id="71682" name="Picture 2" descr="C:\Users\романова\Desktop\география\2014-05-16 08.44.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476625" y="962025"/>
            <a:ext cx="6477000" cy="4857750"/>
          </a:xfrm>
          <a:prstGeom prst="rect">
            <a:avLst/>
          </a:prstGeom>
          <a:noFill/>
        </p:spPr>
      </p:pic>
      <p:pic>
        <p:nvPicPr>
          <p:cNvPr id="71681" name="Picture 1" descr="C:\Users\романова\Desktop\география\5baebe181459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3140" y="3981449"/>
            <a:ext cx="2860860" cy="2876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1524000"/>
            <a:ext cx="7620000" cy="4267200"/>
          </a:xfrm>
        </p:spPr>
        <p:txBody>
          <a:bodyPr>
            <a:normAutofit fontScale="85000" lnSpcReduction="10000"/>
          </a:bodyPr>
          <a:lstStyle/>
          <a:p>
            <a:pPr eaLnBrk="0" hangingPunct="0">
              <a:buNone/>
            </a:pPr>
            <a:r>
              <a:rPr lang="ru-RU" sz="3200" b="1" dirty="0" smtClean="0">
                <a:solidFill>
                  <a:schemeClr val="accent2"/>
                </a:solidFill>
                <a:cs typeface="Times New Roman" pitchFamily="18" charset="0"/>
              </a:rPr>
              <a:t>Вот она летит, маленькая такая.</a:t>
            </a:r>
            <a:endParaRPr lang="ru-RU" sz="1600" b="1" dirty="0" smtClean="0">
              <a:solidFill>
                <a:schemeClr val="accent2"/>
              </a:solidFill>
            </a:endParaRPr>
          </a:p>
          <a:p>
            <a:pPr eaLnBrk="0" hangingPunct="0">
              <a:buNone/>
            </a:pPr>
            <a:r>
              <a:rPr lang="ru-RU" sz="3200" b="1" dirty="0" smtClean="0">
                <a:solidFill>
                  <a:schemeClr val="accent2"/>
                </a:solidFill>
                <a:cs typeface="Times New Roman" pitchFamily="18" charset="0"/>
              </a:rPr>
              <a:t> Вот она грустит, в думы свои вникая.</a:t>
            </a:r>
            <a:endParaRPr lang="ru-RU" sz="1600" b="1" dirty="0" smtClean="0">
              <a:solidFill>
                <a:schemeClr val="accent2"/>
              </a:solidFill>
            </a:endParaRPr>
          </a:p>
          <a:p>
            <a:pPr eaLnBrk="0" hangingPunct="0">
              <a:buNone/>
            </a:pPr>
            <a:r>
              <a:rPr lang="ru-RU" sz="3200" b="1" dirty="0" smtClean="0">
                <a:solidFill>
                  <a:schemeClr val="accent2"/>
                </a:solidFill>
                <a:cs typeface="Times New Roman" pitchFamily="18" charset="0"/>
              </a:rPr>
              <a:t> Вот она плывёт, прохладой веет.</a:t>
            </a:r>
            <a:endParaRPr lang="ru-RU" sz="1600" b="1" dirty="0" smtClean="0">
              <a:solidFill>
                <a:schemeClr val="accent2"/>
              </a:solidFill>
            </a:endParaRPr>
          </a:p>
          <a:p>
            <a:pPr eaLnBrk="0" hangingPunct="0">
              <a:buNone/>
            </a:pPr>
            <a:r>
              <a:rPr lang="ru-RU" sz="3200" b="1" dirty="0" smtClean="0">
                <a:solidFill>
                  <a:schemeClr val="accent2"/>
                </a:solidFill>
                <a:cs typeface="Times New Roman" pitchFamily="18" charset="0"/>
              </a:rPr>
              <a:t> Всё ещё живёт! Всё ещё людям верит!</a:t>
            </a:r>
            <a:endParaRPr lang="ru-RU" sz="1600" b="1" dirty="0" smtClean="0">
              <a:solidFill>
                <a:schemeClr val="accent2"/>
              </a:solidFill>
            </a:endParaRPr>
          </a:p>
          <a:p>
            <a:pPr eaLnBrk="0" hangingPunct="0">
              <a:buNone/>
            </a:pPr>
            <a:r>
              <a:rPr lang="ru-RU" sz="3200" b="1" dirty="0" smtClean="0">
                <a:solidFill>
                  <a:schemeClr val="accent2"/>
                </a:solidFill>
                <a:cs typeface="Times New Roman" pitchFamily="18" charset="0"/>
              </a:rPr>
              <a:t> Вот она плывёт сквозь грозовую полночь,</a:t>
            </a:r>
            <a:endParaRPr lang="ru-RU" sz="1600" b="1" dirty="0" smtClean="0">
              <a:solidFill>
                <a:schemeClr val="accent2"/>
              </a:solidFill>
            </a:endParaRPr>
          </a:p>
          <a:p>
            <a:pPr eaLnBrk="0" hangingPunct="0">
              <a:buNone/>
            </a:pPr>
            <a:r>
              <a:rPr lang="ru-RU" sz="3200" b="1" dirty="0" smtClean="0">
                <a:solidFill>
                  <a:schemeClr val="accent2"/>
                </a:solidFill>
                <a:cs typeface="Times New Roman" pitchFamily="18" charset="0"/>
              </a:rPr>
              <a:t> Всех людей зовёт, просит прийти на помощь.</a:t>
            </a:r>
            <a:endParaRPr lang="ru-RU" sz="1600" b="1" dirty="0" smtClean="0">
              <a:solidFill>
                <a:schemeClr val="accent2"/>
              </a:solidFill>
            </a:endParaRPr>
          </a:p>
          <a:p>
            <a:pPr eaLnBrk="0" hangingPunct="0">
              <a:buNone/>
            </a:pPr>
            <a:r>
              <a:rPr lang="ru-RU" sz="3200" b="1" dirty="0" smtClean="0">
                <a:solidFill>
                  <a:schemeClr val="accent2"/>
                </a:solidFill>
                <a:cs typeface="Times New Roman" pitchFamily="18" charset="0"/>
              </a:rPr>
              <a:t> Просит прийти на помощь!</a:t>
            </a:r>
            <a:endParaRPr lang="ru-RU" b="1" dirty="0" smtClean="0">
              <a:solidFill>
                <a:schemeClr val="accent2"/>
              </a:solidFill>
            </a:endParaRPr>
          </a:p>
          <a:p>
            <a:endParaRPr lang="ru-RU" dirty="0"/>
          </a:p>
        </p:txBody>
      </p:sp>
      <p:pic>
        <p:nvPicPr>
          <p:cNvPr id="3074" name="Picture 2" descr="Земля PSD, векторные изображения - VectorHQ.c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0"/>
            <a:ext cx="1611998" cy="1638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1944 C 0.23038 -0.01944 0.42864 0.16737 0.42864 0.39723 C 0.42864 0.62686 0.23038 0.81389 -0.01302 0.81389 C -0.2566 0.81389 -0.45469 0.62686 -0.45469 0.39723 C -0.45469 0.16737 -0.2566 -0.01944 -0.01302 -0.01944 Z " pathEditMode="relative" rAng="0" ptsTypes="fffff">
                                      <p:cBhvr>
                                        <p:cTn id="6" dur="2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Помни! Благополучие и процветание Земли в наших руках!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3490" name="Picture 2" descr="C:\Users\романова\Desktop\география\df8bdc0787eb68c35292ff74fa60466b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76400"/>
            <a:ext cx="4038600" cy="4991710"/>
          </a:xfrm>
          <a:prstGeom prst="rect">
            <a:avLst/>
          </a:prstGeom>
          <a:noFill/>
        </p:spPr>
      </p:pic>
      <p:pic>
        <p:nvPicPr>
          <p:cNvPr id="63491" name="Picture 3" descr="C:\Users\романова\Desktop\география\get_im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362200"/>
            <a:ext cx="4775200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755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Информационные источники: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http://stihi-russkih-poetov.ru/poems/yakov-akim-est-odna-planeta-sad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3"/>
              </a:rPr>
              <a:t>http://vk.com/away.php?to=http%3A%2F%2Fznanija.com%2Ftask%2F6437982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hlinkClick r:id="rId4"/>
              </a:rPr>
              <a:t>http://olga-a.dou.tomsk.ru/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menno.ru &quot; Андрей Воробье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8600"/>
            <a:ext cx="5105400" cy="6226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     </a:t>
            </a:r>
            <a:r>
              <a:rPr lang="ru-RU" sz="22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Есть одна планета-сад</a:t>
            </a:r>
            <a:br>
              <a:rPr lang="ru-RU" sz="22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</a:br>
            <a:r>
              <a:rPr lang="ru-RU" sz="22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В этом космосе холодном.</a:t>
            </a:r>
            <a:br>
              <a:rPr lang="ru-RU" sz="22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</a:br>
            <a:r>
              <a:rPr lang="ru-RU" sz="22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Только здесь леса шумят,</a:t>
            </a:r>
            <a:br>
              <a:rPr lang="ru-RU" sz="22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</a:br>
            <a:r>
              <a:rPr lang="ru-RU" sz="22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Птиц скликая перелётных,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     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     Лишь на ней одной цветут</a:t>
            </a:r>
            <a:br>
              <a:rPr lang="ru-RU" sz="22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</a:br>
            <a:r>
              <a:rPr lang="ru-RU" sz="22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Ландыши в траве зелёной,</a:t>
            </a:r>
            <a:br>
              <a:rPr lang="ru-RU" sz="22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</a:br>
            <a:r>
              <a:rPr lang="ru-RU" sz="22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И стрекозы только тут</a:t>
            </a:r>
            <a:br>
              <a:rPr lang="ru-RU" sz="22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</a:br>
            <a:r>
              <a:rPr lang="ru-RU" sz="22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В речку смотрят удивлённо…</a:t>
            </a:r>
          </a:p>
          <a:p>
            <a:pPr>
              <a:buNone/>
            </a:pPr>
            <a:endParaRPr lang="ru-RU" sz="2200" b="1" dirty="0" smtClean="0">
              <a:solidFill>
                <a:schemeClr val="bg1"/>
              </a:solidFill>
              <a:latin typeface="+mj-lt"/>
              <a:cs typeface="Aharoni" pitchFamily="2" charset="-79"/>
            </a:endParaRP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Береги свою планету —</a:t>
            </a:r>
          </a:p>
          <a:p>
            <a:pPr>
              <a:buNone/>
            </a:pPr>
            <a:r>
              <a:rPr lang="ru-RU" sz="2200" b="1" dirty="0" smtClean="0">
                <a:solidFill>
                  <a:schemeClr val="bg1"/>
                </a:solidFill>
                <a:latin typeface="+mj-lt"/>
                <a:cs typeface="Aharoni" pitchFamily="2" charset="-79"/>
              </a:rPr>
              <a:t> Ведь другой, похожей, нету!</a:t>
            </a:r>
          </a:p>
          <a:p>
            <a:endParaRPr lang="ru-RU" dirty="0"/>
          </a:p>
        </p:txBody>
      </p:sp>
      <p:pic>
        <p:nvPicPr>
          <p:cNvPr id="79873" name="Picture 1" descr="C:\Users\романова\Desktop\география\L6vq6kAaIaE.jpg"/>
          <p:cNvPicPr>
            <a:picLocks noChangeAspect="1" noChangeArrowheads="1"/>
          </p:cNvPicPr>
          <p:nvPr/>
        </p:nvPicPr>
        <p:blipFill>
          <a:blip r:embed="rId3"/>
          <a:srcRect l="11263" t="4948" r="14079" b="2828"/>
          <a:stretch>
            <a:fillRect/>
          </a:stretch>
        </p:blipFill>
        <p:spPr bwMode="auto">
          <a:xfrm>
            <a:off x="4812055" y="304800"/>
            <a:ext cx="4088009" cy="3352800"/>
          </a:xfrm>
          <a:prstGeom prst="rect">
            <a:avLst/>
          </a:prstGeom>
          <a:noFill/>
        </p:spPr>
      </p:pic>
      <p:pic>
        <p:nvPicPr>
          <p:cNvPr id="9" name="Picture 5" descr="C:\Users\viki\AppData\Local\Microsoft\Windows\Temporary Internet Files\Content.IE5\16OLWOMK\MCj0438024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484954" flipH="1">
            <a:off x="5213818" y="3290476"/>
            <a:ext cx="330359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9032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Планета Земля - наш дом.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9200"/>
            <a:ext cx="5257800" cy="4343400"/>
          </a:xfrm>
        </p:spPr>
        <p:txBody>
          <a:bodyPr>
            <a:normAutofit fontScale="70000" lnSpcReduction="20000"/>
          </a:bodyPr>
          <a:lstStyle/>
          <a:p>
            <a:pPr indent="571500" eaLnBrk="0" hangingPunct="0">
              <a:buNone/>
            </a:pP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Она покрыта  лесами и лугами, морями и реками. </a:t>
            </a:r>
          </a:p>
          <a:p>
            <a:pPr indent="571500" eaLnBrk="0" hangingPunct="0">
              <a:buNone/>
            </a:pP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Её населяют рыбы, насекомые, птицы, звери. </a:t>
            </a:r>
            <a:b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Люди живут в этом прекрасном мире, наполненном гармонией и красотой. Наверное, человек  может гордиться собой. Ведь он покорил океан, воздух, землю. </a:t>
            </a:r>
          </a:p>
          <a:p>
            <a:pPr indent="571500" eaLnBrk="0" hangingPunct="0">
              <a:buNone/>
            </a:pPr>
            <a:r>
              <a:rPr lang="ru-RU" sz="3200" b="1" dirty="0" smtClean="0">
                <a:solidFill>
                  <a:schemeClr val="bg1"/>
                </a:solidFill>
                <a:cs typeface="Times New Roman" pitchFamily="18" charset="0"/>
              </a:rPr>
              <a:t>Но, к сожалению, много человек сделал и ошибок. 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романова\Desktop\география\71NvsCt-ZJs.jpg"/>
          <p:cNvPicPr>
            <a:picLocks noChangeAspect="1" noChangeArrowheads="1"/>
          </p:cNvPicPr>
          <p:nvPr/>
        </p:nvPicPr>
        <p:blipFill>
          <a:blip r:embed="rId3"/>
          <a:srcRect l="29097" r="23935"/>
          <a:stretch>
            <a:fillRect/>
          </a:stretch>
        </p:blipFill>
        <p:spPr bwMode="auto">
          <a:xfrm>
            <a:off x="5367461" y="1143000"/>
            <a:ext cx="3776539" cy="5092700"/>
          </a:xfrm>
          <a:prstGeom prst="rect">
            <a:avLst/>
          </a:prstGeom>
          <a:noFill/>
        </p:spPr>
      </p:pic>
      <p:pic>
        <p:nvPicPr>
          <p:cNvPr id="1028" name="Picture 4" descr="PHOTOS/aves/05 CICONIIFORMES CICONIIDAE Ciconia ciconia/nest_with_bird_Ciconia_ciconia201107232013"/>
          <p:cNvPicPr>
            <a:picLocks noChangeAspect="1" noChangeArrowheads="1"/>
          </p:cNvPicPr>
          <p:nvPr/>
        </p:nvPicPr>
        <p:blipFill>
          <a:blip r:embed="rId4"/>
          <a:srcRect l="19581" r="25123"/>
          <a:stretch>
            <a:fillRect/>
          </a:stretch>
        </p:blipFill>
        <p:spPr bwMode="auto">
          <a:xfrm>
            <a:off x="5336081" y="1143000"/>
            <a:ext cx="3807919" cy="4591051"/>
          </a:xfrm>
          <a:prstGeom prst="rect">
            <a:avLst/>
          </a:prstGeom>
          <a:noFill/>
        </p:spPr>
      </p:pic>
      <p:pic>
        <p:nvPicPr>
          <p:cNvPr id="78850" name="Picture 2" descr="C:\Users\романова\Desktop\география\2014-05-08 11.05.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723078" y="1850761"/>
            <a:ext cx="5052482" cy="3789361"/>
          </a:xfrm>
          <a:prstGeom prst="rect">
            <a:avLst/>
          </a:prstGeom>
          <a:noFill/>
        </p:spPr>
      </p:pic>
      <p:pic>
        <p:nvPicPr>
          <p:cNvPr id="1037" name="Picture 13" descr="C:\Users\романова\Desktop\география\details.jpg"/>
          <p:cNvPicPr>
            <a:picLocks noChangeAspect="1" noChangeArrowheads="1"/>
          </p:cNvPicPr>
          <p:nvPr/>
        </p:nvPicPr>
        <p:blipFill>
          <a:blip r:embed="rId6"/>
          <a:srcRect l="2268" r="18142"/>
          <a:stretch>
            <a:fillRect/>
          </a:stretch>
        </p:blipFill>
        <p:spPr bwMode="auto">
          <a:xfrm>
            <a:off x="5353458" y="1143000"/>
            <a:ext cx="3790542" cy="5105400"/>
          </a:xfrm>
          <a:prstGeom prst="rect">
            <a:avLst/>
          </a:prstGeom>
          <a:noFill/>
        </p:spPr>
      </p:pic>
      <p:pic>
        <p:nvPicPr>
          <p:cNvPr id="1036" name="Picture 12" descr="Journal.Siza.Ru SIZA Интернет Журнал История одного смельчака покорившего небо."/>
          <p:cNvPicPr>
            <a:picLocks noChangeAspect="1" noChangeArrowheads="1"/>
          </p:cNvPicPr>
          <p:nvPr/>
        </p:nvPicPr>
        <p:blipFill>
          <a:blip r:embed="rId7"/>
          <a:srcRect l="22233" r="25132"/>
          <a:stretch>
            <a:fillRect/>
          </a:stretch>
        </p:blipFill>
        <p:spPr bwMode="auto">
          <a:xfrm>
            <a:off x="5223475" y="1143000"/>
            <a:ext cx="3920525" cy="5105400"/>
          </a:xfrm>
          <a:prstGeom prst="rect">
            <a:avLst/>
          </a:prstGeom>
          <a:noFill/>
        </p:spPr>
      </p:pic>
      <p:pic>
        <p:nvPicPr>
          <p:cNvPr id="1039" name="Picture 15" descr="Другой Гагарин. . Фотографии из личной жизни первого человека, покорившего космос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0" y="1143000"/>
            <a:ext cx="40005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882808"/>
            <a:ext cx="7543800" cy="3146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5778" name="Picture 2" descr="2013 Июнь Диалогинф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419600" cy="3565525"/>
          </a:xfrm>
          <a:prstGeom prst="rect">
            <a:avLst/>
          </a:prstGeom>
          <a:noFill/>
        </p:spPr>
      </p:pic>
      <p:pic>
        <p:nvPicPr>
          <p:cNvPr id="75780" name="Picture 4" descr="Коллекция: Извержение вулкана Сакурадзима в Японии - Почемучка - ответы на все вопро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6801" y="0"/>
            <a:ext cx="4887199" cy="3581400"/>
          </a:xfrm>
          <a:prstGeom prst="rect">
            <a:avLst/>
          </a:prstGeom>
          <a:noFill/>
        </p:spPr>
      </p:pic>
      <p:pic>
        <p:nvPicPr>
          <p:cNvPr id="75782" name="Picture 6" descr="Глас народа: суровое сибирское лето, принцесса Укока и возмущенные некурящие РИА ФедералПресс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81400"/>
            <a:ext cx="4364266" cy="3276599"/>
          </a:xfrm>
          <a:prstGeom prst="rect">
            <a:avLst/>
          </a:prstGeom>
          <a:noFill/>
        </p:spPr>
      </p:pic>
      <p:pic>
        <p:nvPicPr>
          <p:cNvPr id="75784" name="Picture 8" descr="admin Всё Обо Всём."/>
          <p:cNvPicPr>
            <a:picLocks noChangeAspect="1" noChangeArrowheads="1"/>
          </p:cNvPicPr>
          <p:nvPr/>
        </p:nvPicPr>
        <p:blipFill>
          <a:blip r:embed="rId6"/>
          <a:srcRect b="9071"/>
          <a:stretch>
            <a:fillRect/>
          </a:stretch>
        </p:blipFill>
        <p:spPr bwMode="auto">
          <a:xfrm>
            <a:off x="4267200" y="3581400"/>
            <a:ext cx="4876800" cy="327660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609600"/>
            <a:ext cx="5334000" cy="8283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Мы не ждем милости от природы…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5" descr="14204905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24400" cy="3535363"/>
          </a:xfrm>
          <a:prstGeom prst="rect">
            <a:avLst/>
          </a:prstGeom>
          <a:solidFill>
            <a:srgbClr val="FFFF00"/>
          </a:solidFill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80000"/>
              </a:srgbClr>
            </a:outerShdw>
          </a:effectLst>
        </p:spPr>
      </p:pic>
      <p:pic>
        <p:nvPicPr>
          <p:cNvPr id="74754" name="Picture 2" descr="сточные воды Канализация PR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43300"/>
            <a:ext cx="4419600" cy="3314700"/>
          </a:xfrm>
          <a:prstGeom prst="rect">
            <a:avLst/>
          </a:prstGeom>
          <a:noFill/>
        </p:spPr>
      </p:pic>
      <p:pic>
        <p:nvPicPr>
          <p:cNvPr id="74756" name="Picture 4" descr="Фотография трубы над городом из раздела остальное 4837452 - фото.сайт - Photosight.ru"/>
          <p:cNvPicPr>
            <a:picLocks noChangeAspect="1" noChangeArrowheads="1"/>
          </p:cNvPicPr>
          <p:nvPr/>
        </p:nvPicPr>
        <p:blipFill>
          <a:blip r:embed="rId6"/>
          <a:srcRect l="1000" t="1524" r="1000" b="1524"/>
          <a:stretch>
            <a:fillRect/>
          </a:stretch>
        </p:blipFill>
        <p:spPr bwMode="auto">
          <a:xfrm>
            <a:off x="1" y="3555135"/>
            <a:ext cx="4724400" cy="3302865"/>
          </a:xfrm>
          <a:prstGeom prst="rect">
            <a:avLst/>
          </a:prstGeom>
          <a:noFill/>
        </p:spPr>
      </p:pic>
      <p:pic>
        <p:nvPicPr>
          <p:cNvPr id="74757" name="Picture 5" descr="C:\Users\романова\Desktop\география\eco2012_doklad05.jpg"/>
          <p:cNvPicPr>
            <a:picLocks noChangeAspect="1" noChangeArrowheads="1"/>
          </p:cNvPicPr>
          <p:nvPr/>
        </p:nvPicPr>
        <p:blipFill>
          <a:blip r:embed="rId7"/>
          <a:srcRect l="2250" t="4499" r="3375" b="4499"/>
          <a:stretch>
            <a:fillRect/>
          </a:stretch>
        </p:blipFill>
        <p:spPr bwMode="auto">
          <a:xfrm>
            <a:off x="4648200" y="0"/>
            <a:ext cx="4495800" cy="350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33800"/>
            <a:ext cx="4724400" cy="13617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…</a:t>
            </a:r>
            <a:r>
              <a:rPr lang="ru-RU" dirty="0" smtClean="0">
                <a:solidFill>
                  <a:schemeClr val="accent2"/>
                </a:solidFill>
              </a:rPr>
              <a:t>но она все ждет милости от нас.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доде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9143999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800600" y="4114800"/>
            <a:ext cx="4038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Моя планета – человечий дом.</a:t>
            </a:r>
            <a:endParaRPr lang="ru-RU" b="1" dirty="0">
              <a:solidFill>
                <a:schemeClr val="bg1"/>
              </a:solidFill>
            </a:endParaRPr>
          </a:p>
          <a:p>
            <a:pPr eaLnBrk="0" hangingPunct="0"/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Но как ей жить под дымным колпаком?</a:t>
            </a:r>
            <a:endParaRPr lang="ru-RU" b="1" dirty="0">
              <a:solidFill>
                <a:schemeClr val="bg1"/>
              </a:solidFill>
            </a:endParaRPr>
          </a:p>
          <a:p>
            <a:pPr eaLnBrk="0" hangingPunct="0"/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Где сточная канава – океан!</a:t>
            </a:r>
            <a:endParaRPr lang="ru-RU" b="1" dirty="0">
              <a:solidFill>
                <a:schemeClr val="bg1"/>
              </a:solidFill>
            </a:endParaRPr>
          </a:p>
          <a:p>
            <a:pPr eaLnBrk="0" hangingPunct="0"/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Где вся природа поймана в капкан!</a:t>
            </a:r>
            <a:endParaRPr lang="ru-RU" b="1" dirty="0">
              <a:solidFill>
                <a:schemeClr val="bg1"/>
              </a:solidFill>
            </a:endParaRPr>
          </a:p>
          <a:p>
            <a:pPr eaLnBrk="0" hangingPunct="0"/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Где места нет ни аисту, ни льву,</a:t>
            </a:r>
            <a:endParaRPr lang="ru-RU" b="1" dirty="0">
              <a:solidFill>
                <a:schemeClr val="bg1"/>
              </a:solidFill>
            </a:endParaRPr>
          </a:p>
          <a:p>
            <a:pPr eaLnBrk="0" hangingPunct="0"/>
            <a:r>
              <a:rPr lang="ru-RU" b="1" dirty="0">
                <a:solidFill>
                  <a:schemeClr val="bg1"/>
                </a:solidFill>
                <a:cs typeface="Times New Roman" pitchFamily="18" charset="0"/>
              </a:rPr>
              <a:t> Где стонут травы: «Больше не могу!»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Картинка 14 из 1935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37222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Картинка 9 из 5198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788" y="0"/>
            <a:ext cx="304165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инка 5 из 5198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3716338"/>
            <a:ext cx="41402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Картинка 12 из 19352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0200" y="3716338"/>
            <a:ext cx="522922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9851583">
            <a:off x="375651" y="1979489"/>
            <a:ext cx="8157487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+mn-cs"/>
              </a:rPr>
              <a:t>Да-а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+mn-cs"/>
              </a:rPr>
              <a:t>, </a:t>
            </a:r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+mn-cs"/>
              </a:rPr>
              <a:t>ступить </a:t>
            </a: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+mn-cs"/>
              </a:rPr>
              <a:t>некуда!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867400" y="990600"/>
            <a:ext cx="3276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Надо ли оставлять </a:t>
            </a:r>
            <a:b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такие следы после себя?</a:t>
            </a:r>
            <a:endParaRPr lang="ru-RU" sz="4000" dirty="0"/>
          </a:p>
        </p:txBody>
      </p:sp>
      <p:pic>
        <p:nvPicPr>
          <p:cNvPr id="73730" name="Picture 2" descr="Крик души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5715000" cy="568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Эколог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Можно, конечно, просто опустить руки, а можно посадить дерево, подкормить птицу, убрать за собой мусор.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2705" name="Picture 1" descr="F:\DCIM\мне\поход\100SSCAM\SSL257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752600"/>
            <a:ext cx="6400800" cy="4800600"/>
          </a:xfrm>
          <a:prstGeom prst="rect">
            <a:avLst/>
          </a:prstGeom>
          <a:noFill/>
        </p:spPr>
      </p:pic>
      <p:pic>
        <p:nvPicPr>
          <p:cNvPr id="72706" name="Picture 2" descr="F:\DCIM\мне\поход\100SSCAM\SSL25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81200"/>
            <a:ext cx="5892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1126</TotalTime>
  <Words>290</Words>
  <PresentationFormat>Экран (4:3)</PresentationFormat>
  <Paragraphs>42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Яркая</vt:lpstr>
      <vt:lpstr>Эта Земля твоя и моя!</vt:lpstr>
      <vt:lpstr>Слайд 2</vt:lpstr>
      <vt:lpstr>Планета Земля - наш дом.</vt:lpstr>
      <vt:lpstr>Мы не ждем милости от природы…</vt:lpstr>
      <vt:lpstr>…но она все ждет милости от нас.</vt:lpstr>
      <vt:lpstr>Слайд 6</vt:lpstr>
      <vt:lpstr>Слайд 7</vt:lpstr>
      <vt:lpstr>Слайд 8</vt:lpstr>
      <vt:lpstr>Слайд 9</vt:lpstr>
      <vt:lpstr>Слайд 10</vt:lpstr>
      <vt:lpstr>Как говорил великий русский поэт Евгений Александрович Евтушенко:</vt:lpstr>
      <vt:lpstr>Изменение мира начинается с себя.</vt:lpstr>
      <vt:lpstr>В нашей гимназии меня научили любить и уважать окружающую среду. Я являюсь членом клуба «Эколог» и принимаю активное участие в работе школьного лесничества «Боровичок»</vt:lpstr>
      <vt:lpstr>Слайд 14</vt:lpstr>
      <vt:lpstr>Я принимаю участие в различных экологических конкурсах.</vt:lpstr>
      <vt:lpstr>Я не одна в своем стремлении сохранить планету. Ведь это пока единственное место обитания человека.</vt:lpstr>
      <vt:lpstr>Слайд 17</vt:lpstr>
      <vt:lpstr>Помни! Благополучие и процветание Земли в наших руках!</vt:lpstr>
      <vt:lpstr>Информационные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дом-Земля.</dc:title>
  <dc:creator>романова</dc:creator>
  <cp:lastModifiedBy>Тимешова ИЮ</cp:lastModifiedBy>
  <cp:revision>75</cp:revision>
  <dcterms:created xsi:type="dcterms:W3CDTF">2015-04-16T13:23:55Z</dcterms:created>
  <dcterms:modified xsi:type="dcterms:W3CDTF">2014-10-22T10:10:01Z</dcterms:modified>
</cp:coreProperties>
</file>