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diagrams/colors8.xml" ContentType="application/vnd.openxmlformats-officedocument.drawingml.diagramColors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diagrams/colors7.xml" ContentType="application/vnd.openxmlformats-officedocument.drawingml.diagramColors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60" r:id="rId2"/>
    <p:sldId id="256" r:id="rId3"/>
    <p:sldId id="272" r:id="rId4"/>
    <p:sldId id="321" r:id="rId5"/>
    <p:sldId id="319" r:id="rId6"/>
    <p:sldId id="322" r:id="rId7"/>
    <p:sldId id="323" r:id="rId8"/>
    <p:sldId id="320" r:id="rId9"/>
    <p:sldId id="325" r:id="rId10"/>
    <p:sldId id="326" r:id="rId11"/>
    <p:sldId id="257" r:id="rId12"/>
    <p:sldId id="327" r:id="rId13"/>
    <p:sldId id="259" r:id="rId14"/>
    <p:sldId id="282" r:id="rId15"/>
    <p:sldId id="328" r:id="rId16"/>
    <p:sldId id="281" r:id="rId17"/>
    <p:sldId id="262" r:id="rId18"/>
    <p:sldId id="261" r:id="rId19"/>
    <p:sldId id="280" r:id="rId20"/>
    <p:sldId id="276" r:id="rId21"/>
    <p:sldId id="294" r:id="rId22"/>
    <p:sldId id="275" r:id="rId23"/>
    <p:sldId id="263" r:id="rId24"/>
    <p:sldId id="284" r:id="rId25"/>
    <p:sldId id="308" r:id="rId26"/>
    <p:sldId id="316" r:id="rId27"/>
    <p:sldId id="285" r:id="rId28"/>
    <p:sldId id="330" r:id="rId29"/>
    <p:sldId id="329" r:id="rId30"/>
    <p:sldId id="264" r:id="rId31"/>
    <p:sldId id="331" r:id="rId32"/>
    <p:sldId id="286" r:id="rId33"/>
    <p:sldId id="287" r:id="rId34"/>
    <p:sldId id="288" r:id="rId35"/>
    <p:sldId id="289" r:id="rId36"/>
    <p:sldId id="290" r:id="rId37"/>
    <p:sldId id="291" r:id="rId38"/>
    <p:sldId id="315" r:id="rId39"/>
    <p:sldId id="309" r:id="rId40"/>
    <p:sldId id="314" r:id="rId41"/>
    <p:sldId id="332" r:id="rId42"/>
    <p:sldId id="268" r:id="rId43"/>
    <p:sldId id="265" r:id="rId44"/>
    <p:sldId id="292" r:id="rId45"/>
    <p:sldId id="296" r:id="rId46"/>
    <p:sldId id="304" r:id="rId47"/>
    <p:sldId id="297" r:id="rId48"/>
    <p:sldId id="305" r:id="rId49"/>
    <p:sldId id="298" r:id="rId50"/>
    <p:sldId id="299" r:id="rId51"/>
    <p:sldId id="300" r:id="rId52"/>
    <p:sldId id="313" r:id="rId53"/>
    <p:sldId id="303" r:id="rId54"/>
    <p:sldId id="306" r:id="rId55"/>
    <p:sldId id="295" r:id="rId56"/>
    <p:sldId id="301" r:id="rId57"/>
    <p:sldId id="302" r:id="rId58"/>
    <p:sldId id="307" r:id="rId59"/>
    <p:sldId id="333" r:id="rId60"/>
    <p:sldId id="334" r:id="rId61"/>
    <p:sldId id="266" r:id="rId62"/>
    <p:sldId id="311" r:id="rId63"/>
    <p:sldId id="312" r:id="rId64"/>
    <p:sldId id="317" r:id="rId65"/>
    <p:sldId id="267" r:id="rId66"/>
    <p:sldId id="310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2934" y="-10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3741141732283471E-2"/>
          <c:y val="0"/>
          <c:w val="0.84763537945664469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explosion val="25"/>
          <c:dPt>
            <c:idx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tx1"/>
                        </a:solidFill>
                      </a:defRPr>
                    </a:pPr>
                    <a:r>
                      <a:rPr lang="ru-RU" sz="2400" b="1" dirty="0" smtClean="0">
                        <a:solidFill>
                          <a:schemeClr val="tx1"/>
                        </a:solidFill>
                      </a:rPr>
                      <a:t>Сельские жители </a:t>
                    </a:r>
                    <a:r>
                      <a:rPr lang="en-US" sz="2400" b="1" dirty="0" smtClean="0">
                        <a:solidFill>
                          <a:schemeClr val="tx1"/>
                        </a:solidFill>
                      </a:rPr>
                      <a:t>69</a:t>
                    </a:r>
                    <a:r>
                      <a:rPr lang="ru-RU" sz="2400" b="1" dirty="0" smtClean="0">
                        <a:solidFill>
                          <a:schemeClr val="tx1"/>
                        </a:solidFill>
                      </a:rPr>
                      <a:t> %</a:t>
                    </a:r>
                    <a:endParaRPr lang="en-US" sz="2400" b="1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0.20716253573340201"/>
                  <c:y val="9.4100026021595048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Городское население 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</a:rPr>
                      <a:t>31</a:t>
                    </a:r>
                    <a:r>
                      <a:rPr lang="ru-RU" sz="2000" b="1" baseline="0" dirty="0" smtClean="0">
                        <a:solidFill>
                          <a:schemeClr val="tx1"/>
                        </a:solidFill>
                      </a:rPr>
                      <a:t> %</a:t>
                    </a:r>
                    <a:endParaRPr lang="en-US" sz="2000" b="1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2"/>
                <c:pt idx="0">
                  <c:v>Сельские жители</c:v>
                </c:pt>
                <c:pt idx="1">
                  <c:v>Городское население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69</c:v>
                </c:pt>
                <c:pt idx="1">
                  <c:v>31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88220660695223296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0.10112059703531993"/>
                  <c:y val="-0.19506036314317621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 smtClean="0">
                        <a:solidFill>
                          <a:schemeClr val="tx1"/>
                        </a:solidFill>
                      </a:rPr>
                      <a:t>4</a:t>
                    </a:r>
                    <a:r>
                      <a:rPr lang="ru-RU" sz="2800" b="1" dirty="0" smtClean="0">
                        <a:solidFill>
                          <a:schemeClr val="tx1"/>
                        </a:solidFill>
                      </a:rPr>
                      <a:t>, </a:t>
                    </a:r>
                    <a:r>
                      <a:rPr lang="en-US" sz="2800" b="1" dirty="0" smtClean="0">
                        <a:solidFill>
                          <a:schemeClr val="tx1"/>
                        </a:solidFill>
                      </a:rPr>
                      <a:t>427</a:t>
                    </a:r>
                    <a:r>
                      <a:rPr lang="ru-RU" sz="2800" b="1" dirty="0" smtClean="0">
                        <a:solidFill>
                          <a:schemeClr val="tx1"/>
                        </a:solidFill>
                      </a:rPr>
                      <a:t> млн. рублей</a:t>
                    </a:r>
                    <a:endParaRPr lang="en-US" sz="2800" b="1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pPr>
                      <a:defRPr sz="2800" b="1">
                        <a:solidFill>
                          <a:schemeClr val="bg1"/>
                        </a:solidFill>
                      </a:defRPr>
                    </a:pPr>
                    <a:r>
                      <a:rPr lang="en-US" sz="2800" b="1" dirty="0" smtClean="0">
                        <a:solidFill>
                          <a:schemeClr val="bg1"/>
                        </a:solidFill>
                      </a:rPr>
                      <a:t>4</a:t>
                    </a:r>
                    <a:r>
                      <a:rPr lang="ru-RU" sz="2800" b="1" dirty="0" smtClean="0">
                        <a:solidFill>
                          <a:schemeClr val="bg1"/>
                        </a:solidFill>
                      </a:rPr>
                      <a:t>, </a:t>
                    </a:r>
                    <a:r>
                      <a:rPr lang="en-US" sz="2800" b="1" dirty="0" smtClean="0">
                        <a:solidFill>
                          <a:schemeClr val="bg1"/>
                        </a:solidFill>
                      </a:rPr>
                      <a:t>588</a:t>
                    </a:r>
                    <a:r>
                      <a:rPr lang="ru-RU" sz="2800" b="1" dirty="0" smtClean="0">
                        <a:solidFill>
                          <a:schemeClr val="bg1"/>
                        </a:solidFill>
                      </a:rPr>
                      <a:t> млн. рублей </a:t>
                    </a:r>
                    <a:endParaRPr lang="en-US" sz="2800" b="1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Val val="1"/>
            </c:dLbl>
            <c:delete val="1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4427</c:v>
                </c:pt>
                <c:pt idx="1">
                  <c:v>4588</c:v>
                </c:pt>
              </c:numCache>
            </c:numRef>
          </c:val>
        </c:ser>
        <c:marker val="1"/>
        <c:axId val="138255360"/>
        <c:axId val="138261248"/>
      </c:lineChart>
      <c:catAx>
        <c:axId val="138255360"/>
        <c:scaling>
          <c:orientation val="minMax"/>
        </c:scaling>
        <c:axPos val="b"/>
        <c:tickLblPos val="nextTo"/>
        <c:txPr>
          <a:bodyPr/>
          <a:lstStyle/>
          <a:p>
            <a:pPr>
              <a:defRPr sz="2400" b="1"/>
            </a:pPr>
            <a:endParaRPr lang="ru-RU"/>
          </a:p>
        </c:txPr>
        <c:crossAx val="138261248"/>
        <c:crosses val="autoZero"/>
        <c:auto val="1"/>
        <c:lblAlgn val="ctr"/>
        <c:lblOffset val="100"/>
      </c:catAx>
      <c:valAx>
        <c:axId val="13826124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82553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6.9039430484496541E-3"/>
                  <c:y val="-8.5713935110194928E-2"/>
                </c:manualLayout>
              </c:layout>
              <c:showVal val="1"/>
            </c:dLbl>
            <c:dLbl>
              <c:idx val="1"/>
              <c:layout>
                <c:manualLayout>
                  <c:x val="-3.4519715242248214E-2"/>
                  <c:y val="-7.7921759191086237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996</c:v>
                </c:pt>
                <c:pt idx="1">
                  <c:v>1630</c:v>
                </c:pt>
              </c:numCache>
            </c:numRef>
          </c:val>
        </c:ser>
        <c:shape val="cylinder"/>
        <c:axId val="138680576"/>
        <c:axId val="138682368"/>
        <c:axId val="0"/>
      </c:bar3DChart>
      <c:catAx>
        <c:axId val="138680576"/>
        <c:scaling>
          <c:orientation val="minMax"/>
        </c:scaling>
        <c:axPos val="b"/>
        <c:tickLblPos val="nextTo"/>
        <c:txPr>
          <a:bodyPr/>
          <a:lstStyle/>
          <a:p>
            <a:pPr>
              <a:defRPr sz="2400" b="1">
                <a:solidFill>
                  <a:schemeClr val="bg1"/>
                </a:solidFill>
              </a:defRPr>
            </a:pPr>
            <a:endParaRPr lang="ru-RU"/>
          </a:p>
        </c:txPr>
        <c:crossAx val="138682368"/>
        <c:crosses val="autoZero"/>
        <c:auto val="1"/>
        <c:lblAlgn val="ctr"/>
        <c:lblOffset val="100"/>
      </c:catAx>
      <c:valAx>
        <c:axId val="13868236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86805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</c:v>
                </c:pt>
              </c:strCache>
            </c:strRef>
          </c:tx>
          <c:dLbls>
            <c:dLbl>
              <c:idx val="0"/>
              <c:layout>
                <c:manualLayout>
                  <c:x val="-3.2921580277329495E-3"/>
                  <c:y val="2.7350235922704515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219</c:v>
                </c:pt>
                <c:pt idx="1">
                  <c:v>188</c:v>
                </c:pt>
                <c:pt idx="2">
                  <c:v>166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</c:v>
                </c:pt>
              </c:strCache>
            </c:strRef>
          </c:tx>
          <c:dLbls>
            <c:dLbl>
              <c:idx val="0"/>
              <c:layout>
                <c:manualLayout>
                  <c:x val="-1.6460790138664735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303</c:v>
                </c:pt>
                <c:pt idx="1">
                  <c:v>265</c:v>
                </c:pt>
                <c:pt idx="2">
                  <c:v>248</c:v>
                </c:pt>
              </c:numCache>
            </c:numRef>
          </c:val>
        </c:ser>
        <c:axId val="88183168"/>
        <c:axId val="88184704"/>
      </c:barChart>
      <c:catAx>
        <c:axId val="88183168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88184704"/>
        <c:crosses val="autoZero"/>
        <c:auto val="1"/>
        <c:lblAlgn val="ctr"/>
        <c:lblOffset val="100"/>
      </c:catAx>
      <c:valAx>
        <c:axId val="8818470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88183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928971301714355"/>
          <c:y val="0.41777503113305681"/>
          <c:w val="0.21754165487192859"/>
          <c:h val="0.12183316414508782"/>
        </c:manualLayout>
      </c:layout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5.5059419655876407E-2"/>
                  <c:y val="0.15971347479955936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Образование</a:t>
                    </a:r>
                    <a:r>
                      <a:rPr lang="ru-RU" b="1" baseline="0" dirty="0" smtClean="0">
                        <a:solidFill>
                          <a:schemeClr val="bg1"/>
                        </a:solidFill>
                      </a:rPr>
                      <a:t> - </a:t>
                    </a:r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53,3</a:t>
                    </a:r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% (332 </a:t>
                    </a:r>
                    <a:r>
                      <a:rPr lang="ru-RU" b="1" dirty="0" err="1" smtClean="0">
                        <a:solidFill>
                          <a:schemeClr val="bg1"/>
                        </a:solidFill>
                      </a:rPr>
                      <a:t>млн.руб</a:t>
                    </a:r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)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="1" smtClean="0"/>
                      <a:t>Социальная</a:t>
                    </a:r>
                    <a:r>
                      <a:rPr lang="ru-RU" b="1" baseline="0" smtClean="0"/>
                      <a:t> политика - </a:t>
                    </a:r>
                    <a:r>
                      <a:rPr lang="en-US" b="1" smtClean="0"/>
                      <a:t>8,9</a:t>
                    </a:r>
                    <a:r>
                      <a:rPr lang="ru-RU" b="1" smtClean="0"/>
                      <a:t>% (55,1 млн. руб)</a:t>
                    </a:r>
                    <a:endParaRPr lang="en-US" b="1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6.4814814814814894E-2"/>
                  <c:y val="-0.1170236523785011"/>
                </c:manualLayout>
              </c:layout>
              <c:tx>
                <c:rich>
                  <a:bodyPr/>
                  <a:lstStyle/>
                  <a:p>
                    <a:r>
                      <a:rPr lang="ru-RU" b="1" smtClean="0"/>
                      <a:t>Физическая культура и спорт - </a:t>
                    </a:r>
                    <a:r>
                      <a:rPr lang="en-US" b="1" smtClean="0"/>
                      <a:t>8,2</a:t>
                    </a:r>
                    <a:r>
                      <a:rPr lang="ru-RU" b="1" smtClean="0"/>
                      <a:t>% (51 млн. руб)</a:t>
                    </a:r>
                    <a:endParaRPr lang="en-US" b="1"/>
                  </a:p>
                </c:rich>
              </c:tx>
              <c:showVal val="1"/>
            </c:dLbl>
            <c:dLbl>
              <c:idx val="3"/>
              <c:layout>
                <c:manualLayout>
                  <c:x val="0.21159424516379918"/>
                  <c:y val="6.6577686724199629E-4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Культура и молодежь - </a:t>
                    </a:r>
                    <a:r>
                      <a:rPr lang="en-US" b="1" dirty="0" smtClean="0"/>
                      <a:t>7,2</a:t>
                    </a:r>
                    <a:r>
                      <a:rPr lang="ru-RU" b="1" dirty="0" smtClean="0"/>
                      <a:t>% (45 млн. </a:t>
                    </a:r>
                    <a:r>
                      <a:rPr lang="ru-RU" b="1" dirty="0" err="1" smtClean="0"/>
                      <a:t>руб</a:t>
                    </a:r>
                    <a:r>
                      <a:rPr lang="ru-RU" b="1" dirty="0" smtClean="0"/>
                      <a:t>)</a:t>
                    </a:r>
                    <a:endParaRPr lang="en-US" b="1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Физическая культура и спорт</c:v>
                </c:pt>
                <c:pt idx="3">
                  <c:v>Культура и молодежь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53.3</c:v>
                </c:pt>
                <c:pt idx="1">
                  <c:v>8.9</c:v>
                </c:pt>
                <c:pt idx="2">
                  <c:v>8.2000000000000011</c:v>
                </c:pt>
                <c:pt idx="3">
                  <c:v>7.2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1"/>
  <c:chart>
    <c:view3D>
      <c:rAngAx val="1"/>
    </c:view3D>
    <c:plotArea>
      <c:layout>
        <c:manualLayout>
          <c:layoutTarget val="inner"/>
          <c:xMode val="edge"/>
          <c:yMode val="edge"/>
          <c:x val="1.7487515891482855E-2"/>
          <c:y val="2.8159883635378469E-2"/>
          <c:w val="0.83900757533651882"/>
          <c:h val="0.7791797471375518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dLbls>
            <c:dLbl>
              <c:idx val="0"/>
              <c:layout>
                <c:manualLayout>
                  <c:x val="-2.298834484882481E-2"/>
                  <c:y val="-2.0479915371184418E-2"/>
                </c:manualLayout>
              </c:layout>
              <c:showVal val="1"/>
            </c:dLbl>
            <c:dLbl>
              <c:idx val="1"/>
              <c:layout>
                <c:manualLayout>
                  <c:x val="1.0727894262784901E-2"/>
                  <c:y val="-4.0959830742368711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2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Доходы консолидированного бюджета</c:v>
                </c:pt>
                <c:pt idx="1">
                  <c:v>Собственные доходы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763.9</c:v>
                </c:pt>
                <c:pt idx="1">
                  <c:v>159.80000000000001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chemeClr val="accent5"/>
            </a:solidFill>
          </c:spPr>
          <c:dLbls>
            <c:dLbl>
              <c:idx val="0"/>
              <c:layout>
                <c:manualLayout>
                  <c:x val="7.0497590869729745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4.904180234415946E-2"/>
                  <c:y val="-4.3519820163766758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Доходы консолидированного бюджета</c:v>
                </c:pt>
                <c:pt idx="1">
                  <c:v>Собственные доходы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845.4</c:v>
                </c:pt>
                <c:pt idx="1">
                  <c:v>135.4</c:v>
                </c:pt>
              </c:numCache>
            </c:numRef>
          </c:val>
        </c:ser>
        <c:shape val="cone"/>
        <c:axId val="109366272"/>
        <c:axId val="109384448"/>
        <c:axId val="0"/>
      </c:bar3DChart>
      <c:catAx>
        <c:axId val="109366272"/>
        <c:scaling>
          <c:orientation val="minMax"/>
        </c:scaling>
        <c:axPos val="b"/>
        <c:majorGridlines/>
        <c:tickLblPos val="nextTo"/>
        <c:spPr>
          <a:solidFill>
            <a:schemeClr val="bg2"/>
          </a:solidFill>
        </c:spPr>
        <c:txPr>
          <a:bodyPr/>
          <a:lstStyle/>
          <a:p>
            <a:pPr>
              <a:defRPr sz="1600" b="1"/>
            </a:pPr>
            <a:endParaRPr lang="ru-RU"/>
          </a:p>
        </c:txPr>
        <c:crossAx val="109384448"/>
        <c:crosses val="autoZero"/>
        <c:auto val="1"/>
        <c:lblAlgn val="ctr"/>
        <c:lblOffset val="100"/>
      </c:catAx>
      <c:valAx>
        <c:axId val="10938444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936627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0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</c:v>
                </c:pt>
              </c:strCache>
            </c:strRef>
          </c:tx>
          <c:dLbls>
            <c:dLbl>
              <c:idx val="0"/>
              <c:layout>
                <c:manualLayout>
                  <c:x val="2.3391812865497082E-2"/>
                  <c:y val="-3.3672399370564841E-2"/>
                </c:manualLayout>
              </c:layout>
              <c:showVal val="1"/>
            </c:dLbl>
            <c:dLbl>
              <c:idx val="1"/>
              <c:layout>
                <c:manualLayout>
                  <c:x val="5.8479532163742704E-3"/>
                  <c:y val="-3.9284465932325555E-2"/>
                </c:manualLayout>
              </c:layout>
              <c:showVal val="1"/>
            </c:dLbl>
            <c:dLbl>
              <c:idx val="2"/>
              <c:layout>
                <c:manualLayout>
                  <c:x val="4.7433411101390176E-2"/>
                  <c:y val="-0.13287265062069137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4.7027316029940751E-2"/>
                  <c:y val="-0.11020234497069818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На 01.2014 г.</c:v>
                </c:pt>
                <c:pt idx="1">
                  <c:v>На 01.2015 г.</c:v>
                </c:pt>
                <c:pt idx="2">
                  <c:v>На 01.2016 г.</c:v>
                </c:pt>
                <c:pt idx="3">
                  <c:v>На 01.2017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41.34</c:v>
                </c:pt>
                <c:pt idx="1">
                  <c:v>6.3</c:v>
                </c:pt>
                <c:pt idx="2">
                  <c:v>11.24</c:v>
                </c:pt>
                <c:pt idx="3">
                  <c:v>1.1000000000000001</c:v>
                </c:pt>
              </c:numCache>
            </c:numRef>
          </c:val>
        </c:ser>
        <c:shape val="cylinder"/>
        <c:axId val="118043008"/>
        <c:axId val="118044544"/>
        <c:axId val="0"/>
      </c:bar3DChart>
      <c:catAx>
        <c:axId val="118043008"/>
        <c:scaling>
          <c:orientation val="minMax"/>
        </c:scaling>
        <c:axPos val="b"/>
        <c:tickLblPos val="nextTo"/>
        <c:spPr>
          <a:solidFill>
            <a:schemeClr val="bg1"/>
          </a:solidFill>
        </c:spPr>
        <c:txPr>
          <a:bodyPr/>
          <a:lstStyle/>
          <a:p>
            <a:pPr>
              <a:defRPr b="1"/>
            </a:pPr>
            <a:endParaRPr lang="ru-RU"/>
          </a:p>
        </c:txPr>
        <c:crossAx val="118044544"/>
        <c:crosses val="autoZero"/>
        <c:auto val="1"/>
        <c:lblAlgn val="ctr"/>
        <c:lblOffset val="100"/>
      </c:catAx>
      <c:valAx>
        <c:axId val="1180445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1804300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8.859577512802648E-3"/>
                  <c:y val="-6.8750000000000019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2.0768494604187379E-2"/>
                  <c:y val="-4.0624999999999988E-2"/>
                </c:manualLayout>
              </c:layout>
              <c:showVal val="1"/>
            </c:dLbl>
            <c:dLbl>
              <c:idx val="2"/>
              <c:layout>
                <c:manualLayout>
                  <c:x val="1.8209432449390561E-2"/>
                  <c:y val="-5.6250246062992039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2.57</c:v>
                </c:pt>
                <c:pt idx="1">
                  <c:v>3.1</c:v>
                </c:pt>
                <c:pt idx="2">
                  <c:v>3</c:v>
                </c:pt>
              </c:numCache>
            </c:numRef>
          </c:val>
        </c:ser>
        <c:shape val="cylinder"/>
        <c:axId val="125867904"/>
        <c:axId val="125980672"/>
        <c:axId val="0"/>
      </c:bar3DChart>
      <c:catAx>
        <c:axId val="125867904"/>
        <c:scaling>
          <c:orientation val="minMax"/>
        </c:scaling>
        <c:axPos val="b"/>
        <c:numFmt formatCode="General" sourceLinked="1"/>
        <c:tickLblPos val="nextTo"/>
        <c:spPr>
          <a:solidFill>
            <a:schemeClr val="tx2">
              <a:lumMod val="75000"/>
            </a:schemeClr>
          </a:solidFill>
        </c:spPr>
        <c:txPr>
          <a:bodyPr/>
          <a:lstStyle/>
          <a:p>
            <a:pPr>
              <a:defRPr sz="2000" b="1">
                <a:solidFill>
                  <a:schemeClr val="bg1"/>
                </a:solidFill>
              </a:defRPr>
            </a:pPr>
            <a:endParaRPr lang="ru-RU"/>
          </a:p>
        </c:txPr>
        <c:crossAx val="125980672"/>
        <c:crosses val="autoZero"/>
        <c:auto val="1"/>
        <c:lblAlgn val="ctr"/>
        <c:lblOffset val="100"/>
      </c:catAx>
      <c:valAx>
        <c:axId val="12598067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258679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2.6290978734176764E-2"/>
          <c:y val="0"/>
          <c:w val="0.95868560484629384"/>
          <c:h val="0.787171479641890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4.3985946432390496E-2"/>
                  <c:y val="-7.4294670715405894E-2"/>
                </c:manualLayout>
              </c:layout>
              <c:tx>
                <c:rich>
                  <a:bodyPr/>
                  <a:lstStyle/>
                  <a:p>
                    <a:r>
                      <a:rPr lang="ru-RU" sz="2800" b="1" dirty="0" smtClean="0">
                        <a:solidFill>
                          <a:schemeClr val="bg1"/>
                        </a:solidFill>
                      </a:rPr>
                      <a:t>5512 </a:t>
                    </a:r>
                    <a:r>
                      <a:rPr lang="ru-RU" sz="2800" b="1" dirty="0" smtClean="0">
                        <a:solidFill>
                          <a:schemeClr val="bg1"/>
                        </a:solidFill>
                      </a:rPr>
                      <a:t>кг</a:t>
                    </a:r>
                    <a:endParaRPr lang="en-US" sz="2800" b="1" dirty="0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-0.1411215781372529"/>
                  <c:y val="1.8573667678851477E-2"/>
                </c:manualLayout>
              </c:layout>
              <c:tx>
                <c:rich>
                  <a:bodyPr/>
                  <a:lstStyle/>
                  <a:p>
                    <a:r>
                      <a:rPr lang="ru-RU" sz="2800" b="1" dirty="0" smtClean="0">
                        <a:solidFill>
                          <a:schemeClr val="bg1"/>
                        </a:solidFill>
                      </a:rPr>
                      <a:t>6112 </a:t>
                    </a:r>
                    <a:r>
                      <a:rPr lang="ru-RU" sz="2800" b="1" dirty="0" smtClean="0">
                        <a:solidFill>
                          <a:schemeClr val="bg1"/>
                        </a:solidFill>
                      </a:rPr>
                      <a:t>кг</a:t>
                    </a:r>
                    <a:endParaRPr lang="en-US" sz="2800" b="1" dirty="0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5512</c:v>
                </c:pt>
                <c:pt idx="1">
                  <c:v>6112</c:v>
                </c:pt>
              </c:numCache>
            </c:numRef>
          </c:val>
        </c:ser>
        <c:shape val="cylinder"/>
        <c:axId val="130056576"/>
        <c:axId val="130058112"/>
        <c:axId val="0"/>
      </c:bar3DChart>
      <c:catAx>
        <c:axId val="130056576"/>
        <c:scaling>
          <c:orientation val="minMax"/>
        </c:scaling>
        <c:axPos val="b"/>
        <c:tickLblPos val="nextTo"/>
        <c:spPr>
          <a:solidFill>
            <a:schemeClr val="tx2">
              <a:lumMod val="75000"/>
            </a:schemeClr>
          </a:solidFill>
        </c:spPr>
        <c:txPr>
          <a:bodyPr/>
          <a:lstStyle/>
          <a:p>
            <a:pPr>
              <a:defRPr sz="2400" b="1">
                <a:solidFill>
                  <a:schemeClr val="bg1"/>
                </a:solidFill>
              </a:defRPr>
            </a:pPr>
            <a:endParaRPr lang="ru-RU"/>
          </a:p>
        </c:txPr>
        <c:crossAx val="130058112"/>
        <c:crosses val="autoZero"/>
        <c:auto val="1"/>
        <c:lblAlgn val="ctr"/>
        <c:lblOffset val="100"/>
      </c:catAx>
      <c:valAx>
        <c:axId val="13005811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00565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3.9833820133051236E-2"/>
          <c:y val="5.8247473053386123E-2"/>
          <c:w val="0.92288287428021198"/>
          <c:h val="0.7348735800369234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Га</c:v>
                </c:pt>
              </c:strCache>
            </c:strRef>
          </c:tx>
          <c:spPr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smtClean="0">
                        <a:solidFill>
                          <a:schemeClr val="tx1"/>
                        </a:solidFill>
                      </a:rPr>
                      <a:t>5031</a:t>
                    </a:r>
                    <a:r>
                      <a:rPr lang="ru-RU" sz="2400" smtClean="0">
                        <a:solidFill>
                          <a:schemeClr val="tx1"/>
                        </a:solidFill>
                      </a:rPr>
                      <a:t> Га</a:t>
                    </a:r>
                    <a:endParaRPr lang="en-US" sz="240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3.0981860103484211E-2"/>
                  <c:y val="-1.0062886437289201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solidFill>
                          <a:schemeClr val="tx1"/>
                        </a:solidFill>
                      </a:rPr>
                      <a:t>5943</a:t>
                    </a:r>
                    <a:r>
                      <a:rPr lang="ru-RU" sz="2400" dirty="0" smtClean="0">
                        <a:solidFill>
                          <a:schemeClr val="tx1"/>
                        </a:solidFill>
                      </a:rPr>
                      <a:t> Га</a:t>
                    </a:r>
                    <a:endParaRPr lang="en-US" sz="2400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5031</c:v>
                </c:pt>
                <c:pt idx="1">
                  <c:v>5943</c:v>
                </c:pt>
              </c:numCache>
            </c:numRef>
          </c:val>
        </c:ser>
        <c:shape val="pyramid"/>
        <c:axId val="125286272"/>
        <c:axId val="125287808"/>
        <c:axId val="0"/>
      </c:bar3DChart>
      <c:catAx>
        <c:axId val="125286272"/>
        <c:scaling>
          <c:orientation val="minMax"/>
        </c:scaling>
        <c:axPos val="b"/>
        <c:tickLblPos val="nextTo"/>
        <c:spPr>
          <a:solidFill>
            <a:schemeClr val="bg1"/>
          </a:solidFill>
        </c:spPr>
        <c:txPr>
          <a:bodyPr/>
          <a:lstStyle/>
          <a:p>
            <a:pPr>
              <a:defRPr sz="2400" b="1"/>
            </a:pPr>
            <a:endParaRPr lang="ru-RU"/>
          </a:p>
        </c:txPr>
        <c:crossAx val="125287808"/>
        <c:crosses val="autoZero"/>
        <c:auto val="1"/>
        <c:lblAlgn val="ctr"/>
        <c:lblOffset val="100"/>
      </c:catAx>
      <c:valAx>
        <c:axId val="12528780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252862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</a:rPr>
              <a:t>Рублей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0954591977701759"/>
          <c:y val="0.13338262242510512"/>
          <c:w val="0.77579249577013165"/>
          <c:h val="0.7505767437294454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Рублей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22</a:t>
                    </a:r>
                    <a:r>
                      <a:rPr lang="ru-RU" smtClean="0"/>
                      <a:t> тыс.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</a:defRPr>
                    </a:pPr>
                    <a:r>
                      <a:rPr lang="en-US" smtClean="0"/>
                      <a:t>23,3</a:t>
                    </a:r>
                    <a:r>
                      <a:rPr lang="ru-RU" smtClean="0"/>
                      <a:t> тыс.</a:t>
                    </a:r>
                    <a:endParaRPr lang="en-US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</c:v>
                </c:pt>
                <c:pt idx="1">
                  <c:v>23.3</c:v>
                </c:pt>
              </c:numCache>
            </c:numRef>
          </c:val>
        </c:ser>
        <c:axId val="130945024"/>
        <c:axId val="130946560"/>
      </c:barChart>
      <c:catAx>
        <c:axId val="130945024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30946560"/>
        <c:crosses val="autoZero"/>
        <c:auto val="1"/>
        <c:lblAlgn val="ctr"/>
        <c:lblOffset val="100"/>
      </c:catAx>
      <c:valAx>
        <c:axId val="130946560"/>
        <c:scaling>
          <c:orientation val="minMax"/>
        </c:scaling>
        <c:delete val="1"/>
        <c:axPos val="l"/>
        <c:numFmt formatCode="General" sourceLinked="1"/>
        <c:tickLblPos val="none"/>
        <c:crossAx val="130945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4931319065883303E-2"/>
          <c:y val="0.65533672016885092"/>
          <c:w val="0.12967763255250306"/>
          <c:h val="7.2091125509252438E-2"/>
        </c:manualLayout>
      </c:layout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B880D-0055-4A5E-8F65-DF8B70F5E1F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60C99F-F98B-4914-B6ED-42311CF3598D}">
      <dgm:prSet phldrT="[Текст]" custT="1"/>
      <dgm:spPr/>
      <dgm:t>
        <a:bodyPr/>
        <a:lstStyle/>
        <a:p>
          <a:r>
            <a:rPr lang="ru-RU" sz="3200" b="1" dirty="0" smtClean="0"/>
            <a:t>Государственные программы</a:t>
          </a:r>
          <a:endParaRPr lang="ru-RU" sz="3200" b="1" dirty="0"/>
        </a:p>
      </dgm:t>
    </dgm:pt>
    <dgm:pt modelId="{31F9ABA0-5E99-42A9-8192-1A375D22156B}" type="parTrans" cxnId="{378AE181-C67F-4E5E-8EBA-F6299CF308EF}">
      <dgm:prSet/>
      <dgm:spPr/>
      <dgm:t>
        <a:bodyPr/>
        <a:lstStyle/>
        <a:p>
          <a:endParaRPr lang="ru-RU"/>
        </a:p>
      </dgm:t>
    </dgm:pt>
    <dgm:pt modelId="{6BE1AAEC-CD93-4C7B-A811-9D17E7AEAC23}" type="sibTrans" cxnId="{378AE181-C67F-4E5E-8EBA-F6299CF308EF}">
      <dgm:prSet/>
      <dgm:spPr/>
      <dgm:t>
        <a:bodyPr/>
        <a:lstStyle/>
        <a:p>
          <a:endParaRPr lang="ru-RU"/>
        </a:p>
      </dgm:t>
    </dgm:pt>
    <dgm:pt modelId="{4E764A07-345C-4ED4-8E27-E75FDC5BC9E5}">
      <dgm:prSet phldrT="[Текст]" custT="1"/>
      <dgm:spPr/>
      <dgm:t>
        <a:bodyPr/>
        <a:lstStyle/>
        <a:p>
          <a:r>
            <a:rPr lang="ru-RU" sz="3200" b="1" dirty="0" smtClean="0"/>
            <a:t>Муниципальные программы</a:t>
          </a:r>
          <a:endParaRPr lang="ru-RU" sz="3200" b="1" dirty="0"/>
        </a:p>
      </dgm:t>
    </dgm:pt>
    <dgm:pt modelId="{84EA3507-3755-411E-AE06-6965F506BE5B}" type="parTrans" cxnId="{BF1F6B9B-CBC5-46E0-A617-75AE94B49946}">
      <dgm:prSet/>
      <dgm:spPr/>
      <dgm:t>
        <a:bodyPr/>
        <a:lstStyle/>
        <a:p>
          <a:endParaRPr lang="ru-RU"/>
        </a:p>
      </dgm:t>
    </dgm:pt>
    <dgm:pt modelId="{1B1EE9BE-31B4-4889-97D8-871E070CD570}" type="sibTrans" cxnId="{BF1F6B9B-CBC5-46E0-A617-75AE94B49946}">
      <dgm:prSet/>
      <dgm:spPr/>
      <dgm:t>
        <a:bodyPr/>
        <a:lstStyle/>
        <a:p>
          <a:endParaRPr lang="ru-RU"/>
        </a:p>
      </dgm:t>
    </dgm:pt>
    <dgm:pt modelId="{73AAD872-0554-4106-8887-1C6B2CD5EE37}" type="pres">
      <dgm:prSet presAssocID="{DFFB880D-0055-4A5E-8F65-DF8B70F5E1F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5B7F96-8A5B-4E6E-B18A-66E2D299831E}" type="pres">
      <dgm:prSet presAssocID="{3A60C99F-F98B-4914-B6ED-42311CF3598D}" presName="parentLin" presStyleCnt="0"/>
      <dgm:spPr/>
    </dgm:pt>
    <dgm:pt modelId="{9386C3BF-E006-43D6-8DD1-85314000154F}" type="pres">
      <dgm:prSet presAssocID="{3A60C99F-F98B-4914-B6ED-42311CF3598D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872889CC-BE61-4F6A-B1DC-4789ED40C89B}" type="pres">
      <dgm:prSet presAssocID="{3A60C99F-F98B-4914-B6ED-42311CF3598D}" presName="parentText" presStyleLbl="node1" presStyleIdx="0" presStyleCnt="2" custLinFactX="6547" custLinFactNeighborX="100000" custLinFactNeighborY="-35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5110EC-8EB0-461D-BCAB-DF7C97EBED95}" type="pres">
      <dgm:prSet presAssocID="{3A60C99F-F98B-4914-B6ED-42311CF3598D}" presName="negativeSpace" presStyleCnt="0"/>
      <dgm:spPr/>
    </dgm:pt>
    <dgm:pt modelId="{18C3A8D5-1A0C-4725-8532-0189802FE7BE}" type="pres">
      <dgm:prSet presAssocID="{3A60C99F-F98B-4914-B6ED-42311CF3598D}" presName="childText" presStyleLbl="conFgAcc1" presStyleIdx="0" presStyleCnt="2">
        <dgm:presLayoutVars>
          <dgm:bulletEnabled val="1"/>
        </dgm:presLayoutVars>
      </dgm:prSet>
      <dgm:spPr/>
    </dgm:pt>
    <dgm:pt modelId="{9CBFE351-A52B-4309-934E-70747A40CFA0}" type="pres">
      <dgm:prSet presAssocID="{6BE1AAEC-CD93-4C7B-A811-9D17E7AEAC23}" presName="spaceBetweenRectangles" presStyleCnt="0"/>
      <dgm:spPr/>
    </dgm:pt>
    <dgm:pt modelId="{03D884EF-ED4E-4C54-A37C-B066DEC33D7C}" type="pres">
      <dgm:prSet presAssocID="{4E764A07-345C-4ED4-8E27-E75FDC5BC9E5}" presName="parentLin" presStyleCnt="0"/>
      <dgm:spPr/>
    </dgm:pt>
    <dgm:pt modelId="{EAA48468-2C09-482D-B0EF-7E735ECF00D9}" type="pres">
      <dgm:prSet presAssocID="{4E764A07-345C-4ED4-8E27-E75FDC5BC9E5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5B878DD0-EFF7-4489-A592-840BC0399272}" type="pres">
      <dgm:prSet presAssocID="{4E764A07-345C-4ED4-8E27-E75FDC5BC9E5}" presName="parentText" presStyleLbl="node1" presStyleIdx="1" presStyleCnt="2" custLinFactX="7722" custLinFactNeighborX="100000" custLinFactNeighborY="-19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6D583F-1E72-4CAB-A80F-649888BD3C8C}" type="pres">
      <dgm:prSet presAssocID="{4E764A07-345C-4ED4-8E27-E75FDC5BC9E5}" presName="negativeSpace" presStyleCnt="0"/>
      <dgm:spPr/>
    </dgm:pt>
    <dgm:pt modelId="{F395AC92-2AA0-468B-BBE1-976A2D3D3508}" type="pres">
      <dgm:prSet presAssocID="{4E764A07-345C-4ED4-8E27-E75FDC5BC9E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F1F6B9B-CBC5-46E0-A617-75AE94B49946}" srcId="{DFFB880D-0055-4A5E-8F65-DF8B70F5E1F0}" destId="{4E764A07-345C-4ED4-8E27-E75FDC5BC9E5}" srcOrd="1" destOrd="0" parTransId="{84EA3507-3755-411E-AE06-6965F506BE5B}" sibTransId="{1B1EE9BE-31B4-4889-97D8-871E070CD570}"/>
    <dgm:cxn modelId="{E4C41788-01C8-4BB7-B56E-C20D7EF0886C}" type="presOf" srcId="{3A60C99F-F98B-4914-B6ED-42311CF3598D}" destId="{9386C3BF-E006-43D6-8DD1-85314000154F}" srcOrd="0" destOrd="0" presId="urn:microsoft.com/office/officeart/2005/8/layout/list1"/>
    <dgm:cxn modelId="{9B796CB6-A6F9-45AC-BC78-4971227B2FD5}" type="presOf" srcId="{4E764A07-345C-4ED4-8E27-E75FDC5BC9E5}" destId="{EAA48468-2C09-482D-B0EF-7E735ECF00D9}" srcOrd="0" destOrd="0" presId="urn:microsoft.com/office/officeart/2005/8/layout/list1"/>
    <dgm:cxn modelId="{6380E702-FBC6-4A08-9F3C-3F2D64183DF3}" type="presOf" srcId="{3A60C99F-F98B-4914-B6ED-42311CF3598D}" destId="{872889CC-BE61-4F6A-B1DC-4789ED40C89B}" srcOrd="1" destOrd="0" presId="urn:microsoft.com/office/officeart/2005/8/layout/list1"/>
    <dgm:cxn modelId="{378AE181-C67F-4E5E-8EBA-F6299CF308EF}" srcId="{DFFB880D-0055-4A5E-8F65-DF8B70F5E1F0}" destId="{3A60C99F-F98B-4914-B6ED-42311CF3598D}" srcOrd="0" destOrd="0" parTransId="{31F9ABA0-5E99-42A9-8192-1A375D22156B}" sibTransId="{6BE1AAEC-CD93-4C7B-A811-9D17E7AEAC23}"/>
    <dgm:cxn modelId="{54310154-C000-41D1-94F5-8B98BE98E689}" type="presOf" srcId="{DFFB880D-0055-4A5E-8F65-DF8B70F5E1F0}" destId="{73AAD872-0554-4106-8887-1C6B2CD5EE37}" srcOrd="0" destOrd="0" presId="urn:microsoft.com/office/officeart/2005/8/layout/list1"/>
    <dgm:cxn modelId="{41E6A585-13F1-4ADA-8C76-065502518126}" type="presOf" srcId="{4E764A07-345C-4ED4-8E27-E75FDC5BC9E5}" destId="{5B878DD0-EFF7-4489-A592-840BC0399272}" srcOrd="1" destOrd="0" presId="urn:microsoft.com/office/officeart/2005/8/layout/list1"/>
    <dgm:cxn modelId="{714B66D6-1FDB-4B6C-B552-DFD6074B8A7C}" type="presParOf" srcId="{73AAD872-0554-4106-8887-1C6B2CD5EE37}" destId="{455B7F96-8A5B-4E6E-B18A-66E2D299831E}" srcOrd="0" destOrd="0" presId="urn:microsoft.com/office/officeart/2005/8/layout/list1"/>
    <dgm:cxn modelId="{1B6C0B58-E73B-4214-815C-B54E9E99FD3C}" type="presParOf" srcId="{455B7F96-8A5B-4E6E-B18A-66E2D299831E}" destId="{9386C3BF-E006-43D6-8DD1-85314000154F}" srcOrd="0" destOrd="0" presId="urn:microsoft.com/office/officeart/2005/8/layout/list1"/>
    <dgm:cxn modelId="{FB93EB9D-5575-41B5-A591-A717D391EEDA}" type="presParOf" srcId="{455B7F96-8A5B-4E6E-B18A-66E2D299831E}" destId="{872889CC-BE61-4F6A-B1DC-4789ED40C89B}" srcOrd="1" destOrd="0" presId="urn:microsoft.com/office/officeart/2005/8/layout/list1"/>
    <dgm:cxn modelId="{E88B217C-DAFA-4C9E-BACD-3AD53609CC9C}" type="presParOf" srcId="{73AAD872-0554-4106-8887-1C6B2CD5EE37}" destId="{845110EC-8EB0-461D-BCAB-DF7C97EBED95}" srcOrd="1" destOrd="0" presId="urn:microsoft.com/office/officeart/2005/8/layout/list1"/>
    <dgm:cxn modelId="{EBF715BA-3CF1-4712-BBC4-71886EBBE530}" type="presParOf" srcId="{73AAD872-0554-4106-8887-1C6B2CD5EE37}" destId="{18C3A8D5-1A0C-4725-8532-0189802FE7BE}" srcOrd="2" destOrd="0" presId="urn:microsoft.com/office/officeart/2005/8/layout/list1"/>
    <dgm:cxn modelId="{888F9BC4-AA46-41B8-94DF-5694F314FCC2}" type="presParOf" srcId="{73AAD872-0554-4106-8887-1C6B2CD5EE37}" destId="{9CBFE351-A52B-4309-934E-70747A40CFA0}" srcOrd="3" destOrd="0" presId="urn:microsoft.com/office/officeart/2005/8/layout/list1"/>
    <dgm:cxn modelId="{5741DECC-6452-49F5-8327-CD089819E954}" type="presParOf" srcId="{73AAD872-0554-4106-8887-1C6B2CD5EE37}" destId="{03D884EF-ED4E-4C54-A37C-B066DEC33D7C}" srcOrd="4" destOrd="0" presId="urn:microsoft.com/office/officeart/2005/8/layout/list1"/>
    <dgm:cxn modelId="{3A3CF219-C701-4EF2-8429-C75B0CFF2F7D}" type="presParOf" srcId="{03D884EF-ED4E-4C54-A37C-B066DEC33D7C}" destId="{EAA48468-2C09-482D-B0EF-7E735ECF00D9}" srcOrd="0" destOrd="0" presId="urn:microsoft.com/office/officeart/2005/8/layout/list1"/>
    <dgm:cxn modelId="{D3330EAA-22CA-419C-A7C4-562026ED4470}" type="presParOf" srcId="{03D884EF-ED4E-4C54-A37C-B066DEC33D7C}" destId="{5B878DD0-EFF7-4489-A592-840BC0399272}" srcOrd="1" destOrd="0" presId="urn:microsoft.com/office/officeart/2005/8/layout/list1"/>
    <dgm:cxn modelId="{265C9F63-047D-44DF-9E35-6847CA1C82C3}" type="presParOf" srcId="{73AAD872-0554-4106-8887-1C6B2CD5EE37}" destId="{DA6D583F-1E72-4CAB-A80F-649888BD3C8C}" srcOrd="5" destOrd="0" presId="urn:microsoft.com/office/officeart/2005/8/layout/list1"/>
    <dgm:cxn modelId="{3B8C8054-BD59-422A-ACF9-56CF3667C85E}" type="presParOf" srcId="{73AAD872-0554-4106-8887-1C6B2CD5EE37}" destId="{F395AC92-2AA0-468B-BBE1-976A2D3D350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6714C2E-2829-41EE-85BF-41BB57EDC0A0}" type="doc">
      <dgm:prSet loTypeId="urn:microsoft.com/office/officeart/2005/8/layout/vList6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DBA673-1A1D-4139-9C70-455A4DE69B67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7CD4AD71-6CD9-4B55-AB15-D55BFE30234B}" type="parTrans" cxnId="{D53CD600-4A00-43E8-9743-6E8A3D20E61D}">
      <dgm:prSet/>
      <dgm:spPr/>
      <dgm:t>
        <a:bodyPr/>
        <a:lstStyle/>
        <a:p>
          <a:endParaRPr lang="ru-RU"/>
        </a:p>
      </dgm:t>
    </dgm:pt>
    <dgm:pt modelId="{1431F048-686F-4517-BC53-2F0B2CE4A8EC}" type="sibTrans" cxnId="{D53CD600-4A00-43E8-9743-6E8A3D20E61D}">
      <dgm:prSet/>
      <dgm:spPr/>
      <dgm:t>
        <a:bodyPr/>
        <a:lstStyle/>
        <a:p>
          <a:endParaRPr lang="ru-RU"/>
        </a:p>
      </dgm:t>
    </dgm:pt>
    <dgm:pt modelId="{05BCCED1-4C77-4E13-911E-DB6E7F78DCD2}">
      <dgm:prSet phldrT="[Текст]"/>
      <dgm:spPr/>
      <dgm:t>
        <a:bodyPr/>
        <a:lstStyle/>
        <a:p>
          <a:r>
            <a:rPr lang="ru-RU" dirty="0" smtClean="0"/>
            <a:t>Количество семей, получающих субсидии на оплату жилищно-коммунальных услуг, </a:t>
          </a:r>
          <a:r>
            <a:rPr lang="ru-RU" u="sng" dirty="0" smtClean="0"/>
            <a:t>сократилось на 112</a:t>
          </a:r>
          <a:r>
            <a:rPr lang="ru-RU" dirty="0" smtClean="0"/>
            <a:t>.</a:t>
          </a:r>
          <a:endParaRPr lang="ru-RU" dirty="0"/>
        </a:p>
      </dgm:t>
    </dgm:pt>
    <dgm:pt modelId="{70C4FB49-430A-4200-8B6B-86BE6D617806}" type="parTrans" cxnId="{E88C8411-785D-4374-9DFC-362BD0AF5365}">
      <dgm:prSet/>
      <dgm:spPr/>
      <dgm:t>
        <a:bodyPr/>
        <a:lstStyle/>
        <a:p>
          <a:endParaRPr lang="ru-RU"/>
        </a:p>
      </dgm:t>
    </dgm:pt>
    <dgm:pt modelId="{E522D548-4F87-4640-977B-BAFC1C25CF25}" type="sibTrans" cxnId="{E88C8411-785D-4374-9DFC-362BD0AF5365}">
      <dgm:prSet/>
      <dgm:spPr/>
      <dgm:t>
        <a:bodyPr/>
        <a:lstStyle/>
        <a:p>
          <a:endParaRPr lang="ru-RU"/>
        </a:p>
      </dgm:t>
    </dgm:pt>
    <dgm:pt modelId="{FB7090A0-5B9E-4042-BC7E-0A966E93B831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6E2E4A8E-110F-46B9-AA66-1C590E307544}" type="parTrans" cxnId="{34732EA0-B6E9-44F5-8123-B26E9A1D266F}">
      <dgm:prSet/>
      <dgm:spPr/>
      <dgm:t>
        <a:bodyPr/>
        <a:lstStyle/>
        <a:p>
          <a:endParaRPr lang="ru-RU"/>
        </a:p>
      </dgm:t>
    </dgm:pt>
    <dgm:pt modelId="{5B21222A-2A54-4E12-9061-F4482E5D5655}" type="sibTrans" cxnId="{34732EA0-B6E9-44F5-8123-B26E9A1D266F}">
      <dgm:prSet/>
      <dgm:spPr/>
      <dgm:t>
        <a:bodyPr/>
        <a:lstStyle/>
        <a:p>
          <a:endParaRPr lang="ru-RU"/>
        </a:p>
      </dgm:t>
    </dgm:pt>
    <dgm:pt modelId="{7C62849B-B0A3-46A7-8330-AE9DE6CB80D8}">
      <dgm:prSet phldrT="[Текст]"/>
      <dgm:spPr/>
      <dgm:t>
        <a:bodyPr/>
        <a:lstStyle/>
        <a:p>
          <a:r>
            <a:rPr lang="ru-RU" dirty="0" smtClean="0"/>
            <a:t>Сумма предоставленных субсидий уменьшилось на </a:t>
          </a:r>
          <a:r>
            <a:rPr lang="ru-RU" u="sng" dirty="0" smtClean="0"/>
            <a:t>186.1 тыс. рублей</a:t>
          </a:r>
          <a:endParaRPr lang="ru-RU" u="sng" dirty="0"/>
        </a:p>
      </dgm:t>
    </dgm:pt>
    <dgm:pt modelId="{648E933E-739E-43A2-AC3A-99F2EBD77D27}" type="parTrans" cxnId="{B2122D49-5368-4014-9F17-0D1520DCD6A4}">
      <dgm:prSet/>
      <dgm:spPr/>
      <dgm:t>
        <a:bodyPr/>
        <a:lstStyle/>
        <a:p>
          <a:endParaRPr lang="ru-RU"/>
        </a:p>
      </dgm:t>
    </dgm:pt>
    <dgm:pt modelId="{3D243474-C578-48E2-ADBE-D776B6F0AEFD}" type="sibTrans" cxnId="{B2122D49-5368-4014-9F17-0D1520DCD6A4}">
      <dgm:prSet/>
      <dgm:spPr/>
      <dgm:t>
        <a:bodyPr/>
        <a:lstStyle/>
        <a:p>
          <a:endParaRPr lang="ru-RU"/>
        </a:p>
      </dgm:t>
    </dgm:pt>
    <dgm:pt modelId="{167781C8-274C-42AA-A246-92D9E5670884}" type="pres">
      <dgm:prSet presAssocID="{A6714C2E-2829-41EE-85BF-41BB57EDC0A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AD5049B-C0B9-4A4B-A5B7-09796C273602}" type="pres">
      <dgm:prSet presAssocID="{4CDBA673-1A1D-4139-9C70-455A4DE69B67}" presName="linNode" presStyleCnt="0"/>
      <dgm:spPr/>
    </dgm:pt>
    <dgm:pt modelId="{5CF98D4E-BC4E-4681-BCF2-57FAA22289E7}" type="pres">
      <dgm:prSet presAssocID="{4CDBA673-1A1D-4139-9C70-455A4DE69B67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F42AE7-BEFA-4288-8CD5-49A0B7A0C7F6}" type="pres">
      <dgm:prSet presAssocID="{4CDBA673-1A1D-4139-9C70-455A4DE69B67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38D1A0-8AF6-47A9-8F1C-B91A757C453F}" type="pres">
      <dgm:prSet presAssocID="{1431F048-686F-4517-BC53-2F0B2CE4A8EC}" presName="spacing" presStyleCnt="0"/>
      <dgm:spPr/>
    </dgm:pt>
    <dgm:pt modelId="{BA356133-1A93-4EEE-AFEE-49E436A15AA9}" type="pres">
      <dgm:prSet presAssocID="{FB7090A0-5B9E-4042-BC7E-0A966E93B831}" presName="linNode" presStyleCnt="0"/>
      <dgm:spPr/>
    </dgm:pt>
    <dgm:pt modelId="{75FDAEA5-3CED-40CC-952A-C49459F5EC3E}" type="pres">
      <dgm:prSet presAssocID="{FB7090A0-5B9E-4042-BC7E-0A966E93B831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7DE74-8288-479F-BEDE-AF61CE742FF7}" type="pres">
      <dgm:prSet presAssocID="{FB7090A0-5B9E-4042-BC7E-0A966E93B831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732EA0-B6E9-44F5-8123-B26E9A1D266F}" srcId="{A6714C2E-2829-41EE-85BF-41BB57EDC0A0}" destId="{FB7090A0-5B9E-4042-BC7E-0A966E93B831}" srcOrd="1" destOrd="0" parTransId="{6E2E4A8E-110F-46B9-AA66-1C590E307544}" sibTransId="{5B21222A-2A54-4E12-9061-F4482E5D5655}"/>
    <dgm:cxn modelId="{12A63B61-54E8-4EF3-BF4C-449F60098CEC}" type="presOf" srcId="{FB7090A0-5B9E-4042-BC7E-0A966E93B831}" destId="{75FDAEA5-3CED-40CC-952A-C49459F5EC3E}" srcOrd="0" destOrd="0" presId="urn:microsoft.com/office/officeart/2005/8/layout/vList6"/>
    <dgm:cxn modelId="{B2122D49-5368-4014-9F17-0D1520DCD6A4}" srcId="{FB7090A0-5B9E-4042-BC7E-0A966E93B831}" destId="{7C62849B-B0A3-46A7-8330-AE9DE6CB80D8}" srcOrd="0" destOrd="0" parTransId="{648E933E-739E-43A2-AC3A-99F2EBD77D27}" sibTransId="{3D243474-C578-48E2-ADBE-D776B6F0AEFD}"/>
    <dgm:cxn modelId="{E88C8411-785D-4374-9DFC-362BD0AF5365}" srcId="{4CDBA673-1A1D-4139-9C70-455A4DE69B67}" destId="{05BCCED1-4C77-4E13-911E-DB6E7F78DCD2}" srcOrd="0" destOrd="0" parTransId="{70C4FB49-430A-4200-8B6B-86BE6D617806}" sibTransId="{E522D548-4F87-4640-977B-BAFC1C25CF25}"/>
    <dgm:cxn modelId="{09DE5CB3-90E9-4EFD-805C-E0803C0DB2E2}" type="presOf" srcId="{A6714C2E-2829-41EE-85BF-41BB57EDC0A0}" destId="{167781C8-274C-42AA-A246-92D9E5670884}" srcOrd="0" destOrd="0" presId="urn:microsoft.com/office/officeart/2005/8/layout/vList6"/>
    <dgm:cxn modelId="{54D72905-37A9-4C1E-AC51-FC13B5ECEFE9}" type="presOf" srcId="{05BCCED1-4C77-4E13-911E-DB6E7F78DCD2}" destId="{FBF42AE7-BEFA-4288-8CD5-49A0B7A0C7F6}" srcOrd="0" destOrd="0" presId="urn:microsoft.com/office/officeart/2005/8/layout/vList6"/>
    <dgm:cxn modelId="{F46CF836-3CBA-43EE-8A4A-D03CA412155B}" type="presOf" srcId="{7C62849B-B0A3-46A7-8330-AE9DE6CB80D8}" destId="{6AF7DE74-8288-479F-BEDE-AF61CE742FF7}" srcOrd="0" destOrd="0" presId="urn:microsoft.com/office/officeart/2005/8/layout/vList6"/>
    <dgm:cxn modelId="{D53CD600-4A00-43E8-9743-6E8A3D20E61D}" srcId="{A6714C2E-2829-41EE-85BF-41BB57EDC0A0}" destId="{4CDBA673-1A1D-4139-9C70-455A4DE69B67}" srcOrd="0" destOrd="0" parTransId="{7CD4AD71-6CD9-4B55-AB15-D55BFE30234B}" sibTransId="{1431F048-686F-4517-BC53-2F0B2CE4A8EC}"/>
    <dgm:cxn modelId="{F56D9305-1489-4FCD-B931-A0052306B73C}" type="presOf" srcId="{4CDBA673-1A1D-4139-9C70-455A4DE69B67}" destId="{5CF98D4E-BC4E-4681-BCF2-57FAA22289E7}" srcOrd="0" destOrd="0" presId="urn:microsoft.com/office/officeart/2005/8/layout/vList6"/>
    <dgm:cxn modelId="{C0C37080-8565-4C58-A004-E12DBF8BDB95}" type="presParOf" srcId="{167781C8-274C-42AA-A246-92D9E5670884}" destId="{1AD5049B-C0B9-4A4B-A5B7-09796C273602}" srcOrd="0" destOrd="0" presId="urn:microsoft.com/office/officeart/2005/8/layout/vList6"/>
    <dgm:cxn modelId="{8219C693-E10E-464C-8467-71A5A82FBB8C}" type="presParOf" srcId="{1AD5049B-C0B9-4A4B-A5B7-09796C273602}" destId="{5CF98D4E-BC4E-4681-BCF2-57FAA22289E7}" srcOrd="0" destOrd="0" presId="urn:microsoft.com/office/officeart/2005/8/layout/vList6"/>
    <dgm:cxn modelId="{121F0861-D22E-4630-8E61-8997A19259B4}" type="presParOf" srcId="{1AD5049B-C0B9-4A4B-A5B7-09796C273602}" destId="{FBF42AE7-BEFA-4288-8CD5-49A0B7A0C7F6}" srcOrd="1" destOrd="0" presId="urn:microsoft.com/office/officeart/2005/8/layout/vList6"/>
    <dgm:cxn modelId="{2753C958-6D05-40FA-9D2F-577033F69592}" type="presParOf" srcId="{167781C8-274C-42AA-A246-92D9E5670884}" destId="{4B38D1A0-8AF6-47A9-8F1C-B91A757C453F}" srcOrd="1" destOrd="0" presId="urn:microsoft.com/office/officeart/2005/8/layout/vList6"/>
    <dgm:cxn modelId="{C36EC07D-5361-4E7C-A912-B35586D93BAD}" type="presParOf" srcId="{167781C8-274C-42AA-A246-92D9E5670884}" destId="{BA356133-1A93-4EEE-AFEE-49E436A15AA9}" srcOrd="2" destOrd="0" presId="urn:microsoft.com/office/officeart/2005/8/layout/vList6"/>
    <dgm:cxn modelId="{A8CAC1DA-8534-4FA4-9522-6ABC13DAE97E}" type="presParOf" srcId="{BA356133-1A93-4EEE-AFEE-49E436A15AA9}" destId="{75FDAEA5-3CED-40CC-952A-C49459F5EC3E}" srcOrd="0" destOrd="0" presId="urn:microsoft.com/office/officeart/2005/8/layout/vList6"/>
    <dgm:cxn modelId="{AEC6DE7A-C90C-4220-917B-2EACB7D2F2CB}" type="presParOf" srcId="{BA356133-1A93-4EEE-AFEE-49E436A15AA9}" destId="{6AF7DE74-8288-479F-BEDE-AF61CE742FF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96B30C-C0DE-4C03-A399-6733A8031CCF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36409E6E-763C-47EC-8E0D-AF797A1EF9E5}">
      <dgm:prSet phldrT="[Текст]"/>
      <dgm:spPr/>
      <dgm:t>
        <a:bodyPr/>
        <a:lstStyle/>
        <a:p>
          <a:r>
            <a:rPr lang="ru-RU" b="1" dirty="0" smtClean="0"/>
            <a:t>99,2 %</a:t>
          </a:r>
          <a:endParaRPr lang="ru-RU" b="1" dirty="0"/>
        </a:p>
      </dgm:t>
    </dgm:pt>
    <dgm:pt modelId="{23CE5F2E-BD48-4513-8FFA-515ECBBCA1AD}" type="parTrans" cxnId="{B9EFAD73-9201-4C97-A291-7E171013EB88}">
      <dgm:prSet/>
      <dgm:spPr/>
      <dgm:t>
        <a:bodyPr/>
        <a:lstStyle/>
        <a:p>
          <a:endParaRPr lang="ru-RU"/>
        </a:p>
      </dgm:t>
    </dgm:pt>
    <dgm:pt modelId="{60298BD7-9547-40AE-A104-9649AAEFAC7D}" type="sibTrans" cxnId="{B9EFAD73-9201-4C97-A291-7E171013EB88}">
      <dgm:prSet/>
      <dgm:spPr/>
      <dgm:t>
        <a:bodyPr/>
        <a:lstStyle/>
        <a:p>
          <a:endParaRPr lang="ru-RU"/>
        </a:p>
      </dgm:t>
    </dgm:pt>
    <dgm:pt modelId="{19EB7994-3334-450E-9BB7-B17711E9528F}" type="pres">
      <dgm:prSet presAssocID="{4896B30C-C0DE-4C03-A399-6733A8031CCF}" presName="Name0" presStyleCnt="0">
        <dgm:presLayoutVars>
          <dgm:dir/>
          <dgm:resizeHandles val="exact"/>
        </dgm:presLayoutVars>
      </dgm:prSet>
      <dgm:spPr/>
    </dgm:pt>
    <dgm:pt modelId="{0A0FCB4C-DD92-4E06-8E16-EBF5B925F2CF}" type="pres">
      <dgm:prSet presAssocID="{36409E6E-763C-47EC-8E0D-AF797A1EF9E5}" presName="node" presStyleLbl="node1" presStyleIdx="0" presStyleCnt="1" custLinFactY="-80001" custLinFactNeighborX="2926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EFAD73-9201-4C97-A291-7E171013EB88}" srcId="{4896B30C-C0DE-4C03-A399-6733A8031CCF}" destId="{36409E6E-763C-47EC-8E0D-AF797A1EF9E5}" srcOrd="0" destOrd="0" parTransId="{23CE5F2E-BD48-4513-8FFA-515ECBBCA1AD}" sibTransId="{60298BD7-9547-40AE-A104-9649AAEFAC7D}"/>
    <dgm:cxn modelId="{8D06AC9D-31F7-4D91-8D28-543A8BBE1E66}" type="presOf" srcId="{4896B30C-C0DE-4C03-A399-6733A8031CCF}" destId="{19EB7994-3334-450E-9BB7-B17711E9528F}" srcOrd="0" destOrd="0" presId="urn:microsoft.com/office/officeart/2005/8/layout/process1"/>
    <dgm:cxn modelId="{DB3FF7F1-2F4B-45E8-8570-84677BB42DB4}" type="presOf" srcId="{36409E6E-763C-47EC-8E0D-AF797A1EF9E5}" destId="{0A0FCB4C-DD92-4E06-8E16-EBF5B925F2CF}" srcOrd="0" destOrd="0" presId="urn:microsoft.com/office/officeart/2005/8/layout/process1"/>
    <dgm:cxn modelId="{0F5AF1D4-BA11-4CAA-9AA0-297D07EE173C}" type="presParOf" srcId="{19EB7994-3334-450E-9BB7-B17711E9528F}" destId="{0A0FCB4C-DD92-4E06-8E16-EBF5B925F2C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0AC2FE-25F6-4B91-B8B8-7C4186A4BAD9}" type="doc">
      <dgm:prSet loTypeId="urn:microsoft.com/office/officeart/2005/8/layout/hProcess9" loCatId="process" qsTypeId="urn:microsoft.com/office/officeart/2005/8/quickstyle/3d2" qsCatId="3D" csTypeId="urn:microsoft.com/office/officeart/2005/8/colors/colorful5" csCatId="colorful" phldr="1"/>
      <dgm:spPr/>
    </dgm:pt>
    <dgm:pt modelId="{487EFB59-A6F8-4124-91F9-BF4E72796829}">
      <dgm:prSet phldrT="[Текст]"/>
      <dgm:spPr/>
      <dgm:t>
        <a:bodyPr/>
        <a:lstStyle/>
        <a:p>
          <a:r>
            <a:rPr lang="ru-RU" dirty="0" smtClean="0"/>
            <a:t>На 1 января 2016 года составлял 35 млн. рублей</a:t>
          </a:r>
          <a:endParaRPr lang="ru-RU" dirty="0"/>
        </a:p>
      </dgm:t>
    </dgm:pt>
    <dgm:pt modelId="{B8AC0B03-B3E8-497C-B3ED-92DABF6491FF}" type="parTrans" cxnId="{8F4AF009-9897-46F8-9659-B5613AD81525}">
      <dgm:prSet/>
      <dgm:spPr/>
      <dgm:t>
        <a:bodyPr/>
        <a:lstStyle/>
        <a:p>
          <a:endParaRPr lang="ru-RU"/>
        </a:p>
      </dgm:t>
    </dgm:pt>
    <dgm:pt modelId="{A8E9F2D4-DBA5-42D8-8746-0A0B11E2D21E}" type="sibTrans" cxnId="{8F4AF009-9897-46F8-9659-B5613AD81525}">
      <dgm:prSet/>
      <dgm:spPr/>
      <dgm:t>
        <a:bodyPr/>
        <a:lstStyle/>
        <a:p>
          <a:endParaRPr lang="ru-RU"/>
        </a:p>
      </dgm:t>
    </dgm:pt>
    <dgm:pt modelId="{829C7F0A-4831-431C-8DA9-5EBC2FF7EFC6}">
      <dgm:prSet phldrT="[Текст]"/>
      <dgm:spPr/>
      <dgm:t>
        <a:bodyPr/>
        <a:lstStyle/>
        <a:p>
          <a:r>
            <a:rPr lang="ru-RU" dirty="0" smtClean="0"/>
            <a:t>На 1 января 2017 года – 34 миллиона</a:t>
          </a:r>
          <a:endParaRPr lang="ru-RU" dirty="0"/>
        </a:p>
      </dgm:t>
    </dgm:pt>
    <dgm:pt modelId="{3F82E8E1-6C68-46E1-9231-E278415AF9A1}" type="parTrans" cxnId="{A17CBFA2-3F54-4B2A-869A-5C354A07F18D}">
      <dgm:prSet/>
      <dgm:spPr/>
      <dgm:t>
        <a:bodyPr/>
        <a:lstStyle/>
        <a:p>
          <a:endParaRPr lang="ru-RU"/>
        </a:p>
      </dgm:t>
    </dgm:pt>
    <dgm:pt modelId="{EB5D2B3B-A021-4705-8EBB-6614219E4A42}" type="sibTrans" cxnId="{A17CBFA2-3F54-4B2A-869A-5C354A07F18D}">
      <dgm:prSet/>
      <dgm:spPr/>
      <dgm:t>
        <a:bodyPr/>
        <a:lstStyle/>
        <a:p>
          <a:endParaRPr lang="ru-RU"/>
        </a:p>
      </dgm:t>
    </dgm:pt>
    <dgm:pt modelId="{D35D363F-E4EA-4EE1-B9F4-5297FD78F38A}" type="pres">
      <dgm:prSet presAssocID="{0D0AC2FE-25F6-4B91-B8B8-7C4186A4BAD9}" presName="CompostProcess" presStyleCnt="0">
        <dgm:presLayoutVars>
          <dgm:dir/>
          <dgm:resizeHandles val="exact"/>
        </dgm:presLayoutVars>
      </dgm:prSet>
      <dgm:spPr/>
    </dgm:pt>
    <dgm:pt modelId="{BCDC89C9-23C0-4EF1-A916-96670AA5F5D4}" type="pres">
      <dgm:prSet presAssocID="{0D0AC2FE-25F6-4B91-B8B8-7C4186A4BAD9}" presName="arrow" presStyleLbl="bgShp" presStyleIdx="0" presStyleCnt="1" custScaleX="117647"/>
      <dgm:spPr/>
    </dgm:pt>
    <dgm:pt modelId="{3C89C0B6-85BC-4646-BA99-BA4C5A75EA5E}" type="pres">
      <dgm:prSet presAssocID="{0D0AC2FE-25F6-4B91-B8B8-7C4186A4BAD9}" presName="linearProcess" presStyleCnt="0"/>
      <dgm:spPr/>
    </dgm:pt>
    <dgm:pt modelId="{150FD5D5-9A53-4063-889C-7D716B211E7D}" type="pres">
      <dgm:prSet presAssocID="{487EFB59-A6F8-4124-91F9-BF4E72796829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F4211F-D238-4FC0-B401-E2D2A87A96B3}" type="pres">
      <dgm:prSet presAssocID="{A8E9F2D4-DBA5-42D8-8746-0A0B11E2D21E}" presName="sibTrans" presStyleCnt="0"/>
      <dgm:spPr/>
    </dgm:pt>
    <dgm:pt modelId="{181D1359-2265-4157-9E7D-61660C632047}" type="pres">
      <dgm:prSet presAssocID="{829C7F0A-4831-431C-8DA9-5EBC2FF7EFC6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1F6331-BCEE-40FE-A47F-697DE0A209DF}" type="presOf" srcId="{829C7F0A-4831-431C-8DA9-5EBC2FF7EFC6}" destId="{181D1359-2265-4157-9E7D-61660C632047}" srcOrd="0" destOrd="0" presId="urn:microsoft.com/office/officeart/2005/8/layout/hProcess9"/>
    <dgm:cxn modelId="{2BBFA664-A095-4DF5-816E-AA41961DD2E1}" type="presOf" srcId="{487EFB59-A6F8-4124-91F9-BF4E72796829}" destId="{150FD5D5-9A53-4063-889C-7D716B211E7D}" srcOrd="0" destOrd="0" presId="urn:microsoft.com/office/officeart/2005/8/layout/hProcess9"/>
    <dgm:cxn modelId="{A17CBFA2-3F54-4B2A-869A-5C354A07F18D}" srcId="{0D0AC2FE-25F6-4B91-B8B8-7C4186A4BAD9}" destId="{829C7F0A-4831-431C-8DA9-5EBC2FF7EFC6}" srcOrd="1" destOrd="0" parTransId="{3F82E8E1-6C68-46E1-9231-E278415AF9A1}" sibTransId="{EB5D2B3B-A021-4705-8EBB-6614219E4A42}"/>
    <dgm:cxn modelId="{8F4AF009-9897-46F8-9659-B5613AD81525}" srcId="{0D0AC2FE-25F6-4B91-B8B8-7C4186A4BAD9}" destId="{487EFB59-A6F8-4124-91F9-BF4E72796829}" srcOrd="0" destOrd="0" parTransId="{B8AC0B03-B3E8-497C-B3ED-92DABF6491FF}" sibTransId="{A8E9F2D4-DBA5-42D8-8746-0A0B11E2D21E}"/>
    <dgm:cxn modelId="{310E3BFA-1899-4361-81FF-EEF819A22206}" type="presOf" srcId="{0D0AC2FE-25F6-4B91-B8B8-7C4186A4BAD9}" destId="{D35D363F-E4EA-4EE1-B9F4-5297FD78F38A}" srcOrd="0" destOrd="0" presId="urn:microsoft.com/office/officeart/2005/8/layout/hProcess9"/>
    <dgm:cxn modelId="{99883ED7-FF59-42D7-850D-3F66DEB1D34D}" type="presParOf" srcId="{D35D363F-E4EA-4EE1-B9F4-5297FD78F38A}" destId="{BCDC89C9-23C0-4EF1-A916-96670AA5F5D4}" srcOrd="0" destOrd="0" presId="urn:microsoft.com/office/officeart/2005/8/layout/hProcess9"/>
    <dgm:cxn modelId="{F759E47C-1874-4E24-A235-348F98557070}" type="presParOf" srcId="{D35D363F-E4EA-4EE1-B9F4-5297FD78F38A}" destId="{3C89C0B6-85BC-4646-BA99-BA4C5A75EA5E}" srcOrd="1" destOrd="0" presId="urn:microsoft.com/office/officeart/2005/8/layout/hProcess9"/>
    <dgm:cxn modelId="{1207A906-268B-4296-A8BC-19583E513B23}" type="presParOf" srcId="{3C89C0B6-85BC-4646-BA99-BA4C5A75EA5E}" destId="{150FD5D5-9A53-4063-889C-7D716B211E7D}" srcOrd="0" destOrd="0" presId="urn:microsoft.com/office/officeart/2005/8/layout/hProcess9"/>
    <dgm:cxn modelId="{5B2050E1-9CD9-47C2-8A26-82C8526B7218}" type="presParOf" srcId="{3C89C0B6-85BC-4646-BA99-BA4C5A75EA5E}" destId="{E5F4211F-D238-4FC0-B401-E2D2A87A96B3}" srcOrd="1" destOrd="0" presId="urn:microsoft.com/office/officeart/2005/8/layout/hProcess9"/>
    <dgm:cxn modelId="{817B638A-E165-4331-BED8-03EEC4E61D12}" type="presParOf" srcId="{3C89C0B6-85BC-4646-BA99-BA4C5A75EA5E}" destId="{181D1359-2265-4157-9E7D-61660C632047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40558F-4289-40E9-B8ED-3DBD9F9696F6}" type="doc">
      <dgm:prSet loTypeId="urn:microsoft.com/office/officeart/2005/8/layout/target3" loCatId="list" qsTypeId="urn:microsoft.com/office/officeart/2005/8/quickstyle/3d1" qsCatId="3D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695E0F0B-0273-4B49-BE8D-DAA557B12373}">
      <dgm:prSet phldrT="[Текст]"/>
      <dgm:spPr/>
      <dgm:t>
        <a:bodyPr/>
        <a:lstStyle/>
        <a:p>
          <a:r>
            <a:rPr lang="ru-RU" dirty="0" smtClean="0"/>
            <a:t>Среднемесячная заработная плата крупных и средних предприятий составила </a:t>
          </a:r>
        </a:p>
        <a:p>
          <a:r>
            <a:rPr lang="ru-RU" u="sng" dirty="0" smtClean="0"/>
            <a:t>28,6 тыс. рублей</a:t>
          </a:r>
          <a:endParaRPr lang="ru-RU" u="sng" dirty="0"/>
        </a:p>
      </dgm:t>
    </dgm:pt>
    <dgm:pt modelId="{A7BAC2A2-8726-4E07-B3D3-A6719ABBD99B}" type="parTrans" cxnId="{9E2B8664-73AC-43E7-AD3A-B31223407F1E}">
      <dgm:prSet/>
      <dgm:spPr/>
      <dgm:t>
        <a:bodyPr/>
        <a:lstStyle/>
        <a:p>
          <a:endParaRPr lang="ru-RU"/>
        </a:p>
      </dgm:t>
    </dgm:pt>
    <dgm:pt modelId="{47925E0D-4D33-42E6-8C57-A100AB666284}" type="sibTrans" cxnId="{9E2B8664-73AC-43E7-AD3A-B31223407F1E}">
      <dgm:prSet/>
      <dgm:spPr/>
      <dgm:t>
        <a:bodyPr/>
        <a:lstStyle/>
        <a:p>
          <a:endParaRPr lang="ru-RU"/>
        </a:p>
      </dgm:t>
    </dgm:pt>
    <dgm:pt modelId="{964904F1-B983-4F87-B485-767AB17E77FD}">
      <dgm:prSet phldrT="[Текст]"/>
      <dgm:spPr/>
      <dgm:t>
        <a:bodyPr/>
        <a:lstStyle/>
        <a:p>
          <a:r>
            <a:rPr lang="ru-RU" dirty="0" smtClean="0"/>
            <a:t>Величина прожиточного минимума в Московской области  для трудоспособного населения составляет </a:t>
          </a:r>
        </a:p>
        <a:p>
          <a:r>
            <a:rPr lang="ru-RU" u="sng" dirty="0" smtClean="0"/>
            <a:t>12,6 тыс. рублей</a:t>
          </a:r>
          <a:endParaRPr lang="ru-RU" u="sng" dirty="0"/>
        </a:p>
      </dgm:t>
    </dgm:pt>
    <dgm:pt modelId="{2A70A7AA-29B3-419F-95AE-625DB47F56CA}" type="parTrans" cxnId="{F85E5313-5B10-4A69-9440-7DA100F39909}">
      <dgm:prSet/>
      <dgm:spPr/>
      <dgm:t>
        <a:bodyPr/>
        <a:lstStyle/>
        <a:p>
          <a:endParaRPr lang="ru-RU"/>
        </a:p>
      </dgm:t>
    </dgm:pt>
    <dgm:pt modelId="{A9346C0D-8351-4112-8F99-F4C6C3239E94}" type="sibTrans" cxnId="{F85E5313-5B10-4A69-9440-7DA100F39909}">
      <dgm:prSet/>
      <dgm:spPr/>
      <dgm:t>
        <a:bodyPr/>
        <a:lstStyle/>
        <a:p>
          <a:endParaRPr lang="ru-RU"/>
        </a:p>
      </dgm:t>
    </dgm:pt>
    <dgm:pt modelId="{D8F7F6B9-B6A0-41A7-8194-AEE77ECA5A08}" type="pres">
      <dgm:prSet presAssocID="{E740558F-4289-40E9-B8ED-3DBD9F9696F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E7B540-CA0B-4C76-8FA2-950D61BE514F}" type="pres">
      <dgm:prSet presAssocID="{695E0F0B-0273-4B49-BE8D-DAA557B12373}" presName="circle1" presStyleLbl="node1" presStyleIdx="0" presStyleCnt="2"/>
      <dgm:spPr/>
    </dgm:pt>
    <dgm:pt modelId="{40064CF1-583E-4F9D-950A-CB7FF8FA013B}" type="pres">
      <dgm:prSet presAssocID="{695E0F0B-0273-4B49-BE8D-DAA557B12373}" presName="space" presStyleCnt="0"/>
      <dgm:spPr/>
    </dgm:pt>
    <dgm:pt modelId="{5BF7FEC1-A093-43DC-9227-955149AFE587}" type="pres">
      <dgm:prSet presAssocID="{695E0F0B-0273-4B49-BE8D-DAA557B12373}" presName="rect1" presStyleLbl="alignAcc1" presStyleIdx="0" presStyleCnt="2"/>
      <dgm:spPr/>
      <dgm:t>
        <a:bodyPr/>
        <a:lstStyle/>
        <a:p>
          <a:endParaRPr lang="ru-RU"/>
        </a:p>
      </dgm:t>
    </dgm:pt>
    <dgm:pt modelId="{6706331C-5A31-417C-B524-848D072F4149}" type="pres">
      <dgm:prSet presAssocID="{964904F1-B983-4F87-B485-767AB17E77FD}" presName="vertSpace2" presStyleLbl="node1" presStyleIdx="0" presStyleCnt="2"/>
      <dgm:spPr/>
    </dgm:pt>
    <dgm:pt modelId="{D6DBD698-431D-4F89-AF6B-4338D0B69722}" type="pres">
      <dgm:prSet presAssocID="{964904F1-B983-4F87-B485-767AB17E77FD}" presName="circle2" presStyleLbl="node1" presStyleIdx="1" presStyleCnt="2"/>
      <dgm:spPr/>
    </dgm:pt>
    <dgm:pt modelId="{583A93E1-3B4B-4319-AD75-AE7957B8FEF7}" type="pres">
      <dgm:prSet presAssocID="{964904F1-B983-4F87-B485-767AB17E77FD}" presName="rect2" presStyleLbl="alignAcc1" presStyleIdx="1" presStyleCnt="2"/>
      <dgm:spPr/>
      <dgm:t>
        <a:bodyPr/>
        <a:lstStyle/>
        <a:p>
          <a:endParaRPr lang="ru-RU"/>
        </a:p>
      </dgm:t>
    </dgm:pt>
    <dgm:pt modelId="{633F746D-52AB-4CD0-8437-0AC332A34610}" type="pres">
      <dgm:prSet presAssocID="{695E0F0B-0273-4B49-BE8D-DAA557B12373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13A44-08E3-49EC-B35F-C8439A2D65BB}" type="pres">
      <dgm:prSet presAssocID="{964904F1-B983-4F87-B485-767AB17E77FD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2B8664-73AC-43E7-AD3A-B31223407F1E}" srcId="{E740558F-4289-40E9-B8ED-3DBD9F9696F6}" destId="{695E0F0B-0273-4B49-BE8D-DAA557B12373}" srcOrd="0" destOrd="0" parTransId="{A7BAC2A2-8726-4E07-B3D3-A6719ABBD99B}" sibTransId="{47925E0D-4D33-42E6-8C57-A100AB666284}"/>
    <dgm:cxn modelId="{C42717B3-269E-4D5D-9CEA-AB704D9353B8}" type="presOf" srcId="{695E0F0B-0273-4B49-BE8D-DAA557B12373}" destId="{633F746D-52AB-4CD0-8437-0AC332A34610}" srcOrd="1" destOrd="0" presId="urn:microsoft.com/office/officeart/2005/8/layout/target3"/>
    <dgm:cxn modelId="{DEAE7F15-29F7-4153-8FDA-274ECFEB1876}" type="presOf" srcId="{695E0F0B-0273-4B49-BE8D-DAA557B12373}" destId="{5BF7FEC1-A093-43DC-9227-955149AFE587}" srcOrd="0" destOrd="0" presId="urn:microsoft.com/office/officeart/2005/8/layout/target3"/>
    <dgm:cxn modelId="{1AD578B2-D837-46B0-8781-CF16CBFA70F6}" type="presOf" srcId="{964904F1-B983-4F87-B485-767AB17E77FD}" destId="{AD413A44-08E3-49EC-B35F-C8439A2D65BB}" srcOrd="1" destOrd="0" presId="urn:microsoft.com/office/officeart/2005/8/layout/target3"/>
    <dgm:cxn modelId="{156E77D4-FE80-47A6-81D6-DB709708DC4F}" type="presOf" srcId="{964904F1-B983-4F87-B485-767AB17E77FD}" destId="{583A93E1-3B4B-4319-AD75-AE7957B8FEF7}" srcOrd="0" destOrd="0" presId="urn:microsoft.com/office/officeart/2005/8/layout/target3"/>
    <dgm:cxn modelId="{F85E5313-5B10-4A69-9440-7DA100F39909}" srcId="{E740558F-4289-40E9-B8ED-3DBD9F9696F6}" destId="{964904F1-B983-4F87-B485-767AB17E77FD}" srcOrd="1" destOrd="0" parTransId="{2A70A7AA-29B3-419F-95AE-625DB47F56CA}" sibTransId="{A9346C0D-8351-4112-8F99-F4C6C3239E94}"/>
    <dgm:cxn modelId="{04C7C23F-99E6-469A-95D4-F119A7F103A0}" type="presOf" srcId="{E740558F-4289-40E9-B8ED-3DBD9F9696F6}" destId="{D8F7F6B9-B6A0-41A7-8194-AEE77ECA5A08}" srcOrd="0" destOrd="0" presId="urn:microsoft.com/office/officeart/2005/8/layout/target3"/>
    <dgm:cxn modelId="{0B6E43C9-5E42-4A8F-BD80-775C0F8F59B3}" type="presParOf" srcId="{D8F7F6B9-B6A0-41A7-8194-AEE77ECA5A08}" destId="{94E7B540-CA0B-4C76-8FA2-950D61BE514F}" srcOrd="0" destOrd="0" presId="urn:microsoft.com/office/officeart/2005/8/layout/target3"/>
    <dgm:cxn modelId="{7326DD68-1DF7-46E1-ABA7-D77A304514DF}" type="presParOf" srcId="{D8F7F6B9-B6A0-41A7-8194-AEE77ECA5A08}" destId="{40064CF1-583E-4F9D-950A-CB7FF8FA013B}" srcOrd="1" destOrd="0" presId="urn:microsoft.com/office/officeart/2005/8/layout/target3"/>
    <dgm:cxn modelId="{0F2F895A-466E-49DE-BAF9-AA324F5E28DB}" type="presParOf" srcId="{D8F7F6B9-B6A0-41A7-8194-AEE77ECA5A08}" destId="{5BF7FEC1-A093-43DC-9227-955149AFE587}" srcOrd="2" destOrd="0" presId="urn:microsoft.com/office/officeart/2005/8/layout/target3"/>
    <dgm:cxn modelId="{983CFB00-B826-4AC7-983F-A4E9F457B3BB}" type="presParOf" srcId="{D8F7F6B9-B6A0-41A7-8194-AEE77ECA5A08}" destId="{6706331C-5A31-417C-B524-848D072F4149}" srcOrd="3" destOrd="0" presId="urn:microsoft.com/office/officeart/2005/8/layout/target3"/>
    <dgm:cxn modelId="{055843DB-885A-4027-9FF3-60008EA7270F}" type="presParOf" srcId="{D8F7F6B9-B6A0-41A7-8194-AEE77ECA5A08}" destId="{D6DBD698-431D-4F89-AF6B-4338D0B69722}" srcOrd="4" destOrd="0" presId="urn:microsoft.com/office/officeart/2005/8/layout/target3"/>
    <dgm:cxn modelId="{0403AAE6-A40A-4057-8633-9896FC879DDD}" type="presParOf" srcId="{D8F7F6B9-B6A0-41A7-8194-AEE77ECA5A08}" destId="{583A93E1-3B4B-4319-AD75-AE7957B8FEF7}" srcOrd="5" destOrd="0" presId="urn:microsoft.com/office/officeart/2005/8/layout/target3"/>
    <dgm:cxn modelId="{FA01E5ED-7CAE-4EBD-9219-D9AB658D82D8}" type="presParOf" srcId="{D8F7F6B9-B6A0-41A7-8194-AEE77ECA5A08}" destId="{633F746D-52AB-4CD0-8437-0AC332A34610}" srcOrd="6" destOrd="0" presId="urn:microsoft.com/office/officeart/2005/8/layout/target3"/>
    <dgm:cxn modelId="{DCC10118-12FD-4271-94AA-BEBD8FDE5142}" type="presParOf" srcId="{D8F7F6B9-B6A0-41A7-8194-AEE77ECA5A08}" destId="{AD413A44-08E3-49EC-B35F-C8439A2D65BB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40558F-4289-40E9-B8ED-3DBD9F9696F6}" type="doc">
      <dgm:prSet loTypeId="urn:microsoft.com/office/officeart/2005/8/layout/target3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695E0F0B-0273-4B49-BE8D-DAA557B12373}">
      <dgm:prSet phldrT="[Текст]"/>
      <dgm:spPr/>
      <dgm:t>
        <a:bodyPr/>
        <a:lstStyle/>
        <a:p>
          <a:r>
            <a:rPr lang="ru-RU" dirty="0" smtClean="0"/>
            <a:t>Средний размер пенсии составил</a:t>
          </a:r>
        </a:p>
        <a:p>
          <a:r>
            <a:rPr lang="ru-RU" u="sng" dirty="0" smtClean="0"/>
            <a:t>13, 092 тыс. рублей</a:t>
          </a:r>
          <a:endParaRPr lang="ru-RU" u="sng" dirty="0"/>
        </a:p>
      </dgm:t>
    </dgm:pt>
    <dgm:pt modelId="{A7BAC2A2-8726-4E07-B3D3-A6719ABBD99B}" type="parTrans" cxnId="{9E2B8664-73AC-43E7-AD3A-B31223407F1E}">
      <dgm:prSet/>
      <dgm:spPr/>
      <dgm:t>
        <a:bodyPr/>
        <a:lstStyle/>
        <a:p>
          <a:endParaRPr lang="ru-RU"/>
        </a:p>
      </dgm:t>
    </dgm:pt>
    <dgm:pt modelId="{47925E0D-4D33-42E6-8C57-A100AB666284}" type="sibTrans" cxnId="{9E2B8664-73AC-43E7-AD3A-B31223407F1E}">
      <dgm:prSet/>
      <dgm:spPr/>
      <dgm:t>
        <a:bodyPr/>
        <a:lstStyle/>
        <a:p>
          <a:endParaRPr lang="ru-RU"/>
        </a:p>
      </dgm:t>
    </dgm:pt>
    <dgm:pt modelId="{964904F1-B983-4F87-B485-767AB17E77FD}">
      <dgm:prSet phldrT="[Текст]"/>
      <dgm:spPr/>
      <dgm:t>
        <a:bodyPr/>
        <a:lstStyle/>
        <a:p>
          <a:r>
            <a:rPr lang="ru-RU" dirty="0" smtClean="0"/>
            <a:t>Величина прожиточного минимума пенсионера в Московской области  составляет </a:t>
          </a:r>
        </a:p>
        <a:p>
          <a:r>
            <a:rPr lang="ru-RU" u="sng" dirty="0" smtClean="0"/>
            <a:t>8,489 тыс. рублей</a:t>
          </a:r>
          <a:endParaRPr lang="ru-RU" u="sng" dirty="0"/>
        </a:p>
      </dgm:t>
    </dgm:pt>
    <dgm:pt modelId="{2A70A7AA-29B3-419F-95AE-625DB47F56CA}" type="parTrans" cxnId="{F85E5313-5B10-4A69-9440-7DA100F39909}">
      <dgm:prSet/>
      <dgm:spPr/>
      <dgm:t>
        <a:bodyPr/>
        <a:lstStyle/>
        <a:p>
          <a:endParaRPr lang="ru-RU"/>
        </a:p>
      </dgm:t>
    </dgm:pt>
    <dgm:pt modelId="{A9346C0D-8351-4112-8F99-F4C6C3239E94}" type="sibTrans" cxnId="{F85E5313-5B10-4A69-9440-7DA100F39909}">
      <dgm:prSet/>
      <dgm:spPr/>
      <dgm:t>
        <a:bodyPr/>
        <a:lstStyle/>
        <a:p>
          <a:endParaRPr lang="ru-RU"/>
        </a:p>
      </dgm:t>
    </dgm:pt>
    <dgm:pt modelId="{D8F7F6B9-B6A0-41A7-8194-AEE77ECA5A08}" type="pres">
      <dgm:prSet presAssocID="{E740558F-4289-40E9-B8ED-3DBD9F9696F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E7B540-CA0B-4C76-8FA2-950D61BE514F}" type="pres">
      <dgm:prSet presAssocID="{695E0F0B-0273-4B49-BE8D-DAA557B12373}" presName="circle1" presStyleLbl="node1" presStyleIdx="0" presStyleCnt="2"/>
      <dgm:spPr/>
    </dgm:pt>
    <dgm:pt modelId="{40064CF1-583E-4F9D-950A-CB7FF8FA013B}" type="pres">
      <dgm:prSet presAssocID="{695E0F0B-0273-4B49-BE8D-DAA557B12373}" presName="space" presStyleCnt="0"/>
      <dgm:spPr/>
    </dgm:pt>
    <dgm:pt modelId="{5BF7FEC1-A093-43DC-9227-955149AFE587}" type="pres">
      <dgm:prSet presAssocID="{695E0F0B-0273-4B49-BE8D-DAA557B12373}" presName="rect1" presStyleLbl="alignAcc1" presStyleIdx="0" presStyleCnt="2"/>
      <dgm:spPr/>
      <dgm:t>
        <a:bodyPr/>
        <a:lstStyle/>
        <a:p>
          <a:endParaRPr lang="ru-RU"/>
        </a:p>
      </dgm:t>
    </dgm:pt>
    <dgm:pt modelId="{6706331C-5A31-417C-B524-848D072F4149}" type="pres">
      <dgm:prSet presAssocID="{964904F1-B983-4F87-B485-767AB17E77FD}" presName="vertSpace2" presStyleLbl="node1" presStyleIdx="0" presStyleCnt="2"/>
      <dgm:spPr/>
    </dgm:pt>
    <dgm:pt modelId="{D6DBD698-431D-4F89-AF6B-4338D0B69722}" type="pres">
      <dgm:prSet presAssocID="{964904F1-B983-4F87-B485-767AB17E77FD}" presName="circle2" presStyleLbl="node1" presStyleIdx="1" presStyleCnt="2"/>
      <dgm:spPr/>
    </dgm:pt>
    <dgm:pt modelId="{583A93E1-3B4B-4319-AD75-AE7957B8FEF7}" type="pres">
      <dgm:prSet presAssocID="{964904F1-B983-4F87-B485-767AB17E77FD}" presName="rect2" presStyleLbl="alignAcc1" presStyleIdx="1" presStyleCnt="2"/>
      <dgm:spPr/>
      <dgm:t>
        <a:bodyPr/>
        <a:lstStyle/>
        <a:p>
          <a:endParaRPr lang="ru-RU"/>
        </a:p>
      </dgm:t>
    </dgm:pt>
    <dgm:pt modelId="{633F746D-52AB-4CD0-8437-0AC332A34610}" type="pres">
      <dgm:prSet presAssocID="{695E0F0B-0273-4B49-BE8D-DAA557B12373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13A44-08E3-49EC-B35F-C8439A2D65BB}" type="pres">
      <dgm:prSet presAssocID="{964904F1-B983-4F87-B485-767AB17E77FD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2B8664-73AC-43E7-AD3A-B31223407F1E}" srcId="{E740558F-4289-40E9-B8ED-3DBD9F9696F6}" destId="{695E0F0B-0273-4B49-BE8D-DAA557B12373}" srcOrd="0" destOrd="0" parTransId="{A7BAC2A2-8726-4E07-B3D3-A6719ABBD99B}" sibTransId="{47925E0D-4D33-42E6-8C57-A100AB666284}"/>
    <dgm:cxn modelId="{830E5D70-6E4C-4358-B55F-DCA474383566}" type="presOf" srcId="{964904F1-B983-4F87-B485-767AB17E77FD}" destId="{583A93E1-3B4B-4319-AD75-AE7957B8FEF7}" srcOrd="0" destOrd="0" presId="urn:microsoft.com/office/officeart/2005/8/layout/target3"/>
    <dgm:cxn modelId="{F85E5313-5B10-4A69-9440-7DA100F39909}" srcId="{E740558F-4289-40E9-B8ED-3DBD9F9696F6}" destId="{964904F1-B983-4F87-B485-767AB17E77FD}" srcOrd="1" destOrd="0" parTransId="{2A70A7AA-29B3-419F-95AE-625DB47F56CA}" sibTransId="{A9346C0D-8351-4112-8F99-F4C6C3239E94}"/>
    <dgm:cxn modelId="{2C0AA67D-4B27-44A5-96B4-F6451B82B4D4}" type="presOf" srcId="{695E0F0B-0273-4B49-BE8D-DAA557B12373}" destId="{633F746D-52AB-4CD0-8437-0AC332A34610}" srcOrd="1" destOrd="0" presId="urn:microsoft.com/office/officeart/2005/8/layout/target3"/>
    <dgm:cxn modelId="{D5F41989-C5FD-4425-97C4-F8FDF9A6B245}" type="presOf" srcId="{E740558F-4289-40E9-B8ED-3DBD9F9696F6}" destId="{D8F7F6B9-B6A0-41A7-8194-AEE77ECA5A08}" srcOrd="0" destOrd="0" presId="urn:microsoft.com/office/officeart/2005/8/layout/target3"/>
    <dgm:cxn modelId="{F5615127-DDE2-4E32-B461-715CD7BEF731}" type="presOf" srcId="{964904F1-B983-4F87-B485-767AB17E77FD}" destId="{AD413A44-08E3-49EC-B35F-C8439A2D65BB}" srcOrd="1" destOrd="0" presId="urn:microsoft.com/office/officeart/2005/8/layout/target3"/>
    <dgm:cxn modelId="{0A74F35D-D0E6-4615-ADA5-A43DE4F95022}" type="presOf" srcId="{695E0F0B-0273-4B49-BE8D-DAA557B12373}" destId="{5BF7FEC1-A093-43DC-9227-955149AFE587}" srcOrd="0" destOrd="0" presId="urn:microsoft.com/office/officeart/2005/8/layout/target3"/>
    <dgm:cxn modelId="{08B3C3F4-3617-425F-8E74-8C2738E01CA3}" type="presParOf" srcId="{D8F7F6B9-B6A0-41A7-8194-AEE77ECA5A08}" destId="{94E7B540-CA0B-4C76-8FA2-950D61BE514F}" srcOrd="0" destOrd="0" presId="urn:microsoft.com/office/officeart/2005/8/layout/target3"/>
    <dgm:cxn modelId="{7439E7F5-F753-4613-ACBC-6DA0122210D0}" type="presParOf" srcId="{D8F7F6B9-B6A0-41A7-8194-AEE77ECA5A08}" destId="{40064CF1-583E-4F9D-950A-CB7FF8FA013B}" srcOrd="1" destOrd="0" presId="urn:microsoft.com/office/officeart/2005/8/layout/target3"/>
    <dgm:cxn modelId="{4257754C-ED4A-4AAB-AFF8-62EE14CCBB0D}" type="presParOf" srcId="{D8F7F6B9-B6A0-41A7-8194-AEE77ECA5A08}" destId="{5BF7FEC1-A093-43DC-9227-955149AFE587}" srcOrd="2" destOrd="0" presId="urn:microsoft.com/office/officeart/2005/8/layout/target3"/>
    <dgm:cxn modelId="{6492395D-987C-4AD4-AD86-5BC38059A0BF}" type="presParOf" srcId="{D8F7F6B9-B6A0-41A7-8194-AEE77ECA5A08}" destId="{6706331C-5A31-417C-B524-848D072F4149}" srcOrd="3" destOrd="0" presId="urn:microsoft.com/office/officeart/2005/8/layout/target3"/>
    <dgm:cxn modelId="{54ED5B4A-0AAB-4203-820A-99D1679326C3}" type="presParOf" srcId="{D8F7F6B9-B6A0-41A7-8194-AEE77ECA5A08}" destId="{D6DBD698-431D-4F89-AF6B-4338D0B69722}" srcOrd="4" destOrd="0" presId="urn:microsoft.com/office/officeart/2005/8/layout/target3"/>
    <dgm:cxn modelId="{367F8071-B71F-43DA-BF65-7B73315428E0}" type="presParOf" srcId="{D8F7F6B9-B6A0-41A7-8194-AEE77ECA5A08}" destId="{583A93E1-3B4B-4319-AD75-AE7957B8FEF7}" srcOrd="5" destOrd="0" presId="urn:microsoft.com/office/officeart/2005/8/layout/target3"/>
    <dgm:cxn modelId="{50831F46-F321-4A15-AFA4-666B593FE8F3}" type="presParOf" srcId="{D8F7F6B9-B6A0-41A7-8194-AEE77ECA5A08}" destId="{633F746D-52AB-4CD0-8437-0AC332A34610}" srcOrd="6" destOrd="0" presId="urn:microsoft.com/office/officeart/2005/8/layout/target3"/>
    <dgm:cxn modelId="{6F05BDEC-93AB-4E2D-828F-5B3FE69BC402}" type="presParOf" srcId="{D8F7F6B9-B6A0-41A7-8194-AEE77ECA5A08}" destId="{AD413A44-08E3-49EC-B35F-C8439A2D65BB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77BA65-796B-4F30-B773-5522C12A877D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F8EE00C-12D3-4921-AAE6-B0D1F1B82116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Площадь сельскохозяйственных угодий более 40 тысяч гектар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3769BC-4FAE-489D-A8FA-3B2538AFA8A2}" type="parTrans" cxnId="{7D523F36-7CB4-42EF-9F89-B0D13F0F0879}">
      <dgm:prSet/>
      <dgm:spPr/>
      <dgm:t>
        <a:bodyPr/>
        <a:lstStyle/>
        <a:p>
          <a:endParaRPr lang="ru-RU"/>
        </a:p>
      </dgm:t>
    </dgm:pt>
    <dgm:pt modelId="{B5668B2D-5B45-435F-810D-8BBE9FCCADDC}" type="sibTrans" cxnId="{7D523F36-7CB4-42EF-9F89-B0D13F0F0879}">
      <dgm:prSet/>
      <dgm:spPr/>
      <dgm:t>
        <a:bodyPr/>
        <a:lstStyle/>
        <a:p>
          <a:endParaRPr lang="ru-RU"/>
        </a:p>
      </dgm:t>
    </dgm:pt>
    <dgm:pt modelId="{53D3122D-1FF7-40B2-B5E1-3CD326849274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Поголовье крупного рогатого скота 7 366 голов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9ED4D-D369-4C7C-B094-D3B5C3428152}" type="parTrans" cxnId="{AB8A5E34-9C85-4DEE-A23B-CF3D39796112}">
      <dgm:prSet/>
      <dgm:spPr/>
      <dgm:t>
        <a:bodyPr/>
        <a:lstStyle/>
        <a:p>
          <a:endParaRPr lang="ru-RU"/>
        </a:p>
      </dgm:t>
    </dgm:pt>
    <dgm:pt modelId="{D639AAB0-6240-4E1A-8F1C-528F057E262B}" type="sibTrans" cxnId="{AB8A5E34-9C85-4DEE-A23B-CF3D39796112}">
      <dgm:prSet/>
      <dgm:spPr/>
      <dgm:t>
        <a:bodyPr/>
        <a:lstStyle/>
        <a:p>
          <a:endParaRPr lang="ru-RU"/>
        </a:p>
      </dgm:t>
    </dgm:pt>
    <dgm:pt modelId="{036CD50E-8666-4AE7-9341-A14738C0BDD0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Численность работников 520 человек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477E3B-ED2A-4689-B5EA-7622B5114D9A}" type="parTrans" cxnId="{2C1F1A2C-459B-4592-A425-DFF51B65AF3A}">
      <dgm:prSet/>
      <dgm:spPr/>
      <dgm:t>
        <a:bodyPr/>
        <a:lstStyle/>
        <a:p>
          <a:endParaRPr lang="ru-RU"/>
        </a:p>
      </dgm:t>
    </dgm:pt>
    <dgm:pt modelId="{4F9E5BA6-7C84-454A-9C3A-B5DB35E74CD9}" type="sibTrans" cxnId="{2C1F1A2C-459B-4592-A425-DFF51B65AF3A}">
      <dgm:prSet/>
      <dgm:spPr/>
      <dgm:t>
        <a:bodyPr/>
        <a:lstStyle/>
        <a:p>
          <a:endParaRPr lang="ru-RU"/>
        </a:p>
      </dgm:t>
    </dgm:pt>
    <dgm:pt modelId="{8AB139E3-3EC2-450F-90B2-0E17CE48A0BA}" type="pres">
      <dgm:prSet presAssocID="{4677BA65-796B-4F30-B773-5522C12A877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C1C9B1-8DD2-4042-8315-BE1C2F2D6457}" type="pres">
      <dgm:prSet presAssocID="{4677BA65-796B-4F30-B773-5522C12A877D}" presName="dummyMaxCanvas" presStyleCnt="0">
        <dgm:presLayoutVars/>
      </dgm:prSet>
      <dgm:spPr/>
    </dgm:pt>
    <dgm:pt modelId="{FB1FFCC9-A6A1-465A-A849-23EC8A1FEA2C}" type="pres">
      <dgm:prSet presAssocID="{4677BA65-796B-4F30-B773-5522C12A877D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543F34-9EEA-4392-A976-4E3E737AB23B}" type="pres">
      <dgm:prSet presAssocID="{4677BA65-796B-4F30-B773-5522C12A877D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05531D-2174-4CEA-8D2C-A1DA2AD77A2E}" type="pres">
      <dgm:prSet presAssocID="{4677BA65-796B-4F30-B773-5522C12A877D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5904B2-BA1F-4BAD-8C0B-556C454D6594}" type="pres">
      <dgm:prSet presAssocID="{4677BA65-796B-4F30-B773-5522C12A877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94377-AB96-4007-939F-AD41C6C25F8E}" type="pres">
      <dgm:prSet presAssocID="{4677BA65-796B-4F30-B773-5522C12A877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FCD6B-D185-4338-BD12-5FFCAFA13753}" type="pres">
      <dgm:prSet presAssocID="{4677BA65-796B-4F30-B773-5522C12A877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9B53A-E587-4183-94C8-1C2B809716B2}" type="pres">
      <dgm:prSet presAssocID="{4677BA65-796B-4F30-B773-5522C12A877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BEBDC-8BFD-4DC9-AD2C-506E42BD281A}" type="pres">
      <dgm:prSet presAssocID="{4677BA65-796B-4F30-B773-5522C12A877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CCB5A2-2E40-4A08-A567-C519C5BF621C}" type="presOf" srcId="{B5668B2D-5B45-435F-810D-8BBE9FCCADDC}" destId="{7E5904B2-BA1F-4BAD-8C0B-556C454D6594}" srcOrd="0" destOrd="0" presId="urn:microsoft.com/office/officeart/2005/8/layout/vProcess5"/>
    <dgm:cxn modelId="{2C1F1A2C-459B-4592-A425-DFF51B65AF3A}" srcId="{4677BA65-796B-4F30-B773-5522C12A877D}" destId="{036CD50E-8666-4AE7-9341-A14738C0BDD0}" srcOrd="2" destOrd="0" parTransId="{39477E3B-ED2A-4689-B5EA-7622B5114D9A}" sibTransId="{4F9E5BA6-7C84-454A-9C3A-B5DB35E74CD9}"/>
    <dgm:cxn modelId="{AB8A5E34-9C85-4DEE-A23B-CF3D39796112}" srcId="{4677BA65-796B-4F30-B773-5522C12A877D}" destId="{53D3122D-1FF7-40B2-B5E1-3CD326849274}" srcOrd="1" destOrd="0" parTransId="{F5E9ED4D-D369-4C7C-B094-D3B5C3428152}" sibTransId="{D639AAB0-6240-4E1A-8F1C-528F057E262B}"/>
    <dgm:cxn modelId="{EC4EB969-49A6-4502-84A8-BD9E98386D8D}" type="presOf" srcId="{53D3122D-1FF7-40B2-B5E1-3CD326849274}" destId="{70543F34-9EEA-4392-A976-4E3E737AB23B}" srcOrd="0" destOrd="0" presId="urn:microsoft.com/office/officeart/2005/8/layout/vProcess5"/>
    <dgm:cxn modelId="{7D523F36-7CB4-42EF-9F89-B0D13F0F0879}" srcId="{4677BA65-796B-4F30-B773-5522C12A877D}" destId="{FF8EE00C-12D3-4921-AAE6-B0D1F1B82116}" srcOrd="0" destOrd="0" parTransId="{E13769BC-4FAE-489D-A8FA-3B2538AFA8A2}" sibTransId="{B5668B2D-5B45-435F-810D-8BBE9FCCADDC}"/>
    <dgm:cxn modelId="{81DA9E31-8B7F-4516-991E-759EB676D0F1}" type="presOf" srcId="{53D3122D-1FF7-40B2-B5E1-3CD326849274}" destId="{A149B53A-E587-4183-94C8-1C2B809716B2}" srcOrd="1" destOrd="0" presId="urn:microsoft.com/office/officeart/2005/8/layout/vProcess5"/>
    <dgm:cxn modelId="{32852727-F1E0-4A68-A0C4-2BC107B4B315}" type="presOf" srcId="{D639AAB0-6240-4E1A-8F1C-528F057E262B}" destId="{A2D94377-AB96-4007-939F-AD41C6C25F8E}" srcOrd="0" destOrd="0" presId="urn:microsoft.com/office/officeart/2005/8/layout/vProcess5"/>
    <dgm:cxn modelId="{472E7A1E-47C7-44F8-804D-E7A57307E6F6}" type="presOf" srcId="{036CD50E-8666-4AE7-9341-A14738C0BDD0}" destId="{BA05531D-2174-4CEA-8D2C-A1DA2AD77A2E}" srcOrd="0" destOrd="0" presId="urn:microsoft.com/office/officeart/2005/8/layout/vProcess5"/>
    <dgm:cxn modelId="{4753FB18-9FC6-43D7-BA89-5BF009357439}" type="presOf" srcId="{4677BA65-796B-4F30-B773-5522C12A877D}" destId="{8AB139E3-3EC2-450F-90B2-0E17CE48A0BA}" srcOrd="0" destOrd="0" presId="urn:microsoft.com/office/officeart/2005/8/layout/vProcess5"/>
    <dgm:cxn modelId="{D70119F8-D545-41DF-B6F7-FE26BD0EA05B}" type="presOf" srcId="{FF8EE00C-12D3-4921-AAE6-B0D1F1B82116}" destId="{D03FCD6B-D185-4338-BD12-5FFCAFA13753}" srcOrd="1" destOrd="0" presId="urn:microsoft.com/office/officeart/2005/8/layout/vProcess5"/>
    <dgm:cxn modelId="{F34A7732-003A-47C6-B309-F5557FAC4DA0}" type="presOf" srcId="{036CD50E-8666-4AE7-9341-A14738C0BDD0}" destId="{241BEBDC-8BFD-4DC9-AD2C-506E42BD281A}" srcOrd="1" destOrd="0" presId="urn:microsoft.com/office/officeart/2005/8/layout/vProcess5"/>
    <dgm:cxn modelId="{7BB368E5-D698-4591-AFCE-0744BCD4981F}" type="presOf" srcId="{FF8EE00C-12D3-4921-AAE6-B0D1F1B82116}" destId="{FB1FFCC9-A6A1-465A-A849-23EC8A1FEA2C}" srcOrd="0" destOrd="0" presId="urn:microsoft.com/office/officeart/2005/8/layout/vProcess5"/>
    <dgm:cxn modelId="{2C942B49-8D0F-470B-8290-EB8EBAF7BA93}" type="presParOf" srcId="{8AB139E3-3EC2-450F-90B2-0E17CE48A0BA}" destId="{41C1C9B1-8DD2-4042-8315-BE1C2F2D6457}" srcOrd="0" destOrd="0" presId="urn:microsoft.com/office/officeart/2005/8/layout/vProcess5"/>
    <dgm:cxn modelId="{A358B604-C26D-4A69-9C9D-1D0B3E0CCBBD}" type="presParOf" srcId="{8AB139E3-3EC2-450F-90B2-0E17CE48A0BA}" destId="{FB1FFCC9-A6A1-465A-A849-23EC8A1FEA2C}" srcOrd="1" destOrd="0" presId="urn:microsoft.com/office/officeart/2005/8/layout/vProcess5"/>
    <dgm:cxn modelId="{34525018-3DC6-4078-92B3-40171B292130}" type="presParOf" srcId="{8AB139E3-3EC2-450F-90B2-0E17CE48A0BA}" destId="{70543F34-9EEA-4392-A976-4E3E737AB23B}" srcOrd="2" destOrd="0" presId="urn:microsoft.com/office/officeart/2005/8/layout/vProcess5"/>
    <dgm:cxn modelId="{4067934C-D48E-4F10-87F8-E2D120377A2D}" type="presParOf" srcId="{8AB139E3-3EC2-450F-90B2-0E17CE48A0BA}" destId="{BA05531D-2174-4CEA-8D2C-A1DA2AD77A2E}" srcOrd="3" destOrd="0" presId="urn:microsoft.com/office/officeart/2005/8/layout/vProcess5"/>
    <dgm:cxn modelId="{9371DC4F-2566-4BB3-A987-1D2C44800AB0}" type="presParOf" srcId="{8AB139E3-3EC2-450F-90B2-0E17CE48A0BA}" destId="{7E5904B2-BA1F-4BAD-8C0B-556C454D6594}" srcOrd="4" destOrd="0" presId="urn:microsoft.com/office/officeart/2005/8/layout/vProcess5"/>
    <dgm:cxn modelId="{94AE36FB-3523-4A4A-B520-CD4584A3E2CD}" type="presParOf" srcId="{8AB139E3-3EC2-450F-90B2-0E17CE48A0BA}" destId="{A2D94377-AB96-4007-939F-AD41C6C25F8E}" srcOrd="5" destOrd="0" presId="urn:microsoft.com/office/officeart/2005/8/layout/vProcess5"/>
    <dgm:cxn modelId="{6BC706A3-B121-4F7F-94F8-E59176013B7B}" type="presParOf" srcId="{8AB139E3-3EC2-450F-90B2-0E17CE48A0BA}" destId="{D03FCD6B-D185-4338-BD12-5FFCAFA13753}" srcOrd="6" destOrd="0" presId="urn:microsoft.com/office/officeart/2005/8/layout/vProcess5"/>
    <dgm:cxn modelId="{D81B6DC9-026E-4185-8BFD-6D7FEC03DDF6}" type="presParOf" srcId="{8AB139E3-3EC2-450F-90B2-0E17CE48A0BA}" destId="{A149B53A-E587-4183-94C8-1C2B809716B2}" srcOrd="7" destOrd="0" presId="urn:microsoft.com/office/officeart/2005/8/layout/vProcess5"/>
    <dgm:cxn modelId="{D3CE95C2-CE0A-4B15-9E5C-02BBFD0590AB}" type="presParOf" srcId="{8AB139E3-3EC2-450F-90B2-0E17CE48A0BA}" destId="{241BEBDC-8BFD-4DC9-AD2C-506E42BD281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2482432-3339-407A-80D7-D5B0B360ACC5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65B778-08B0-4807-8DC6-72D076DBBD6E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789679F6-C29C-44E9-ADF6-EFA093130CF4}" type="parTrans" cxnId="{2831A65E-0425-4805-A743-E666B4BA65B5}">
      <dgm:prSet/>
      <dgm:spPr/>
      <dgm:t>
        <a:bodyPr/>
        <a:lstStyle/>
        <a:p>
          <a:endParaRPr lang="ru-RU"/>
        </a:p>
      </dgm:t>
    </dgm:pt>
    <dgm:pt modelId="{A37BDB13-13AA-4078-A24D-78FACE17F6EB}" type="sibTrans" cxnId="{2831A65E-0425-4805-A743-E666B4BA65B5}">
      <dgm:prSet/>
      <dgm:spPr/>
      <dgm:t>
        <a:bodyPr/>
        <a:lstStyle/>
        <a:p>
          <a:endParaRPr lang="ru-RU"/>
        </a:p>
      </dgm:t>
    </dgm:pt>
    <dgm:pt modelId="{2A9CF62A-AB57-4294-B0A8-485E8A491E3B}">
      <dgm:prSet phldrT="[Текст]"/>
      <dgm:spPr/>
      <dgm:t>
        <a:bodyPr/>
        <a:lstStyle/>
        <a:p>
          <a:r>
            <a:rPr lang="ru-RU" dirty="0" err="1" smtClean="0"/>
            <a:t>Валовый</a:t>
          </a:r>
          <a:r>
            <a:rPr lang="ru-RU" dirty="0" smtClean="0"/>
            <a:t> сбор зерна в 2016 году составил 6 753 тонны, при средней урожайности 17,8 </a:t>
          </a:r>
          <a:r>
            <a:rPr lang="ru-RU" dirty="0" err="1" smtClean="0"/>
            <a:t>ц</a:t>
          </a:r>
          <a:r>
            <a:rPr lang="ru-RU" dirty="0" smtClean="0"/>
            <a:t>/га</a:t>
          </a:r>
          <a:endParaRPr lang="ru-RU" dirty="0"/>
        </a:p>
      </dgm:t>
    </dgm:pt>
    <dgm:pt modelId="{8B45C065-3155-46E4-BE83-A1AD912EFB1E}" type="parTrans" cxnId="{0C9F009C-1759-45C6-888A-64ACFAD1B33E}">
      <dgm:prSet/>
      <dgm:spPr/>
      <dgm:t>
        <a:bodyPr/>
        <a:lstStyle/>
        <a:p>
          <a:endParaRPr lang="ru-RU"/>
        </a:p>
      </dgm:t>
    </dgm:pt>
    <dgm:pt modelId="{406C358A-BCA6-4EC2-9311-101BA630F4F6}" type="sibTrans" cxnId="{0C9F009C-1759-45C6-888A-64ACFAD1B33E}">
      <dgm:prSet/>
      <dgm:spPr/>
      <dgm:t>
        <a:bodyPr/>
        <a:lstStyle/>
        <a:p>
          <a:endParaRPr lang="ru-RU"/>
        </a:p>
      </dgm:t>
    </dgm:pt>
    <dgm:pt modelId="{D41D7A4B-AFEF-4FB3-A105-B91C89440280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052E1D31-62E9-4EA8-B1E8-39FBE37CE1AD}" type="parTrans" cxnId="{2CD4259A-4380-44FE-8FBB-D9C824BF26A2}">
      <dgm:prSet/>
      <dgm:spPr/>
      <dgm:t>
        <a:bodyPr/>
        <a:lstStyle/>
        <a:p>
          <a:endParaRPr lang="ru-RU"/>
        </a:p>
      </dgm:t>
    </dgm:pt>
    <dgm:pt modelId="{7B7407CE-E6A4-454A-9F97-398EFD2294E4}" type="sibTrans" cxnId="{2CD4259A-4380-44FE-8FBB-D9C824BF26A2}">
      <dgm:prSet/>
      <dgm:spPr/>
      <dgm:t>
        <a:bodyPr/>
        <a:lstStyle/>
        <a:p>
          <a:endParaRPr lang="ru-RU"/>
        </a:p>
      </dgm:t>
    </dgm:pt>
    <dgm:pt modelId="{9259D71B-9802-46C2-A216-0AB45AFF1747}">
      <dgm:prSet phldrT="[Текст]"/>
      <dgm:spPr/>
      <dgm:t>
        <a:bodyPr/>
        <a:lstStyle/>
        <a:p>
          <a:r>
            <a:rPr lang="ru-RU" dirty="0" smtClean="0"/>
            <a:t>Планируемая к посеву в 2017 году площадь яровых зерновых культур почти на 30% больше уровня 2016 года</a:t>
          </a:r>
          <a:endParaRPr lang="ru-RU" dirty="0"/>
        </a:p>
      </dgm:t>
    </dgm:pt>
    <dgm:pt modelId="{F4EB4BA9-AC67-402D-BBC3-91DB31D6FF9B}" type="parTrans" cxnId="{EF8D57F6-4F11-4C1A-AB38-8E19AF153B83}">
      <dgm:prSet/>
      <dgm:spPr/>
      <dgm:t>
        <a:bodyPr/>
        <a:lstStyle/>
        <a:p>
          <a:endParaRPr lang="ru-RU"/>
        </a:p>
      </dgm:t>
    </dgm:pt>
    <dgm:pt modelId="{9CCBA610-77D0-465F-B65B-CF6E693B6B0E}" type="sibTrans" cxnId="{EF8D57F6-4F11-4C1A-AB38-8E19AF153B83}">
      <dgm:prSet/>
      <dgm:spPr/>
      <dgm:t>
        <a:bodyPr/>
        <a:lstStyle/>
        <a:p>
          <a:endParaRPr lang="ru-RU"/>
        </a:p>
      </dgm:t>
    </dgm:pt>
    <dgm:pt modelId="{663AE9F0-8BD7-4719-899F-077358F88025}" type="pres">
      <dgm:prSet presAssocID="{A2482432-3339-407A-80D7-D5B0B360ACC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44EB78-211B-4CE3-B683-F7B785916F5E}" type="pres">
      <dgm:prSet presAssocID="{1E65B778-08B0-4807-8DC6-72D076DBBD6E}" presName="composite" presStyleCnt="0"/>
      <dgm:spPr/>
    </dgm:pt>
    <dgm:pt modelId="{B1993C9E-89AF-43BF-A6BD-AA3CC5BA86C4}" type="pres">
      <dgm:prSet presAssocID="{1E65B778-08B0-4807-8DC6-72D076DBBD6E}" presName="parentText" presStyleLbl="alignNode1" presStyleIdx="0" presStyleCnt="2" custFlipHor="1" custScaleY="1197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CAE849-C6EE-44C9-B48C-F609A204106D}" type="pres">
      <dgm:prSet presAssocID="{1E65B778-08B0-4807-8DC6-72D076DBBD6E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552A4-C9D8-4160-80F0-D167BD813847}" type="pres">
      <dgm:prSet presAssocID="{A37BDB13-13AA-4078-A24D-78FACE17F6EB}" presName="sp" presStyleCnt="0"/>
      <dgm:spPr/>
    </dgm:pt>
    <dgm:pt modelId="{F7B57C06-AA30-4E85-9C2E-6A8C1E4EC6A8}" type="pres">
      <dgm:prSet presAssocID="{D41D7A4B-AFEF-4FB3-A105-B91C89440280}" presName="composite" presStyleCnt="0"/>
      <dgm:spPr/>
    </dgm:pt>
    <dgm:pt modelId="{8A171FAD-2ABD-4124-A547-A7A313F2D2C4}" type="pres">
      <dgm:prSet presAssocID="{D41D7A4B-AFEF-4FB3-A105-B91C89440280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7A4AE-AEE1-464E-B3E7-DAF4E99B17DE}" type="pres">
      <dgm:prSet presAssocID="{D41D7A4B-AFEF-4FB3-A105-B91C89440280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9F009C-1759-45C6-888A-64ACFAD1B33E}" srcId="{1E65B778-08B0-4807-8DC6-72D076DBBD6E}" destId="{2A9CF62A-AB57-4294-B0A8-485E8A491E3B}" srcOrd="0" destOrd="0" parTransId="{8B45C065-3155-46E4-BE83-A1AD912EFB1E}" sibTransId="{406C358A-BCA6-4EC2-9311-101BA630F4F6}"/>
    <dgm:cxn modelId="{2CD4259A-4380-44FE-8FBB-D9C824BF26A2}" srcId="{A2482432-3339-407A-80D7-D5B0B360ACC5}" destId="{D41D7A4B-AFEF-4FB3-A105-B91C89440280}" srcOrd="1" destOrd="0" parTransId="{052E1D31-62E9-4EA8-B1E8-39FBE37CE1AD}" sibTransId="{7B7407CE-E6A4-454A-9F97-398EFD2294E4}"/>
    <dgm:cxn modelId="{4AF29495-DC53-4B0A-BDD0-9625720CE77A}" type="presOf" srcId="{A2482432-3339-407A-80D7-D5B0B360ACC5}" destId="{663AE9F0-8BD7-4719-899F-077358F88025}" srcOrd="0" destOrd="0" presId="urn:microsoft.com/office/officeart/2005/8/layout/chevron2"/>
    <dgm:cxn modelId="{30F44443-BACA-40B7-9C80-EA50AC1B8B52}" type="presOf" srcId="{D41D7A4B-AFEF-4FB3-A105-B91C89440280}" destId="{8A171FAD-2ABD-4124-A547-A7A313F2D2C4}" srcOrd="0" destOrd="0" presId="urn:microsoft.com/office/officeart/2005/8/layout/chevron2"/>
    <dgm:cxn modelId="{CD697276-15CF-481F-8E66-52ADAA973ADF}" type="presOf" srcId="{2A9CF62A-AB57-4294-B0A8-485E8A491E3B}" destId="{5DCAE849-C6EE-44C9-B48C-F609A204106D}" srcOrd="0" destOrd="0" presId="urn:microsoft.com/office/officeart/2005/8/layout/chevron2"/>
    <dgm:cxn modelId="{EF8D57F6-4F11-4C1A-AB38-8E19AF153B83}" srcId="{D41D7A4B-AFEF-4FB3-A105-B91C89440280}" destId="{9259D71B-9802-46C2-A216-0AB45AFF1747}" srcOrd="0" destOrd="0" parTransId="{F4EB4BA9-AC67-402D-BBC3-91DB31D6FF9B}" sibTransId="{9CCBA610-77D0-465F-B65B-CF6E693B6B0E}"/>
    <dgm:cxn modelId="{2831A65E-0425-4805-A743-E666B4BA65B5}" srcId="{A2482432-3339-407A-80D7-D5B0B360ACC5}" destId="{1E65B778-08B0-4807-8DC6-72D076DBBD6E}" srcOrd="0" destOrd="0" parTransId="{789679F6-C29C-44E9-ADF6-EFA093130CF4}" sibTransId="{A37BDB13-13AA-4078-A24D-78FACE17F6EB}"/>
    <dgm:cxn modelId="{11402027-055D-4F5A-86AD-037914709634}" type="presOf" srcId="{1E65B778-08B0-4807-8DC6-72D076DBBD6E}" destId="{B1993C9E-89AF-43BF-A6BD-AA3CC5BA86C4}" srcOrd="0" destOrd="0" presId="urn:microsoft.com/office/officeart/2005/8/layout/chevron2"/>
    <dgm:cxn modelId="{B2FD5F0E-80B5-407E-9D88-D154B8060044}" type="presOf" srcId="{9259D71B-9802-46C2-A216-0AB45AFF1747}" destId="{BE27A4AE-AEE1-464E-B3E7-DAF4E99B17DE}" srcOrd="0" destOrd="0" presId="urn:microsoft.com/office/officeart/2005/8/layout/chevron2"/>
    <dgm:cxn modelId="{2BB24511-0B7B-4E21-B96A-E740E7BC84D8}" type="presParOf" srcId="{663AE9F0-8BD7-4719-899F-077358F88025}" destId="{6644EB78-211B-4CE3-B683-F7B785916F5E}" srcOrd="0" destOrd="0" presId="urn:microsoft.com/office/officeart/2005/8/layout/chevron2"/>
    <dgm:cxn modelId="{749361AC-639C-47F3-B5E4-45755DE0D001}" type="presParOf" srcId="{6644EB78-211B-4CE3-B683-F7B785916F5E}" destId="{B1993C9E-89AF-43BF-A6BD-AA3CC5BA86C4}" srcOrd="0" destOrd="0" presId="urn:microsoft.com/office/officeart/2005/8/layout/chevron2"/>
    <dgm:cxn modelId="{1481FED4-8B66-4BAE-B9C0-EA707D6CE48A}" type="presParOf" srcId="{6644EB78-211B-4CE3-B683-F7B785916F5E}" destId="{5DCAE849-C6EE-44C9-B48C-F609A204106D}" srcOrd="1" destOrd="0" presId="urn:microsoft.com/office/officeart/2005/8/layout/chevron2"/>
    <dgm:cxn modelId="{9F058D45-7E05-46C8-A684-6FF49CC667D2}" type="presParOf" srcId="{663AE9F0-8BD7-4719-899F-077358F88025}" destId="{814552A4-C9D8-4160-80F0-D167BD813847}" srcOrd="1" destOrd="0" presId="urn:microsoft.com/office/officeart/2005/8/layout/chevron2"/>
    <dgm:cxn modelId="{958325BF-DFEA-4176-8C41-9908B0A5D283}" type="presParOf" srcId="{663AE9F0-8BD7-4719-899F-077358F88025}" destId="{F7B57C06-AA30-4E85-9C2E-6A8C1E4EC6A8}" srcOrd="2" destOrd="0" presId="urn:microsoft.com/office/officeart/2005/8/layout/chevron2"/>
    <dgm:cxn modelId="{7ADD34AE-DD47-4121-A3AD-938D8E35A6E4}" type="presParOf" srcId="{F7B57C06-AA30-4E85-9C2E-6A8C1E4EC6A8}" destId="{8A171FAD-2ABD-4124-A547-A7A313F2D2C4}" srcOrd="0" destOrd="0" presId="urn:microsoft.com/office/officeart/2005/8/layout/chevron2"/>
    <dgm:cxn modelId="{39847033-94B1-4A92-84B0-E133762F1952}" type="presParOf" srcId="{F7B57C06-AA30-4E85-9C2E-6A8C1E4EC6A8}" destId="{BE27A4AE-AEE1-464E-B3E7-DAF4E99B17D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174BD1-14FB-488A-9969-F8A135BA5C9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110676-9807-4298-8CA0-A8CB7147C4F3}">
      <dgm:prSet phldrT="[Текст]" custT="1"/>
      <dgm:spPr/>
      <dgm:t>
        <a:bodyPr/>
        <a:lstStyle/>
        <a:p>
          <a:pPr algn="just"/>
          <a:r>
            <a:rPr lang="ru-RU" sz="1800" b="0" i="0" dirty="0" smtClean="0">
              <a:solidFill>
                <a:schemeClr val="bg1"/>
              </a:solidFill>
            </a:rPr>
            <a:t>За счет средств местного бюджета на 100% выполнена работа по оснащению приборами учета зданий бюджетных учреждений</a:t>
          </a:r>
          <a:endParaRPr lang="ru-RU" sz="1800" b="0" i="0" dirty="0"/>
        </a:p>
      </dgm:t>
    </dgm:pt>
    <dgm:pt modelId="{2FB7C498-F64D-4D67-840D-3EF62324CE4E}" type="parTrans" cxnId="{51A80A42-2167-48C4-B53D-CBEEC2793C24}">
      <dgm:prSet/>
      <dgm:spPr/>
      <dgm:t>
        <a:bodyPr/>
        <a:lstStyle/>
        <a:p>
          <a:endParaRPr lang="ru-RU"/>
        </a:p>
      </dgm:t>
    </dgm:pt>
    <dgm:pt modelId="{BCA4AA78-1A6C-4105-AA87-0C70D9F3A7B6}" type="sibTrans" cxnId="{51A80A42-2167-48C4-B53D-CBEEC2793C24}">
      <dgm:prSet/>
      <dgm:spPr/>
      <dgm:t>
        <a:bodyPr/>
        <a:lstStyle/>
        <a:p>
          <a:endParaRPr lang="ru-RU"/>
        </a:p>
      </dgm:t>
    </dgm:pt>
    <dgm:pt modelId="{509822EB-CB2E-47D1-B171-F2563A1E844E}">
      <dgm:prSet phldrT="[Текст]" custT="1"/>
      <dgm:spPr/>
      <dgm:t>
        <a:bodyPr/>
        <a:lstStyle/>
        <a:p>
          <a:r>
            <a:rPr lang="ru-RU" sz="1800" dirty="0" smtClean="0"/>
            <a:t>В 2017 году МП «Лотошинское ЖКХ» будет проведена работа по установке 32 приборов учета тепла в многоквартирных домах</a:t>
          </a:r>
          <a:endParaRPr lang="ru-RU" sz="1800" dirty="0"/>
        </a:p>
      </dgm:t>
    </dgm:pt>
    <dgm:pt modelId="{F27E20BC-D2B9-47F1-977E-541157927370}" type="parTrans" cxnId="{FC55FFEB-1D19-40C5-926D-F4E5E0B6DF0D}">
      <dgm:prSet/>
      <dgm:spPr/>
      <dgm:t>
        <a:bodyPr/>
        <a:lstStyle/>
        <a:p>
          <a:endParaRPr lang="ru-RU"/>
        </a:p>
      </dgm:t>
    </dgm:pt>
    <dgm:pt modelId="{5541E52B-E645-44EC-AC11-BBCBCE620597}" type="sibTrans" cxnId="{FC55FFEB-1D19-40C5-926D-F4E5E0B6DF0D}">
      <dgm:prSet/>
      <dgm:spPr/>
      <dgm:t>
        <a:bodyPr/>
        <a:lstStyle/>
        <a:p>
          <a:endParaRPr lang="ru-RU"/>
        </a:p>
      </dgm:t>
    </dgm:pt>
    <dgm:pt modelId="{FF7632E3-8391-44AA-B5BD-12C0069DE316}" type="pres">
      <dgm:prSet presAssocID="{CC174BD1-14FB-488A-9969-F8A135BA5C9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0BE77A-D8A6-4D36-A7CC-569F83A7C72F}" type="pres">
      <dgm:prSet presAssocID="{CC174BD1-14FB-488A-9969-F8A135BA5C98}" presName="dummyMaxCanvas" presStyleCnt="0">
        <dgm:presLayoutVars/>
      </dgm:prSet>
      <dgm:spPr/>
    </dgm:pt>
    <dgm:pt modelId="{AC2D9024-2647-49B7-B0CA-EE8D6CBACF97}" type="pres">
      <dgm:prSet presAssocID="{CC174BD1-14FB-488A-9969-F8A135BA5C98}" presName="TwoNodes_1" presStyleLbl="node1" presStyleIdx="0" presStyleCnt="2" custLinFactY="-21225" custLinFactNeighborX="412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406D58-0710-4C24-B1AF-46DCB4A283C8}" type="pres">
      <dgm:prSet presAssocID="{CC174BD1-14FB-488A-9969-F8A135BA5C98}" presName="TwoNodes_2" presStyleLbl="node1" presStyleIdx="1" presStyleCnt="2" custScaleX="995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A5105-24CF-4E51-9471-0E55E4EEAAE3}" type="pres">
      <dgm:prSet presAssocID="{CC174BD1-14FB-488A-9969-F8A135BA5C98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D1FC3-B9C6-4E69-AD43-20155BF02F40}" type="pres">
      <dgm:prSet presAssocID="{CC174BD1-14FB-488A-9969-F8A135BA5C98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D9F9E-971E-44E0-B671-0BF8FF685EC0}" type="pres">
      <dgm:prSet presAssocID="{CC174BD1-14FB-488A-9969-F8A135BA5C98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59A969-F5B4-4617-95EB-B55081DDDDF1}" type="presOf" srcId="{509822EB-CB2E-47D1-B171-F2563A1E844E}" destId="{65ED9F9E-971E-44E0-B671-0BF8FF685EC0}" srcOrd="1" destOrd="0" presId="urn:microsoft.com/office/officeart/2005/8/layout/vProcess5"/>
    <dgm:cxn modelId="{51A80A42-2167-48C4-B53D-CBEEC2793C24}" srcId="{CC174BD1-14FB-488A-9969-F8A135BA5C98}" destId="{B9110676-9807-4298-8CA0-A8CB7147C4F3}" srcOrd="0" destOrd="0" parTransId="{2FB7C498-F64D-4D67-840D-3EF62324CE4E}" sibTransId="{BCA4AA78-1A6C-4105-AA87-0C70D9F3A7B6}"/>
    <dgm:cxn modelId="{AED5CDCA-391A-4F51-BCF8-D1BCC8F7D2FE}" type="presOf" srcId="{509822EB-CB2E-47D1-B171-F2563A1E844E}" destId="{E8406D58-0710-4C24-B1AF-46DCB4A283C8}" srcOrd="0" destOrd="0" presId="urn:microsoft.com/office/officeart/2005/8/layout/vProcess5"/>
    <dgm:cxn modelId="{D3F2AD09-EA39-4DA3-81C8-5689B63EF408}" type="presOf" srcId="{B9110676-9807-4298-8CA0-A8CB7147C4F3}" destId="{AC2D9024-2647-49B7-B0CA-EE8D6CBACF97}" srcOrd="0" destOrd="0" presId="urn:microsoft.com/office/officeart/2005/8/layout/vProcess5"/>
    <dgm:cxn modelId="{8C43273F-BA58-4492-B032-D1F71B4530F8}" type="presOf" srcId="{BCA4AA78-1A6C-4105-AA87-0C70D9F3A7B6}" destId="{FD7A5105-24CF-4E51-9471-0E55E4EEAAE3}" srcOrd="0" destOrd="0" presId="urn:microsoft.com/office/officeart/2005/8/layout/vProcess5"/>
    <dgm:cxn modelId="{82BC0033-0E0D-4D26-8D72-CE96FBE8051E}" type="presOf" srcId="{B9110676-9807-4298-8CA0-A8CB7147C4F3}" destId="{2D1D1FC3-B9C6-4E69-AD43-20155BF02F40}" srcOrd="1" destOrd="0" presId="urn:microsoft.com/office/officeart/2005/8/layout/vProcess5"/>
    <dgm:cxn modelId="{2A7F9853-3A8F-416E-9FFA-EA534AA7086B}" type="presOf" srcId="{CC174BD1-14FB-488A-9969-F8A135BA5C98}" destId="{FF7632E3-8391-44AA-B5BD-12C0069DE316}" srcOrd="0" destOrd="0" presId="urn:microsoft.com/office/officeart/2005/8/layout/vProcess5"/>
    <dgm:cxn modelId="{FC55FFEB-1D19-40C5-926D-F4E5E0B6DF0D}" srcId="{CC174BD1-14FB-488A-9969-F8A135BA5C98}" destId="{509822EB-CB2E-47D1-B171-F2563A1E844E}" srcOrd="1" destOrd="0" parTransId="{F27E20BC-D2B9-47F1-977E-541157927370}" sibTransId="{5541E52B-E645-44EC-AC11-BBCBCE620597}"/>
    <dgm:cxn modelId="{466483A7-A357-4E50-AAA1-AD3A918A64D9}" type="presParOf" srcId="{FF7632E3-8391-44AA-B5BD-12C0069DE316}" destId="{AC0BE77A-D8A6-4D36-A7CC-569F83A7C72F}" srcOrd="0" destOrd="0" presId="urn:microsoft.com/office/officeart/2005/8/layout/vProcess5"/>
    <dgm:cxn modelId="{9DDDF3F0-731E-4BA0-88C8-5A8DBB7B6F14}" type="presParOf" srcId="{FF7632E3-8391-44AA-B5BD-12C0069DE316}" destId="{AC2D9024-2647-49B7-B0CA-EE8D6CBACF97}" srcOrd="1" destOrd="0" presId="urn:microsoft.com/office/officeart/2005/8/layout/vProcess5"/>
    <dgm:cxn modelId="{E8662249-7316-4C60-99CE-C80F9AF51468}" type="presParOf" srcId="{FF7632E3-8391-44AA-B5BD-12C0069DE316}" destId="{E8406D58-0710-4C24-B1AF-46DCB4A283C8}" srcOrd="2" destOrd="0" presId="urn:microsoft.com/office/officeart/2005/8/layout/vProcess5"/>
    <dgm:cxn modelId="{D94B57CB-D672-4E44-AB13-F88B6907606E}" type="presParOf" srcId="{FF7632E3-8391-44AA-B5BD-12C0069DE316}" destId="{FD7A5105-24CF-4E51-9471-0E55E4EEAAE3}" srcOrd="3" destOrd="0" presId="urn:microsoft.com/office/officeart/2005/8/layout/vProcess5"/>
    <dgm:cxn modelId="{E4952209-6E49-401C-AB12-31A2413D3591}" type="presParOf" srcId="{FF7632E3-8391-44AA-B5BD-12C0069DE316}" destId="{2D1D1FC3-B9C6-4E69-AD43-20155BF02F40}" srcOrd="4" destOrd="0" presId="urn:microsoft.com/office/officeart/2005/8/layout/vProcess5"/>
    <dgm:cxn modelId="{CC4E5626-7142-49E7-BC55-EA2DE496377B}" type="presParOf" srcId="{FF7632E3-8391-44AA-B5BD-12C0069DE316}" destId="{65ED9F9E-971E-44E0-B671-0BF8FF685EC0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925252-190B-4499-9D7D-7D5C456F2D24}" type="doc">
      <dgm:prSet loTypeId="urn:microsoft.com/office/officeart/2005/8/layout/pyramid2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063A01E-18B7-4D57-AC1C-11DBF76C090B}">
      <dgm:prSet phldrT="[Текст]" custT="1"/>
      <dgm:spPr/>
      <dgm:t>
        <a:bodyPr/>
        <a:lstStyle/>
        <a:p>
          <a:r>
            <a:rPr lang="ru-RU" sz="2000" dirty="0" smtClean="0"/>
            <a:t>1 многодетная семья</a:t>
          </a:r>
          <a:endParaRPr lang="ru-RU" sz="2000" dirty="0"/>
        </a:p>
      </dgm:t>
    </dgm:pt>
    <dgm:pt modelId="{AE944B67-C798-49D5-AB3B-E94A84906A16}" type="parTrans" cxnId="{8F4E6F93-F86A-4856-9797-E155A170C13C}">
      <dgm:prSet/>
      <dgm:spPr/>
      <dgm:t>
        <a:bodyPr/>
        <a:lstStyle/>
        <a:p>
          <a:endParaRPr lang="ru-RU"/>
        </a:p>
      </dgm:t>
    </dgm:pt>
    <dgm:pt modelId="{BCBEA596-5B4B-4C70-AA41-99C694D63BB3}" type="sibTrans" cxnId="{8F4E6F93-F86A-4856-9797-E155A170C13C}">
      <dgm:prSet/>
      <dgm:spPr/>
      <dgm:t>
        <a:bodyPr/>
        <a:lstStyle/>
        <a:p>
          <a:endParaRPr lang="ru-RU"/>
        </a:p>
      </dgm:t>
    </dgm:pt>
    <dgm:pt modelId="{9F620B21-AF1D-4EF8-BC9A-64CD8E3E18AD}">
      <dgm:prSet phldrT="[Текст]" custT="1"/>
      <dgm:spPr/>
      <dgm:t>
        <a:bodyPr/>
        <a:lstStyle/>
        <a:p>
          <a:r>
            <a:rPr lang="ru-RU" sz="2000" dirty="0" smtClean="0"/>
            <a:t>1 вдова ветерана ВОВ</a:t>
          </a:r>
          <a:endParaRPr lang="ru-RU" sz="2000" dirty="0"/>
        </a:p>
      </dgm:t>
    </dgm:pt>
    <dgm:pt modelId="{038CC0A0-44B7-4696-8DC4-F5F768E3AF7D}" type="parTrans" cxnId="{2F0A23AB-8CF7-41DB-9CA9-5ABC3736DBCC}">
      <dgm:prSet/>
      <dgm:spPr/>
      <dgm:t>
        <a:bodyPr/>
        <a:lstStyle/>
        <a:p>
          <a:endParaRPr lang="ru-RU"/>
        </a:p>
      </dgm:t>
    </dgm:pt>
    <dgm:pt modelId="{D3857F66-F082-4300-B167-A098E9320F34}" type="sibTrans" cxnId="{2F0A23AB-8CF7-41DB-9CA9-5ABC3736DBCC}">
      <dgm:prSet/>
      <dgm:spPr/>
      <dgm:t>
        <a:bodyPr/>
        <a:lstStyle/>
        <a:p>
          <a:endParaRPr lang="ru-RU"/>
        </a:p>
      </dgm:t>
    </dgm:pt>
    <dgm:pt modelId="{1C21E7C9-2229-49CE-AC9A-817803255DB9}">
      <dgm:prSet phldrT="[Текст]" custT="1"/>
      <dgm:spPr/>
      <dgm:t>
        <a:bodyPr/>
        <a:lstStyle/>
        <a:p>
          <a:r>
            <a:rPr lang="ru-RU" sz="1600" dirty="0" smtClean="0"/>
            <a:t>7 детей-сирот и детей, оставшихся без попечения родителей</a:t>
          </a:r>
          <a:endParaRPr lang="ru-RU" sz="1600" dirty="0"/>
        </a:p>
      </dgm:t>
    </dgm:pt>
    <dgm:pt modelId="{375953BF-78B7-4EA3-B516-1D48BE155A42}" type="parTrans" cxnId="{5F849D1C-F725-41BA-9A4C-F42492EF26E0}">
      <dgm:prSet/>
      <dgm:spPr/>
      <dgm:t>
        <a:bodyPr/>
        <a:lstStyle/>
        <a:p>
          <a:endParaRPr lang="ru-RU"/>
        </a:p>
      </dgm:t>
    </dgm:pt>
    <dgm:pt modelId="{6C7358D7-443A-45E5-B18B-79808415DCF7}" type="sibTrans" cxnId="{5F849D1C-F725-41BA-9A4C-F42492EF26E0}">
      <dgm:prSet/>
      <dgm:spPr/>
      <dgm:t>
        <a:bodyPr/>
        <a:lstStyle/>
        <a:p>
          <a:endParaRPr lang="ru-RU"/>
        </a:p>
      </dgm:t>
    </dgm:pt>
    <dgm:pt modelId="{3EE447FD-3260-4C5D-861B-461ACED28364}">
      <dgm:prSet phldrT="[Текст]" custT="1"/>
      <dgm:spPr/>
      <dgm:t>
        <a:bodyPr/>
        <a:lstStyle/>
        <a:p>
          <a:r>
            <a:rPr lang="ru-RU" sz="2000" dirty="0" smtClean="0"/>
            <a:t>1 ветеран боевых действий</a:t>
          </a:r>
          <a:endParaRPr lang="ru-RU" sz="2000" dirty="0"/>
        </a:p>
      </dgm:t>
    </dgm:pt>
    <dgm:pt modelId="{26B0F738-6F9F-4E18-B4EF-AB08142751B6}" type="parTrans" cxnId="{F6FC6BEA-31E1-4282-820F-376ABEB4AA93}">
      <dgm:prSet/>
      <dgm:spPr/>
      <dgm:t>
        <a:bodyPr/>
        <a:lstStyle/>
        <a:p>
          <a:endParaRPr lang="ru-RU"/>
        </a:p>
      </dgm:t>
    </dgm:pt>
    <dgm:pt modelId="{850FDBB4-1E70-418D-A154-26E316C8FD0C}" type="sibTrans" cxnId="{F6FC6BEA-31E1-4282-820F-376ABEB4AA93}">
      <dgm:prSet/>
      <dgm:spPr/>
      <dgm:t>
        <a:bodyPr/>
        <a:lstStyle/>
        <a:p>
          <a:endParaRPr lang="ru-RU"/>
        </a:p>
      </dgm:t>
    </dgm:pt>
    <dgm:pt modelId="{3AE0C94F-55AA-4F2B-ADC0-303FA079947D}" type="pres">
      <dgm:prSet presAssocID="{FE925252-190B-4499-9D7D-7D5C456F2D2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B300CC1-478B-4711-A74E-B9592691948B}" type="pres">
      <dgm:prSet presAssocID="{FE925252-190B-4499-9D7D-7D5C456F2D24}" presName="pyramid" presStyleLbl="node1" presStyleIdx="0" presStyleCnt="1" custScaleX="161781"/>
      <dgm:spPr/>
    </dgm:pt>
    <dgm:pt modelId="{D44CEF7A-E7A2-43FD-B17E-63ACF3B49621}" type="pres">
      <dgm:prSet presAssocID="{FE925252-190B-4499-9D7D-7D5C456F2D24}" presName="theList" presStyleCnt="0"/>
      <dgm:spPr/>
    </dgm:pt>
    <dgm:pt modelId="{7D0E2AA0-BBBC-4F38-8552-96C0C49099F7}" type="pres">
      <dgm:prSet presAssocID="{1063A01E-18B7-4D57-AC1C-11DBF76C090B}" presName="aNode" presStyleLbl="fgAcc1" presStyleIdx="0" presStyleCnt="4" custLinFactNeighborX="11170" custLinFactNeighborY="46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D7B62B-1BA7-4DE0-8523-48ECA02F0B59}" type="pres">
      <dgm:prSet presAssocID="{1063A01E-18B7-4D57-AC1C-11DBF76C090B}" presName="aSpace" presStyleCnt="0"/>
      <dgm:spPr/>
    </dgm:pt>
    <dgm:pt modelId="{7A48CFA9-5612-46EF-A5D2-C6457DF9B751}" type="pres">
      <dgm:prSet presAssocID="{9F620B21-AF1D-4EF8-BC9A-64CD8E3E18AD}" presName="aNode" presStyleLbl="fgAcc1" presStyleIdx="1" presStyleCnt="4" custLinFactNeighborX="11170" custLinFactNeighborY="51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84238-9558-4A6E-B350-471130A7910D}" type="pres">
      <dgm:prSet presAssocID="{9F620B21-AF1D-4EF8-BC9A-64CD8E3E18AD}" presName="aSpace" presStyleCnt="0"/>
      <dgm:spPr/>
    </dgm:pt>
    <dgm:pt modelId="{62401F69-8F1E-4F9B-88C4-B05BA3A30E8E}" type="pres">
      <dgm:prSet presAssocID="{3EE447FD-3260-4C5D-861B-461ACED28364}" presName="aNode" presStyleLbl="fgAcc1" presStyleIdx="2" presStyleCnt="4" custLinFactNeighborX="11170" custLinFactNeighborY="22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BBBDB-2709-4291-A7A0-26DB87917C05}" type="pres">
      <dgm:prSet presAssocID="{3EE447FD-3260-4C5D-861B-461ACED28364}" presName="aSpace" presStyleCnt="0"/>
      <dgm:spPr/>
    </dgm:pt>
    <dgm:pt modelId="{C6637768-A146-4A19-BD64-49976A4352EF}" type="pres">
      <dgm:prSet presAssocID="{1C21E7C9-2229-49CE-AC9A-817803255DB9}" presName="aNode" presStyleLbl="fgAcc1" presStyleIdx="3" presStyleCnt="4" custLinFactNeighborX="11170" custLinFactNeighborY="46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F7A3A7-A256-4705-9149-C0E8706AE2F9}" type="pres">
      <dgm:prSet presAssocID="{1C21E7C9-2229-49CE-AC9A-817803255DB9}" presName="aSpace" presStyleCnt="0"/>
      <dgm:spPr/>
    </dgm:pt>
  </dgm:ptLst>
  <dgm:cxnLst>
    <dgm:cxn modelId="{2F0A23AB-8CF7-41DB-9CA9-5ABC3736DBCC}" srcId="{FE925252-190B-4499-9D7D-7D5C456F2D24}" destId="{9F620B21-AF1D-4EF8-BC9A-64CD8E3E18AD}" srcOrd="1" destOrd="0" parTransId="{038CC0A0-44B7-4696-8DC4-F5F768E3AF7D}" sibTransId="{D3857F66-F082-4300-B167-A098E9320F34}"/>
    <dgm:cxn modelId="{2441E598-AE47-4BD6-89CA-FE3A63A93915}" type="presOf" srcId="{3EE447FD-3260-4C5D-861B-461ACED28364}" destId="{62401F69-8F1E-4F9B-88C4-B05BA3A30E8E}" srcOrd="0" destOrd="0" presId="urn:microsoft.com/office/officeart/2005/8/layout/pyramid2"/>
    <dgm:cxn modelId="{8F4E6F93-F86A-4856-9797-E155A170C13C}" srcId="{FE925252-190B-4499-9D7D-7D5C456F2D24}" destId="{1063A01E-18B7-4D57-AC1C-11DBF76C090B}" srcOrd="0" destOrd="0" parTransId="{AE944B67-C798-49D5-AB3B-E94A84906A16}" sibTransId="{BCBEA596-5B4B-4C70-AA41-99C694D63BB3}"/>
    <dgm:cxn modelId="{59F03742-73C1-4ACC-8116-0850AEF3A19C}" type="presOf" srcId="{1063A01E-18B7-4D57-AC1C-11DBF76C090B}" destId="{7D0E2AA0-BBBC-4F38-8552-96C0C49099F7}" srcOrd="0" destOrd="0" presId="urn:microsoft.com/office/officeart/2005/8/layout/pyramid2"/>
    <dgm:cxn modelId="{F6FC6BEA-31E1-4282-820F-376ABEB4AA93}" srcId="{FE925252-190B-4499-9D7D-7D5C456F2D24}" destId="{3EE447FD-3260-4C5D-861B-461ACED28364}" srcOrd="2" destOrd="0" parTransId="{26B0F738-6F9F-4E18-B4EF-AB08142751B6}" sibTransId="{850FDBB4-1E70-418D-A154-26E316C8FD0C}"/>
    <dgm:cxn modelId="{9D69382E-D559-47B1-B787-D2959FBCD2DC}" type="presOf" srcId="{FE925252-190B-4499-9D7D-7D5C456F2D24}" destId="{3AE0C94F-55AA-4F2B-ADC0-303FA079947D}" srcOrd="0" destOrd="0" presId="urn:microsoft.com/office/officeart/2005/8/layout/pyramid2"/>
    <dgm:cxn modelId="{1CC6FEBF-23AD-4B5B-8D22-9D5BCAB77BB2}" type="presOf" srcId="{1C21E7C9-2229-49CE-AC9A-817803255DB9}" destId="{C6637768-A146-4A19-BD64-49976A4352EF}" srcOrd="0" destOrd="0" presId="urn:microsoft.com/office/officeart/2005/8/layout/pyramid2"/>
    <dgm:cxn modelId="{5F849D1C-F725-41BA-9A4C-F42492EF26E0}" srcId="{FE925252-190B-4499-9D7D-7D5C456F2D24}" destId="{1C21E7C9-2229-49CE-AC9A-817803255DB9}" srcOrd="3" destOrd="0" parTransId="{375953BF-78B7-4EA3-B516-1D48BE155A42}" sibTransId="{6C7358D7-443A-45E5-B18B-79808415DCF7}"/>
    <dgm:cxn modelId="{4BCD68BA-9813-4A64-AAF4-78D74FD4156C}" type="presOf" srcId="{9F620B21-AF1D-4EF8-BC9A-64CD8E3E18AD}" destId="{7A48CFA9-5612-46EF-A5D2-C6457DF9B751}" srcOrd="0" destOrd="0" presId="urn:microsoft.com/office/officeart/2005/8/layout/pyramid2"/>
    <dgm:cxn modelId="{5CD74B20-5ACE-4DAA-8EDE-55867BDF853D}" type="presParOf" srcId="{3AE0C94F-55AA-4F2B-ADC0-303FA079947D}" destId="{EB300CC1-478B-4711-A74E-B9592691948B}" srcOrd="0" destOrd="0" presId="urn:microsoft.com/office/officeart/2005/8/layout/pyramid2"/>
    <dgm:cxn modelId="{0CCD42E8-1E53-4398-8BE6-3769400ECF3C}" type="presParOf" srcId="{3AE0C94F-55AA-4F2B-ADC0-303FA079947D}" destId="{D44CEF7A-E7A2-43FD-B17E-63ACF3B49621}" srcOrd="1" destOrd="0" presId="urn:microsoft.com/office/officeart/2005/8/layout/pyramid2"/>
    <dgm:cxn modelId="{FD7B7C70-384E-4AB9-A675-AADC1E8ABC10}" type="presParOf" srcId="{D44CEF7A-E7A2-43FD-B17E-63ACF3B49621}" destId="{7D0E2AA0-BBBC-4F38-8552-96C0C49099F7}" srcOrd="0" destOrd="0" presId="urn:microsoft.com/office/officeart/2005/8/layout/pyramid2"/>
    <dgm:cxn modelId="{EB715B33-B298-4918-B2DA-121ED16CD13B}" type="presParOf" srcId="{D44CEF7A-E7A2-43FD-B17E-63ACF3B49621}" destId="{77D7B62B-1BA7-4DE0-8523-48ECA02F0B59}" srcOrd="1" destOrd="0" presId="urn:microsoft.com/office/officeart/2005/8/layout/pyramid2"/>
    <dgm:cxn modelId="{9EAFBC35-2E3E-4CA4-9CA7-E39FADF9849E}" type="presParOf" srcId="{D44CEF7A-E7A2-43FD-B17E-63ACF3B49621}" destId="{7A48CFA9-5612-46EF-A5D2-C6457DF9B751}" srcOrd="2" destOrd="0" presId="urn:microsoft.com/office/officeart/2005/8/layout/pyramid2"/>
    <dgm:cxn modelId="{073BC961-4988-4CE7-86A7-FCEF875448DF}" type="presParOf" srcId="{D44CEF7A-E7A2-43FD-B17E-63ACF3B49621}" destId="{FC484238-9558-4A6E-B350-471130A7910D}" srcOrd="3" destOrd="0" presId="urn:microsoft.com/office/officeart/2005/8/layout/pyramid2"/>
    <dgm:cxn modelId="{437794BB-1582-4C74-BF58-DE17E9C5872B}" type="presParOf" srcId="{D44CEF7A-E7A2-43FD-B17E-63ACF3B49621}" destId="{62401F69-8F1E-4F9B-88C4-B05BA3A30E8E}" srcOrd="4" destOrd="0" presId="urn:microsoft.com/office/officeart/2005/8/layout/pyramid2"/>
    <dgm:cxn modelId="{FCEDD433-8249-4B33-B895-A14512AEB35C}" type="presParOf" srcId="{D44CEF7A-E7A2-43FD-B17E-63ACF3B49621}" destId="{996BBBDB-2709-4291-A7A0-26DB87917C05}" srcOrd="5" destOrd="0" presId="urn:microsoft.com/office/officeart/2005/8/layout/pyramid2"/>
    <dgm:cxn modelId="{131463F2-A506-4374-8AA2-CCC32C956E8D}" type="presParOf" srcId="{D44CEF7A-E7A2-43FD-B17E-63ACF3B49621}" destId="{C6637768-A146-4A19-BD64-49976A4352EF}" srcOrd="6" destOrd="0" presId="urn:microsoft.com/office/officeart/2005/8/layout/pyramid2"/>
    <dgm:cxn modelId="{386522BD-6BD6-4C65-AF4E-F34A03CE9FBB}" type="presParOf" srcId="{D44CEF7A-E7A2-43FD-B17E-63ACF3B49621}" destId="{EFF7A3A7-A256-4705-9149-C0E8706AE2F9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C3A8D5-1A0C-4725-8532-0189802FE7BE}">
      <dsp:nvSpPr>
        <dsp:cNvPr id="0" name=""/>
        <dsp:cNvSpPr/>
      </dsp:nvSpPr>
      <dsp:spPr>
        <a:xfrm>
          <a:off x="0" y="728642"/>
          <a:ext cx="8686800" cy="118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2889CC-BE61-4F6A-B1DC-4789ED40C89B}">
      <dsp:nvSpPr>
        <dsp:cNvPr id="0" name=""/>
        <dsp:cNvSpPr/>
      </dsp:nvSpPr>
      <dsp:spPr>
        <a:xfrm>
          <a:off x="1266787" y="0"/>
          <a:ext cx="6080760" cy="1387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Государственные программы</a:t>
          </a:r>
          <a:endParaRPr lang="ru-RU" sz="3200" b="1" kern="1200" dirty="0"/>
        </a:p>
      </dsp:txBody>
      <dsp:txXfrm>
        <a:off x="1266787" y="0"/>
        <a:ext cx="6080760" cy="1387440"/>
      </dsp:txXfrm>
    </dsp:sp>
    <dsp:sp modelId="{F395AC92-2AA0-468B-BBE1-976A2D3D3508}">
      <dsp:nvSpPr>
        <dsp:cNvPr id="0" name=""/>
        <dsp:cNvSpPr/>
      </dsp:nvSpPr>
      <dsp:spPr>
        <a:xfrm>
          <a:off x="0" y="2860562"/>
          <a:ext cx="8686800" cy="118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78DD0-EFF7-4489-A592-840BC0399272}">
      <dsp:nvSpPr>
        <dsp:cNvPr id="0" name=""/>
        <dsp:cNvSpPr/>
      </dsp:nvSpPr>
      <dsp:spPr>
        <a:xfrm>
          <a:off x="1338236" y="2139190"/>
          <a:ext cx="6080760" cy="1387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Муниципальные программы</a:t>
          </a:r>
          <a:endParaRPr lang="ru-RU" sz="3200" b="1" kern="1200" dirty="0"/>
        </a:p>
      </dsp:txBody>
      <dsp:txXfrm>
        <a:off x="1338236" y="2139190"/>
        <a:ext cx="6080760" cy="138744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F42AE7-BEFA-4288-8CD5-49A0B7A0C7F6}">
      <dsp:nvSpPr>
        <dsp:cNvPr id="0" name=""/>
        <dsp:cNvSpPr/>
      </dsp:nvSpPr>
      <dsp:spPr>
        <a:xfrm>
          <a:off x="3303281" y="669"/>
          <a:ext cx="4954922" cy="26104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Количество семей, получающих субсидии на оплату жилищно-коммунальных услуг, </a:t>
          </a:r>
          <a:r>
            <a:rPr lang="ru-RU" sz="2700" u="sng" kern="1200" dirty="0" smtClean="0"/>
            <a:t>сократилось на 112</a:t>
          </a:r>
          <a:r>
            <a:rPr lang="ru-RU" sz="2700" kern="1200" dirty="0" smtClean="0"/>
            <a:t>.</a:t>
          </a:r>
          <a:endParaRPr lang="ru-RU" sz="2700" kern="1200" dirty="0"/>
        </a:p>
      </dsp:txBody>
      <dsp:txXfrm>
        <a:off x="3303281" y="669"/>
        <a:ext cx="4954922" cy="2610431"/>
      </dsp:txXfrm>
    </dsp:sp>
    <dsp:sp modelId="{5CF98D4E-BC4E-4681-BCF2-57FAA22289E7}">
      <dsp:nvSpPr>
        <dsp:cNvPr id="0" name=""/>
        <dsp:cNvSpPr/>
      </dsp:nvSpPr>
      <dsp:spPr>
        <a:xfrm>
          <a:off x="0" y="669"/>
          <a:ext cx="3303281" cy="2610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0" y="669"/>
        <a:ext cx="3303281" cy="2610431"/>
      </dsp:txXfrm>
    </dsp:sp>
    <dsp:sp modelId="{6AF7DE74-8288-479F-BEDE-AF61CE742FF7}">
      <dsp:nvSpPr>
        <dsp:cNvPr id="0" name=""/>
        <dsp:cNvSpPr/>
      </dsp:nvSpPr>
      <dsp:spPr>
        <a:xfrm>
          <a:off x="3303281" y="2872144"/>
          <a:ext cx="4954922" cy="26104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Сумма предоставленных субсидий уменьшилось на </a:t>
          </a:r>
          <a:r>
            <a:rPr lang="ru-RU" sz="2700" u="sng" kern="1200" dirty="0" smtClean="0"/>
            <a:t>186.1 тыс. рублей</a:t>
          </a:r>
          <a:endParaRPr lang="ru-RU" sz="2700" u="sng" kern="1200" dirty="0"/>
        </a:p>
      </dsp:txBody>
      <dsp:txXfrm>
        <a:off x="3303281" y="2872144"/>
        <a:ext cx="4954922" cy="2610431"/>
      </dsp:txXfrm>
    </dsp:sp>
    <dsp:sp modelId="{75FDAEA5-3CED-40CC-952A-C49459F5EC3E}">
      <dsp:nvSpPr>
        <dsp:cNvPr id="0" name=""/>
        <dsp:cNvSpPr/>
      </dsp:nvSpPr>
      <dsp:spPr>
        <a:xfrm>
          <a:off x="0" y="2872144"/>
          <a:ext cx="3303281" cy="2610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0" y="2872144"/>
        <a:ext cx="3303281" cy="261043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0FCB4C-DD92-4E06-8E16-EBF5B925F2CF}">
      <dsp:nvSpPr>
        <dsp:cNvPr id="0" name=""/>
        <dsp:cNvSpPr/>
      </dsp:nvSpPr>
      <dsp:spPr>
        <a:xfrm>
          <a:off x="2371" y="0"/>
          <a:ext cx="2426520" cy="10001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b="1" kern="1200" dirty="0" smtClean="0"/>
            <a:t>99,2 %</a:t>
          </a:r>
          <a:endParaRPr lang="ru-RU" sz="4300" b="1" kern="1200" dirty="0"/>
        </a:p>
      </dsp:txBody>
      <dsp:txXfrm>
        <a:off x="2371" y="0"/>
        <a:ext cx="2426520" cy="100013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DC89C9-23C0-4EF1-A916-96670AA5F5D4}">
      <dsp:nvSpPr>
        <dsp:cNvPr id="0" name=""/>
        <dsp:cNvSpPr/>
      </dsp:nvSpPr>
      <dsp:spPr>
        <a:xfrm>
          <a:off x="2" y="0"/>
          <a:ext cx="9001151" cy="4525963"/>
        </a:xfrm>
        <a:prstGeom prst="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50FD5D5-9A53-4063-889C-7D716B211E7D}">
      <dsp:nvSpPr>
        <dsp:cNvPr id="0" name=""/>
        <dsp:cNvSpPr/>
      </dsp:nvSpPr>
      <dsp:spPr>
        <a:xfrm>
          <a:off x="902862" y="1357788"/>
          <a:ext cx="3487947" cy="18103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На 1 января 2016 года составлял 35 млн. рублей</a:t>
          </a:r>
          <a:endParaRPr lang="ru-RU" sz="3300" kern="1200" dirty="0"/>
        </a:p>
      </dsp:txBody>
      <dsp:txXfrm>
        <a:off x="902862" y="1357788"/>
        <a:ext cx="3487947" cy="1810385"/>
      </dsp:txXfrm>
    </dsp:sp>
    <dsp:sp modelId="{181D1359-2265-4157-9E7D-61660C632047}">
      <dsp:nvSpPr>
        <dsp:cNvPr id="0" name=""/>
        <dsp:cNvSpPr/>
      </dsp:nvSpPr>
      <dsp:spPr>
        <a:xfrm>
          <a:off x="4610345" y="1357788"/>
          <a:ext cx="3487947" cy="1810385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На 1 января 2017 года – 34 миллиона</a:t>
          </a:r>
          <a:endParaRPr lang="ru-RU" sz="3300" kern="1200" dirty="0"/>
        </a:p>
      </dsp:txBody>
      <dsp:txXfrm>
        <a:off x="4610345" y="1357788"/>
        <a:ext cx="3487947" cy="181038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E7B540-CA0B-4C76-8FA2-950D61BE514F}">
      <dsp:nvSpPr>
        <dsp:cNvPr id="0" name=""/>
        <dsp:cNvSpPr/>
      </dsp:nvSpPr>
      <dsp:spPr>
        <a:xfrm>
          <a:off x="0" y="129866"/>
          <a:ext cx="4937760" cy="493776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F7FEC1-A093-43DC-9227-955149AFE587}">
      <dsp:nvSpPr>
        <dsp:cNvPr id="0" name=""/>
        <dsp:cNvSpPr/>
      </dsp:nvSpPr>
      <dsp:spPr>
        <a:xfrm>
          <a:off x="2468880" y="129866"/>
          <a:ext cx="5760719" cy="49377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Среднемесячная заработная плата крупных и средних предприятий составила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u="sng" kern="1200" dirty="0" smtClean="0"/>
            <a:t>28,6 тыс. рублей</a:t>
          </a:r>
          <a:endParaRPr lang="ru-RU" sz="2800" u="sng" kern="1200" dirty="0"/>
        </a:p>
      </dsp:txBody>
      <dsp:txXfrm>
        <a:off x="2468880" y="129866"/>
        <a:ext cx="5760719" cy="2345436"/>
      </dsp:txXfrm>
    </dsp:sp>
    <dsp:sp modelId="{D6DBD698-431D-4F89-AF6B-4338D0B69722}">
      <dsp:nvSpPr>
        <dsp:cNvPr id="0" name=""/>
        <dsp:cNvSpPr/>
      </dsp:nvSpPr>
      <dsp:spPr>
        <a:xfrm>
          <a:off x="1296162" y="2475302"/>
          <a:ext cx="2345436" cy="234543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3A93E1-3B4B-4319-AD75-AE7957B8FEF7}">
      <dsp:nvSpPr>
        <dsp:cNvPr id="0" name=""/>
        <dsp:cNvSpPr/>
      </dsp:nvSpPr>
      <dsp:spPr>
        <a:xfrm>
          <a:off x="2468880" y="2475302"/>
          <a:ext cx="5760719" cy="23454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Величина прожиточного минимума в Московской области  для трудоспособного населения составляет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u="sng" kern="1200" dirty="0" smtClean="0"/>
            <a:t>12,6 тыс. рублей</a:t>
          </a:r>
          <a:endParaRPr lang="ru-RU" sz="2800" u="sng" kern="1200" dirty="0"/>
        </a:p>
      </dsp:txBody>
      <dsp:txXfrm>
        <a:off x="2468880" y="2475302"/>
        <a:ext cx="5760719" cy="234543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E7B540-CA0B-4C76-8FA2-950D61BE514F}">
      <dsp:nvSpPr>
        <dsp:cNvPr id="0" name=""/>
        <dsp:cNvSpPr/>
      </dsp:nvSpPr>
      <dsp:spPr>
        <a:xfrm>
          <a:off x="0" y="129866"/>
          <a:ext cx="4937760" cy="493776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F7FEC1-A093-43DC-9227-955149AFE587}">
      <dsp:nvSpPr>
        <dsp:cNvPr id="0" name=""/>
        <dsp:cNvSpPr/>
      </dsp:nvSpPr>
      <dsp:spPr>
        <a:xfrm>
          <a:off x="2468880" y="129866"/>
          <a:ext cx="5760719" cy="49377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Средний размер пенсии составил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u="sng" kern="1200" dirty="0" smtClean="0"/>
            <a:t>13, 092 тыс. рублей</a:t>
          </a:r>
          <a:endParaRPr lang="ru-RU" sz="3100" u="sng" kern="1200" dirty="0"/>
        </a:p>
      </dsp:txBody>
      <dsp:txXfrm>
        <a:off x="2468880" y="129866"/>
        <a:ext cx="5760719" cy="2345436"/>
      </dsp:txXfrm>
    </dsp:sp>
    <dsp:sp modelId="{D6DBD698-431D-4F89-AF6B-4338D0B69722}">
      <dsp:nvSpPr>
        <dsp:cNvPr id="0" name=""/>
        <dsp:cNvSpPr/>
      </dsp:nvSpPr>
      <dsp:spPr>
        <a:xfrm>
          <a:off x="1296162" y="2475302"/>
          <a:ext cx="2345436" cy="234543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3A93E1-3B4B-4319-AD75-AE7957B8FEF7}">
      <dsp:nvSpPr>
        <dsp:cNvPr id="0" name=""/>
        <dsp:cNvSpPr/>
      </dsp:nvSpPr>
      <dsp:spPr>
        <a:xfrm>
          <a:off x="2468880" y="2475302"/>
          <a:ext cx="5760719" cy="23454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Величина прожиточного минимума пенсионера в Московской области  составляет 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u="sng" kern="1200" dirty="0" smtClean="0"/>
            <a:t>8,489 тыс. рублей</a:t>
          </a:r>
          <a:endParaRPr lang="ru-RU" sz="3100" u="sng" kern="1200" dirty="0"/>
        </a:p>
      </dsp:txBody>
      <dsp:txXfrm>
        <a:off x="2468880" y="2475302"/>
        <a:ext cx="5760719" cy="2345436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1FFCC9-A6A1-465A-A849-23EC8A1FEA2C}">
      <dsp:nvSpPr>
        <dsp:cNvPr id="0" name=""/>
        <dsp:cNvSpPr/>
      </dsp:nvSpPr>
      <dsp:spPr>
        <a:xfrm>
          <a:off x="0" y="0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Площадь сельскохозяйственных угодий более 40 тысяч гектар</a:t>
          </a:r>
          <a:endParaRPr lang="ru-RU" sz="3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609536" cy="1357788"/>
      </dsp:txXfrm>
    </dsp:sp>
    <dsp:sp modelId="{70543F34-9EEA-4392-A976-4E3E737AB23B}">
      <dsp:nvSpPr>
        <dsp:cNvPr id="0" name=""/>
        <dsp:cNvSpPr/>
      </dsp:nvSpPr>
      <dsp:spPr>
        <a:xfrm>
          <a:off x="617219" y="1584087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Поголовье крупного рогатого скота 7 366 голов</a:t>
          </a:r>
          <a:endParaRPr lang="ru-RU" sz="3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7219" y="1584087"/>
        <a:ext cx="5495377" cy="1357788"/>
      </dsp:txXfrm>
    </dsp:sp>
    <dsp:sp modelId="{BA05531D-2174-4CEA-8D2C-A1DA2AD77A2E}">
      <dsp:nvSpPr>
        <dsp:cNvPr id="0" name=""/>
        <dsp:cNvSpPr/>
      </dsp:nvSpPr>
      <dsp:spPr>
        <a:xfrm>
          <a:off x="1234439" y="3168174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Численность работников 520 человек</a:t>
          </a:r>
          <a:endParaRPr lang="ru-RU" sz="3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34439" y="3168174"/>
        <a:ext cx="5495377" cy="1357788"/>
      </dsp:txXfrm>
    </dsp:sp>
    <dsp:sp modelId="{7E5904B2-BA1F-4BAD-8C0B-556C454D6594}">
      <dsp:nvSpPr>
        <dsp:cNvPr id="0" name=""/>
        <dsp:cNvSpPr/>
      </dsp:nvSpPr>
      <dsp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112597" y="1029656"/>
        <a:ext cx="882562" cy="882562"/>
      </dsp:txXfrm>
    </dsp:sp>
    <dsp:sp modelId="{A2D94377-AB96-4007-939F-AD41C6C25F8E}">
      <dsp:nvSpPr>
        <dsp:cNvPr id="0" name=""/>
        <dsp:cNvSpPr/>
      </dsp:nvSpPr>
      <dsp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729817" y="2604691"/>
        <a:ext cx="882562" cy="88256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993C9E-89AF-43BF-A6BD-AA3CC5BA86C4}">
      <dsp:nvSpPr>
        <dsp:cNvPr id="0" name=""/>
        <dsp:cNvSpPr/>
      </dsp:nvSpPr>
      <dsp:spPr>
        <a:xfrm rot="16200000" flipH="1">
          <a:off x="-641219" y="641341"/>
          <a:ext cx="3087784" cy="180534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/>
            <a:t> </a:t>
          </a:r>
          <a:endParaRPr lang="ru-RU" sz="5000" kern="1200" dirty="0"/>
        </a:p>
      </dsp:txBody>
      <dsp:txXfrm rot="16200000" flipH="1">
        <a:off x="-641219" y="641341"/>
        <a:ext cx="3087784" cy="1805344"/>
      </dsp:txXfrm>
    </dsp:sp>
    <dsp:sp modelId="{5DCAE849-C6EE-44C9-B48C-F609A204106D}">
      <dsp:nvSpPr>
        <dsp:cNvPr id="0" name=""/>
        <dsp:cNvSpPr/>
      </dsp:nvSpPr>
      <dsp:spPr>
        <a:xfrm rot="5400000">
          <a:off x="4179276" y="-2119449"/>
          <a:ext cx="1676391" cy="64242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err="1" smtClean="0"/>
            <a:t>Валовый</a:t>
          </a:r>
          <a:r>
            <a:rPr lang="ru-RU" sz="2700" kern="1200" dirty="0" smtClean="0"/>
            <a:t> сбор зерна в 2016 году составил 6 753 тонны, при средней урожайности 17,8 </a:t>
          </a:r>
          <a:r>
            <a:rPr lang="ru-RU" sz="2700" kern="1200" dirty="0" err="1" smtClean="0"/>
            <a:t>ц</a:t>
          </a:r>
          <a:r>
            <a:rPr lang="ru-RU" sz="2700" kern="1200" dirty="0" smtClean="0"/>
            <a:t>/га</a:t>
          </a:r>
          <a:endParaRPr lang="ru-RU" sz="2700" kern="1200" dirty="0"/>
        </a:p>
      </dsp:txBody>
      <dsp:txXfrm rot="5400000">
        <a:off x="4179276" y="-2119449"/>
        <a:ext cx="1676391" cy="6424255"/>
      </dsp:txXfrm>
    </dsp:sp>
    <dsp:sp modelId="{8A171FAD-2ABD-4124-A547-A7A313F2D2C4}">
      <dsp:nvSpPr>
        <dsp:cNvPr id="0" name=""/>
        <dsp:cNvSpPr/>
      </dsp:nvSpPr>
      <dsp:spPr>
        <a:xfrm rot="5400000">
          <a:off x="-386859" y="3219480"/>
          <a:ext cx="2579064" cy="180534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/>
            <a:t> </a:t>
          </a:r>
          <a:endParaRPr lang="ru-RU" sz="5000" kern="1200" dirty="0"/>
        </a:p>
      </dsp:txBody>
      <dsp:txXfrm rot="5400000">
        <a:off x="-386859" y="3219480"/>
        <a:ext cx="2579064" cy="1805344"/>
      </dsp:txXfrm>
    </dsp:sp>
    <dsp:sp modelId="{BE27A4AE-AEE1-464E-B3E7-DAF4E99B17DE}">
      <dsp:nvSpPr>
        <dsp:cNvPr id="0" name=""/>
        <dsp:cNvSpPr/>
      </dsp:nvSpPr>
      <dsp:spPr>
        <a:xfrm rot="5400000">
          <a:off x="4179276" y="458689"/>
          <a:ext cx="1676391" cy="64242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Планируемая к посеву в 2017 году площадь яровых зерновых культур почти на 30% больше уровня 2016 года</a:t>
          </a:r>
          <a:endParaRPr lang="ru-RU" sz="2700" kern="1200" dirty="0"/>
        </a:p>
      </dsp:txBody>
      <dsp:txXfrm rot="5400000">
        <a:off x="4179276" y="458689"/>
        <a:ext cx="1676391" cy="642425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2D9024-2647-49B7-B0CA-EE8D6CBACF97}">
      <dsp:nvSpPr>
        <dsp:cNvPr id="0" name=""/>
        <dsp:cNvSpPr/>
      </dsp:nvSpPr>
      <dsp:spPr>
        <a:xfrm>
          <a:off x="230329" y="0"/>
          <a:ext cx="5586451" cy="1028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>
              <a:solidFill>
                <a:schemeClr val="bg1"/>
              </a:solidFill>
            </a:rPr>
            <a:t>За счет средств местного бюджета на 100% выполнена работа по оснащению приборами учета зданий бюджетных учреждений</a:t>
          </a:r>
          <a:endParaRPr lang="ru-RU" sz="1800" b="0" i="0" kern="1200" dirty="0"/>
        </a:p>
      </dsp:txBody>
      <dsp:txXfrm>
        <a:off x="230329" y="0"/>
        <a:ext cx="4583462" cy="1028707"/>
      </dsp:txXfrm>
    </dsp:sp>
    <dsp:sp modelId="{E8406D58-0710-4C24-B1AF-46DCB4A283C8}">
      <dsp:nvSpPr>
        <dsp:cNvPr id="0" name=""/>
        <dsp:cNvSpPr/>
      </dsp:nvSpPr>
      <dsp:spPr>
        <a:xfrm>
          <a:off x="998134" y="1257308"/>
          <a:ext cx="5561871" cy="1028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 2017 году МП «Лотошинское ЖКХ» будет проведена работа по установке 32 приборов учета тепла в многоквартирных домах</a:t>
          </a:r>
          <a:endParaRPr lang="ru-RU" sz="1800" kern="1200" dirty="0"/>
        </a:p>
      </dsp:txBody>
      <dsp:txXfrm>
        <a:off x="998134" y="1257308"/>
        <a:ext cx="3914646" cy="1028707"/>
      </dsp:txXfrm>
    </dsp:sp>
    <dsp:sp modelId="{FD7A5105-24CF-4E51-9471-0E55E4EEAAE3}">
      <dsp:nvSpPr>
        <dsp:cNvPr id="0" name=""/>
        <dsp:cNvSpPr/>
      </dsp:nvSpPr>
      <dsp:spPr>
        <a:xfrm>
          <a:off x="4917791" y="808678"/>
          <a:ext cx="668659" cy="66865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4917791" y="808678"/>
        <a:ext cx="668659" cy="668659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300CC1-478B-4711-A74E-B9592691948B}">
      <dsp:nvSpPr>
        <dsp:cNvPr id="0" name=""/>
        <dsp:cNvSpPr/>
      </dsp:nvSpPr>
      <dsp:spPr>
        <a:xfrm>
          <a:off x="453725" y="0"/>
          <a:ext cx="7322148" cy="4525963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0E2AA0-BBBC-4F38-8552-96C0C49099F7}">
      <dsp:nvSpPr>
        <dsp:cNvPr id="0" name=""/>
        <dsp:cNvSpPr/>
      </dsp:nvSpPr>
      <dsp:spPr>
        <a:xfrm>
          <a:off x="4443407" y="500066"/>
          <a:ext cx="2941875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1 многодетная семья</a:t>
          </a:r>
          <a:endParaRPr lang="ru-RU" sz="2000" kern="1200" dirty="0"/>
        </a:p>
      </dsp:txBody>
      <dsp:txXfrm>
        <a:off x="4443407" y="500066"/>
        <a:ext cx="2941875" cy="804419"/>
      </dsp:txXfrm>
    </dsp:sp>
    <dsp:sp modelId="{7A48CFA9-5612-46EF-A5D2-C6457DF9B751}">
      <dsp:nvSpPr>
        <dsp:cNvPr id="0" name=""/>
        <dsp:cNvSpPr/>
      </dsp:nvSpPr>
      <dsp:spPr>
        <a:xfrm>
          <a:off x="4443407" y="1410159"/>
          <a:ext cx="2941875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1 вдова ветерана ВОВ</a:t>
          </a:r>
          <a:endParaRPr lang="ru-RU" sz="2000" kern="1200" dirty="0"/>
        </a:p>
      </dsp:txBody>
      <dsp:txXfrm>
        <a:off x="4443407" y="1410159"/>
        <a:ext cx="2941875" cy="804419"/>
      </dsp:txXfrm>
    </dsp:sp>
    <dsp:sp modelId="{62401F69-8F1E-4F9B-88C4-B05BA3A30E8E}">
      <dsp:nvSpPr>
        <dsp:cNvPr id="0" name=""/>
        <dsp:cNvSpPr/>
      </dsp:nvSpPr>
      <dsp:spPr>
        <a:xfrm>
          <a:off x="4443407" y="2286016"/>
          <a:ext cx="2941875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1 ветеран боевых действий</a:t>
          </a:r>
          <a:endParaRPr lang="ru-RU" sz="2000" kern="1200" dirty="0"/>
        </a:p>
      </dsp:txBody>
      <dsp:txXfrm>
        <a:off x="4443407" y="2286016"/>
        <a:ext cx="2941875" cy="804419"/>
      </dsp:txXfrm>
    </dsp:sp>
    <dsp:sp modelId="{C6637768-A146-4A19-BD64-49976A4352EF}">
      <dsp:nvSpPr>
        <dsp:cNvPr id="0" name=""/>
        <dsp:cNvSpPr/>
      </dsp:nvSpPr>
      <dsp:spPr>
        <a:xfrm>
          <a:off x="4443407" y="3214709"/>
          <a:ext cx="2941875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7 детей-сирот и детей, оставшихся без попечения родителей</a:t>
          </a:r>
          <a:endParaRPr lang="ru-RU" sz="1600" kern="1200" dirty="0"/>
        </a:p>
      </dsp:txBody>
      <dsp:txXfrm>
        <a:off x="4443407" y="3214709"/>
        <a:ext cx="2941875" cy="804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CE4C4-91C9-4AB0-8ACC-F4BEE0680AE3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EE7DB-37F9-4C87-89CF-0BF6D1EBD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diagramData" Target="../diagrams/data5.xml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78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79.jpeg"/><Relationship Id="rId9" Type="http://schemas.microsoft.com/office/2007/relationships/diagramDrawing" Target="../diagrams/drawing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diagramData" Target="../diagrams/data9.xml"/><Relationship Id="rId7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microsoft.com/office/2007/relationships/diagramDrawing" Target="../diagrams/drawing9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diagramData" Target="../diagrams/data10.xml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53.png"/><Relationship Id="rId7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53.png"/><Relationship Id="rId7" Type="http://schemas.openxmlformats.org/officeDocument/2006/relationships/image" Target="../media/image1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9.jpeg"/><Relationship Id="rId7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13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chart" Target="../charts/char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diagramData" Target="../diagrams/data4.xml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orgo\Desktop\Downloads\1920x1200_1026338_[www.ArtFile.ru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488" y="0"/>
            <a:ext cx="6529406" cy="400052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Доклад об итогах</a:t>
            </a:r>
            <a:br>
              <a:rPr lang="ru-RU" b="1" i="1" dirty="0" smtClean="0">
                <a:solidFill>
                  <a:schemeClr val="bg1"/>
                </a:solidFill>
              </a:rPr>
            </a:br>
            <a:r>
              <a:rPr lang="ru-RU" b="1" i="1" dirty="0" smtClean="0">
                <a:solidFill>
                  <a:schemeClr val="bg1"/>
                </a:solidFill>
              </a:rPr>
              <a:t>социально-экономического развития Лотошинского муниципального района </a:t>
            </a:r>
            <a:br>
              <a:rPr lang="ru-RU" b="1" i="1" dirty="0" smtClean="0">
                <a:solidFill>
                  <a:schemeClr val="bg1"/>
                </a:solidFill>
              </a:rPr>
            </a:br>
            <a:r>
              <a:rPr lang="ru-RU" b="1" i="1" dirty="0" smtClean="0">
                <a:solidFill>
                  <a:schemeClr val="bg1"/>
                </a:solidFill>
              </a:rPr>
              <a:t>за 2016 год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3571900" cy="573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928670"/>
          <a:ext cx="8229600" cy="5197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14346" y="-214337"/>
            <a:ext cx="2214578" cy="355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130425"/>
            <a:ext cx="7458100" cy="869947"/>
          </a:xfrm>
        </p:spPr>
        <p:txBody>
          <a:bodyPr/>
          <a:lstStyle/>
          <a:p>
            <a:endParaRPr lang="ru-RU"/>
          </a:p>
        </p:txBody>
      </p:sp>
      <p:pic>
        <p:nvPicPr>
          <p:cNvPr id="1027" name="Picture 3" descr="C:\Users\orgo\Desktop\Downloads\1920x1200_1026338_[www.ArtFile.ru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4414" y="214290"/>
            <a:ext cx="79295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</a:rPr>
              <a:t>Уровень официально зарегистрированной </a:t>
            </a:r>
          </a:p>
          <a:p>
            <a:pPr algn="ctr"/>
            <a:r>
              <a:rPr lang="ru-RU" sz="3600" b="1" i="1" dirty="0" smtClean="0">
                <a:solidFill>
                  <a:schemeClr val="bg1"/>
                </a:solidFill>
              </a:rPr>
              <a:t>безработицы</a:t>
            </a:r>
            <a:endParaRPr lang="ru-RU" sz="3600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214414" y="2214554"/>
          <a:ext cx="688181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14338"/>
            <a:ext cx="2071702" cy="332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Производственный потенциал сельскохозяйственных организаций Лотошинского района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14348" y="200024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130425"/>
            <a:ext cx="7458100" cy="869947"/>
          </a:xfrm>
        </p:spPr>
        <p:txBody>
          <a:bodyPr/>
          <a:lstStyle/>
          <a:p>
            <a:endParaRPr lang="ru-RU"/>
          </a:p>
        </p:txBody>
      </p:sp>
      <p:pic>
        <p:nvPicPr>
          <p:cNvPr id="1027" name="Picture 3" descr="C:\Users\orgo\Desktop\Downloads\1920x1200_1026338_[www.ArtFile.ru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4414" y="214290"/>
            <a:ext cx="7929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</a:rPr>
              <a:t>Надой на одну корову</a:t>
            </a:r>
            <a:endParaRPr lang="ru-RU" sz="3600" dirty="0"/>
          </a:p>
        </p:txBody>
      </p:sp>
      <p:pic>
        <p:nvPicPr>
          <p:cNvPr id="2050" name="Picture 2" descr="C:\Users\orgo\Desktop\Отчет главы 2016\png\Feeding-cattle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4"/>
            <a:ext cx="4000528" cy="4000528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-214338"/>
            <a:ext cx="2071702" cy="332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Диаграмма 9"/>
          <p:cNvGraphicFramePr/>
          <p:nvPr/>
        </p:nvGraphicFramePr>
        <p:xfrm>
          <a:off x="1928794" y="928670"/>
          <a:ext cx="6929486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/>
              <a:t>Посевы зерновых культур</a:t>
            </a:r>
            <a:endParaRPr lang="ru-RU" sz="36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214338"/>
            <a:ext cx="2071702" cy="332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/>
          <p:nvPr/>
        </p:nvGraphicFramePr>
        <p:xfrm>
          <a:off x="928662" y="1071546"/>
          <a:ext cx="7858148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857232"/>
          <a:ext cx="8229600" cy="5411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rgo\Desktop\Downloads\elitefon.ru-3386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790"/>
            <a:ext cx="9144000" cy="6877790"/>
          </a:xfrm>
          <a:prstGeom prst="rect">
            <a:avLst/>
          </a:prstGeom>
          <a:noFill/>
        </p:spPr>
      </p:pic>
      <p:pic>
        <p:nvPicPr>
          <p:cNvPr id="5125" name="Picture 5" descr="C:\Users\orgo\Desktop\Достижения\IMG_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643182"/>
            <a:ext cx="6002172" cy="399501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123" name="Picture 3" descr="C:\Users\orgo\Desktop\Достижения\IMG_4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291"/>
            <a:ext cx="4357718" cy="290374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124" name="Picture 4" descr="C:\Users\orgo\Desktop\Достижения\IMG_46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14290"/>
            <a:ext cx="4395557" cy="292895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130425"/>
            <a:ext cx="7458100" cy="869947"/>
          </a:xfrm>
        </p:spPr>
        <p:txBody>
          <a:bodyPr/>
          <a:lstStyle/>
          <a:p>
            <a:endParaRPr lang="ru-RU"/>
          </a:p>
        </p:txBody>
      </p:sp>
      <p:pic>
        <p:nvPicPr>
          <p:cNvPr id="1027" name="Picture 3" descr="C:\Users\orgo\Desktop\Downloads\1920x1200_1026338_[www.ArtFile.ru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3214678" y="0"/>
            <a:ext cx="5929322" cy="3429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b="1" i="1" dirty="0" smtClean="0">
                <a:solidFill>
                  <a:schemeClr val="bg1"/>
                </a:solidFill>
              </a:rPr>
              <a:t>В 2016 году распахано 1933 га неиспользуемых,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b="1" i="1" dirty="0" err="1" smtClean="0">
                <a:solidFill>
                  <a:schemeClr val="bg1"/>
                </a:solidFill>
              </a:rPr>
              <a:t>закустаренных</a:t>
            </a:r>
            <a:r>
              <a:rPr lang="ru-RU" sz="3600" b="1" i="1" dirty="0" smtClean="0">
                <a:solidFill>
                  <a:schemeClr val="bg1"/>
                </a:solidFill>
              </a:rPr>
              <a:t> земель.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b="1" i="1" dirty="0" smtClean="0">
                <a:solidFill>
                  <a:schemeClr val="bg1"/>
                </a:solidFill>
              </a:rPr>
              <a:t>Введено в оборот  более  2000 га, при плане 1910 га.</a:t>
            </a:r>
            <a:endParaRPr kumimoji="0" lang="ru-RU" sz="36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2071702" cy="332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orgo\Desktop\Downloads\baf1d7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6124"/>
            <a:ext cx="5036343" cy="3357562"/>
          </a:xfrm>
          <a:prstGeom prst="rect">
            <a:avLst/>
          </a:prstGeom>
          <a:noFill/>
          <a:scene3d>
            <a:camera prst="perspectiveLeft"/>
            <a:lightRig rig="balanced" dir="t"/>
          </a:scene3d>
          <a:sp3d prstMaterial="softEdge">
            <a:bevelT w="114300" prst="artDeco"/>
          </a:sp3d>
        </p:spPr>
      </p:pic>
      <p:pic>
        <p:nvPicPr>
          <p:cNvPr id="4099" name="Picture 3" descr="C:\Users\orgo\Desktop\Downloads\tractor_PNG1614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643314"/>
            <a:ext cx="3774083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130425"/>
            <a:ext cx="7458100" cy="869947"/>
          </a:xfrm>
        </p:spPr>
        <p:txBody>
          <a:bodyPr/>
          <a:lstStyle/>
          <a:p>
            <a:endParaRPr lang="ru-RU"/>
          </a:p>
        </p:txBody>
      </p:sp>
      <p:pic>
        <p:nvPicPr>
          <p:cNvPr id="1027" name="Picture 3" descr="C:\Users\orgo\Desktop\Downloads\1920x1200_1026338_[www.ArtFile.ru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488" y="0"/>
            <a:ext cx="628651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В районе  проводится  работа  по  развитию  крестьянских (фермерских) хозяйств. </a:t>
            </a:r>
          </a:p>
          <a:p>
            <a:endParaRPr lang="ru-RU" sz="3600" dirty="0" smtClean="0">
              <a:solidFill>
                <a:schemeClr val="bg1"/>
              </a:solidFill>
            </a:endParaRPr>
          </a:p>
          <a:p>
            <a:endParaRPr lang="ru-RU" sz="3600" dirty="0" smtClean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214338"/>
            <a:ext cx="2071702" cy="332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286248" y="150017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В 2016 году </a:t>
            </a:r>
            <a:r>
              <a:rPr lang="ru-RU" sz="2800" b="1" i="1" dirty="0" err="1" smtClean="0">
                <a:solidFill>
                  <a:schemeClr val="bg1"/>
                </a:solidFill>
              </a:rPr>
              <a:t>лотошинским</a:t>
            </a:r>
            <a:r>
              <a:rPr lang="ru-RU" sz="2800" b="1" i="1" dirty="0" smtClean="0">
                <a:solidFill>
                  <a:schemeClr val="bg1"/>
                </a:solidFill>
              </a:rPr>
              <a:t> фермером получен грант на развитие овцеводства в сумме 1,5 миллиона рублей.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3643314"/>
            <a:ext cx="31432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Основное  направление фермерских хозяйств: птицеводство,   молочное животноводство.</a:t>
            </a:r>
            <a:endParaRPr lang="ru-RU" sz="2800" b="1" i="1" dirty="0"/>
          </a:p>
        </p:txBody>
      </p:sp>
      <p:pic>
        <p:nvPicPr>
          <p:cNvPr id="3074" name="Picture 2" descr="C:\Users\orgo\Desktop\Downloads\Овцеводство-бизнес-пл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0225" y="3786190"/>
            <a:ext cx="4713775" cy="3071810"/>
          </a:xfrm>
          <a:prstGeom prst="rect">
            <a:avLst/>
          </a:prstGeom>
          <a:noFill/>
          <a:scene3d>
            <a:camera prst="obliqueTopLeft"/>
            <a:lightRig rig="threePt" dir="t">
              <a:rot lat="0" lon="0" rev="2400000"/>
            </a:lightRig>
          </a:scene3d>
          <a:sp3d>
            <a:bevelT w="165100" prst="coolSlant"/>
          </a:sp3d>
        </p:spPr>
      </p:pic>
      <p:pic>
        <p:nvPicPr>
          <p:cNvPr id="3075" name="Picture 3" descr="C:\Users\orgo\Desktop\Downloads\farmer-farming-clipart-farm-free-clipart-images-image-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1357298"/>
            <a:ext cx="3071834" cy="2372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Средняя заработная плата работников сельского хозяйства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14282" y="1500174"/>
          <a:ext cx="8001056" cy="4889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-214338"/>
            <a:ext cx="16472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orgo\Desktop\Отчет главы 2016\png\post-2639257-138600617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428868"/>
            <a:ext cx="2406650" cy="2406650"/>
          </a:xfrm>
          <a:prstGeom prst="rect">
            <a:avLst/>
          </a:prstGeom>
          <a:noFill/>
        </p:spPr>
      </p:pic>
      <p:pic>
        <p:nvPicPr>
          <p:cNvPr id="1027" name="Picture 3" descr="C:\Users\orgo\Desktop\Отчет главы 2016\png\0_87c9b_8491ac84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1071546"/>
            <a:ext cx="4495484" cy="4474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130425"/>
            <a:ext cx="7458100" cy="869947"/>
          </a:xfrm>
        </p:spPr>
        <p:txBody>
          <a:bodyPr/>
          <a:lstStyle/>
          <a:p>
            <a:endParaRPr lang="ru-RU"/>
          </a:p>
        </p:txBody>
      </p:sp>
      <p:pic>
        <p:nvPicPr>
          <p:cNvPr id="1027" name="Picture 3" descr="C:\Users\orgo\Desktop\Downloads\1920x1200_1026338_[www.ArtFile.ru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71736" y="142852"/>
            <a:ext cx="6572264" cy="28931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ru-RU" sz="3200" b="1" i="1" spc="5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Численность постоянного населения Лотошинского района составляет</a:t>
            </a:r>
            <a:endParaRPr lang="ru-RU" sz="3200" b="1" i="1" dirty="0" smtClean="0">
              <a:solidFill>
                <a:schemeClr val="tx2">
                  <a:lumMod val="20000"/>
                  <a:lumOff val="8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ru-RU" sz="5400" b="1" i="1" spc="5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16 925</a:t>
            </a:r>
            <a:endParaRPr lang="ru-RU" sz="5400" b="1" i="1" dirty="0" smtClean="0">
              <a:solidFill>
                <a:schemeClr val="tx2">
                  <a:lumMod val="20000"/>
                  <a:lumOff val="8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ru-RU" sz="3200" b="1" i="1" spc="5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3200" b="1" i="1" dirty="0">
              <a:solidFill>
                <a:schemeClr val="tx2">
                  <a:lumMod val="20000"/>
                  <a:lumOff val="8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857224" y="2428868"/>
          <a:ext cx="7572428" cy="4849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84" y="-214339"/>
            <a:ext cx="2357454" cy="378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3786214" cy="1143000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Открытие фельдшерско-акушерского пункта в д.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Нововасильевское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orgo\Desktop\Достижения 2016 года\IMG_1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3" y="1142984"/>
            <a:ext cx="3966723" cy="264320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Users\orgo\Desktop\Достижения 2016 года\IMG_14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906539"/>
            <a:ext cx="4000528" cy="2665733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929190" y="0"/>
            <a:ext cx="37862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Строительство 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ФАПа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 </a:t>
            </a:r>
            <a:r>
              <a:rPr kumimoji="0" lang="ru-RU" sz="2400" b="1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Кульпино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C:\Users\orgo\Desktop\Достижения 2016 года\IMG_27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142984"/>
            <a:ext cx="3966686" cy="264318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4" name="Picture 6" descr="C:\Users\orgo\Desktop\Downloads\77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071942"/>
            <a:ext cx="2643206" cy="2472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rgo\Desktop\Достижения\IMG_2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000372"/>
            <a:ext cx="5146016" cy="342902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75" name="Picture 3" descr="C:\Users\orgo\Desktop\Достижения\IMG_22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4857784" cy="323696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76" name="Picture 4" descr="C:\Users\orgo\Desktop\Downloads\il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7100"/>
            <a:ext cx="3071834" cy="2969440"/>
          </a:xfrm>
          <a:prstGeom prst="rect">
            <a:avLst/>
          </a:prstGeom>
          <a:noFill/>
        </p:spPr>
      </p:pic>
      <p:pic>
        <p:nvPicPr>
          <p:cNvPr id="3077" name="Picture 5" descr="C:\Users\orgo\Desktop\Downloads\woter 1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29066"/>
            <a:ext cx="4008545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Открытие пожарно-спасательных пунктов в деревне </a:t>
            </a:r>
            <a:r>
              <a:rPr lang="ru-RU" sz="28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Доры</a:t>
            </a:r>
            <a:r>
              <a:rPr lang="ru-RU" sz="2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и посёлке Кировский</a:t>
            </a:r>
            <a:endParaRPr lang="ru-RU" sz="2800" b="1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214338"/>
            <a:ext cx="16472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orgo\Desktop\Достижения 2016 года\IMG_6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214422"/>
            <a:ext cx="3323471" cy="2214578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</p:pic>
      <p:pic>
        <p:nvPicPr>
          <p:cNvPr id="1030" name="Picture 6" descr="C:\Users\orgo\Desktop\Достижения 2016 года\IMG_65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214422"/>
            <a:ext cx="3537887" cy="235745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31" name="Picture 7" descr="C:\Users\orgo\Desktop\Достижения 2016 года\IMG_65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143380"/>
            <a:ext cx="3786214" cy="252596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33" name="Picture 9" descr="C:\Users\orgo\Desktop\Достижения 2016 года\IMG_17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4071942"/>
            <a:ext cx="3894870" cy="259532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34" name="Picture 10" descr="C:\Users\orgo\Desktop\Downloads\poja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2928934"/>
            <a:ext cx="523875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rgo\Desktop\Downloads\linii_siniy_fon_odnotonnyy_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500034" y="0"/>
            <a:ext cx="10058400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chemeClr val="bg1"/>
                </a:solidFill>
                <a:ea typeface="+mj-ea"/>
                <a:cs typeface="+mj-cs"/>
              </a:rPr>
              <a:t>Газификация населённых пунктов Лотошинского района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chemeClr val="bg1"/>
                </a:solidFill>
                <a:ea typeface="+mj-ea"/>
                <a:cs typeface="+mj-cs"/>
              </a:rPr>
              <a:t>в 2016 году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214338"/>
            <a:ext cx="16472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285852" y="857232"/>
            <a:ext cx="21431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chemeClr val="bg1"/>
                </a:solidFill>
              </a:rPr>
              <a:t>В отчётном году произведён пуск газа в дома жителей деревни </a:t>
            </a:r>
            <a:r>
              <a:rPr lang="ru-RU" b="1" dirty="0" err="1" smtClean="0">
                <a:solidFill>
                  <a:schemeClr val="bg1"/>
                </a:solidFill>
              </a:rPr>
              <a:t>Агнищево</a:t>
            </a:r>
            <a:endParaRPr lang="ru-RU" b="1" dirty="0" smtClean="0">
              <a:solidFill>
                <a:schemeClr val="bg1"/>
              </a:solidFill>
            </a:endParaRPr>
          </a:p>
          <a:p>
            <a:pPr lvl="0" algn="ctr"/>
            <a:endParaRPr lang="ru-RU" b="1" dirty="0" smtClean="0">
              <a:solidFill>
                <a:schemeClr val="bg1"/>
              </a:solidFill>
            </a:endParaRPr>
          </a:p>
          <a:p>
            <a:pPr lvl="0" algn="ctr"/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86182" y="421481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Завершены строительно-монтажные работы по строительству газопровода в д.Стрешневы Горы, произведена врезка и пуск газа в распределительный газопровод. Также получены технические условия для газификации здания клуба в д.Стрешневы Горы.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7620" y="35004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Введены в эксплуатацию газопроводы в  </a:t>
            </a:r>
            <a:r>
              <a:rPr lang="ru-RU" b="1" dirty="0" err="1" smtClean="0">
                <a:solidFill>
                  <a:schemeClr val="bg1"/>
                </a:solidFill>
              </a:rPr>
              <a:t>д.Акулово</a:t>
            </a:r>
            <a:r>
              <a:rPr lang="ru-RU" b="1" dirty="0" smtClean="0">
                <a:solidFill>
                  <a:schemeClr val="bg1"/>
                </a:solidFill>
              </a:rPr>
              <a:t> и д.Новое </a:t>
            </a:r>
            <a:r>
              <a:rPr lang="ru-RU" b="1" dirty="0" err="1" smtClean="0">
                <a:solidFill>
                  <a:schemeClr val="bg1"/>
                </a:solidFill>
              </a:rPr>
              <a:t>Лисино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123" name="Picture 3" descr="C:\Users\orgo\Desktop\Downloads\7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571744"/>
            <a:ext cx="2729739" cy="40925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4" name="Picture 4" descr="C:\Users\orgo\Desktop\Downloads\8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857232"/>
            <a:ext cx="3857652" cy="25730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orgo\Desktop\Достижения\IMG_9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642918"/>
            <a:ext cx="8326508" cy="554832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2908" y="-142900"/>
            <a:ext cx="16472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54" y="142852"/>
            <a:ext cx="8358246" cy="796908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Отремонтирован районный отдел ЗАГС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142900"/>
            <a:ext cx="16472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orgo\Desktop\ЗАГС\Галерея\IMG_3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214422"/>
            <a:ext cx="3714776" cy="2475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orgo\Desktop\ЗАГС\Галерея\IMG_3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214422"/>
            <a:ext cx="3571900" cy="5360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orgo\Desktop\ЗАГС\Галерея\IMG_31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3857628"/>
            <a:ext cx="4095731" cy="2729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rgo\Desktop\Общ орг\IMG_1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6188"/>
            <a:ext cx="3714776" cy="55748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7" name="Picture 3" descr="C:\Users\orgo\Desktop\Общ орг\IMG_78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429000"/>
            <a:ext cx="4606270" cy="30718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8" name="Picture 4" descr="C:\Users\orgo\Desktop\Downloads\0_16a983_2c0f79aa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3548" y="0"/>
            <a:ext cx="4840452" cy="332588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42908" y="-142901"/>
            <a:ext cx="1785950" cy="28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571480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/>
              <a:t>Строительство тепличного комплекса для круглогодичного промышленного производства овощей в защищенном грунте</a:t>
            </a:r>
            <a:endParaRPr lang="ru-RU" sz="24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8572560" cy="518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orgo\Desktop\Downloads\Vegetable_Basket_PNG_Pic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928670"/>
            <a:ext cx="4065092" cy="24288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4714884"/>
            <a:ext cx="32147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реализации данного проекта выделен и оформлен в аренду земельный участок площадью 181 га</a:t>
            </a:r>
          </a:p>
          <a:p>
            <a:pPr lvl="0" algn="ctr"/>
            <a:endParaRPr lang="ru-RU" b="1" dirty="0" smtClean="0">
              <a:solidFill>
                <a:schemeClr val="bg1"/>
              </a:solidFill>
            </a:endParaRPr>
          </a:p>
          <a:p>
            <a:pPr lvl="0" algn="ctr"/>
            <a:endParaRPr lang="ru-RU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Инвентаризация кладбищ в сельском поселении </a:t>
            </a:r>
            <a:r>
              <a:rPr lang="ru-RU" sz="3200" b="1" i="1" dirty="0" err="1" smtClean="0">
                <a:solidFill>
                  <a:schemeClr val="bg1"/>
                </a:solidFill>
              </a:rPr>
              <a:t>Ошейкинское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orgo\Desktop\Кладбища\P60624-09342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357298"/>
            <a:ext cx="3429024" cy="257067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Users\orgo\Desktop\Кладбища\P60624-0922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00504"/>
            <a:ext cx="3430477" cy="257176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00562" y="1357298"/>
            <a:ext cx="39290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собственности администрации Лотошинского района находится 17 кладбищ</a:t>
            </a:r>
          </a:p>
          <a:p>
            <a:pPr lvl="0" algn="ctr"/>
            <a:endParaRPr lang="ru-RU" sz="2400" b="1" dirty="0" smtClean="0">
              <a:solidFill>
                <a:schemeClr val="bg1"/>
              </a:solidFill>
            </a:endParaRPr>
          </a:p>
          <a:p>
            <a:pPr lvl="0" algn="ctr"/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2053" name="Picture 5" descr="C:\Users\orgo\Desktop\Кладбища\P60624-0932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143247"/>
            <a:ext cx="4572032" cy="342757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8286776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Реконструкция воинского захоронения </a:t>
            </a:r>
            <a:br>
              <a:rPr lang="ru-RU" sz="3200" b="1" i="1" dirty="0" smtClean="0">
                <a:solidFill>
                  <a:schemeClr val="bg1"/>
                </a:solidFill>
              </a:rPr>
            </a:br>
            <a:r>
              <a:rPr lang="ru-RU" sz="3200" b="1" i="1" dirty="0" smtClean="0">
                <a:solidFill>
                  <a:schemeClr val="bg1"/>
                </a:solidFill>
              </a:rPr>
              <a:t>в д. Шубино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orgo\Desktop\Downloads\0e29b47ef74d19f2a93e7f5a9646347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2"/>
            <a:ext cx="7858180" cy="5241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142900"/>
            <a:ext cx="1597852" cy="278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Диаграмма 3"/>
          <p:cNvGraphicFramePr/>
          <p:nvPr/>
        </p:nvGraphicFramePr>
        <p:xfrm>
          <a:off x="857224" y="1071546"/>
          <a:ext cx="7715304" cy="578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00100" y="142852"/>
            <a:ext cx="7929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Демографические показатели</a:t>
            </a:r>
            <a:endParaRPr lang="ru-RU" sz="2800" dirty="0"/>
          </a:p>
        </p:txBody>
      </p:sp>
      <p:pic>
        <p:nvPicPr>
          <p:cNvPr id="2050" name="Picture 2" descr="C:\Users\orgo\Desktop\Downloads\6Trpg4nT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3371" y="714356"/>
            <a:ext cx="2730629" cy="1914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2051" name="Picture 3" descr="C:\Users\orgo\Desktop\Downloads\194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4786322"/>
            <a:ext cx="2524112" cy="1886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130425"/>
            <a:ext cx="7458100" cy="869947"/>
          </a:xfrm>
        </p:spPr>
        <p:txBody>
          <a:bodyPr/>
          <a:lstStyle/>
          <a:p>
            <a:endParaRPr lang="ru-RU"/>
          </a:p>
        </p:txBody>
      </p:sp>
      <p:pic>
        <p:nvPicPr>
          <p:cNvPr id="1027" name="Picture 3" descr="C:\Users\orgo\Desktop\Downloads\1920x1200_1026338_[www.ArtFile.ru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1785918" y="0"/>
            <a:ext cx="2857520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Курган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памяти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chemeClr val="bg1"/>
                </a:solidFill>
                <a:ea typeface="+mj-ea"/>
                <a:cs typeface="+mj-cs"/>
              </a:rPr>
              <a:t>д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о</a:t>
            </a:r>
            <a:r>
              <a:rPr lang="ru-RU" sz="2000" b="1" i="1" dirty="0" smtClean="0">
                <a:solidFill>
                  <a:schemeClr val="bg1"/>
                </a:solidFill>
                <a:ea typeface="+mj-ea"/>
                <a:cs typeface="+mj-cs"/>
              </a:rPr>
              <a:t> реконструкции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" name="Picture 3" descr="C:\Users\orgo\Desktop\Курган\До\IMG_49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2857496"/>
            <a:ext cx="2893162" cy="19301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C:\Users\orgo\Desktop\Курган\До\IMG_55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785794"/>
            <a:ext cx="2928958" cy="19540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5143504" y="0"/>
            <a:ext cx="4000496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Курган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памяти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chemeClr val="bg1"/>
                </a:solidFill>
                <a:ea typeface="+mj-ea"/>
                <a:cs typeface="+mj-cs"/>
              </a:rPr>
              <a:t>во время и после реконструкции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29" name="Picture 5" descr="C:\Users\orgo\Desktop\Курган\Работы по реконструкции и после\IMG_65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428868"/>
            <a:ext cx="2357454" cy="15727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0" name="Picture 6" descr="C:\Users\orgo\Desktop\Курган\Работы по реконструкции и после\IMG_65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785794"/>
            <a:ext cx="2355749" cy="15716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1" name="Picture 7" descr="C:\Users\orgo\Desktop\Курган\Работы по реконструкции и после\IMG_65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2330" y="785794"/>
            <a:ext cx="1927431" cy="12858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2" name="Picture 8" descr="C:\Users\orgo\Desktop\Downloads\8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7" y="4071943"/>
            <a:ext cx="2357455" cy="15716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3" name="Picture 9" descr="C:\Users\orgo\Desktop\Downloads\33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72330" y="2143116"/>
            <a:ext cx="1907588" cy="28575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Заголовок 3"/>
          <p:cNvSpPr txBox="1">
            <a:spLocks/>
          </p:cNvSpPr>
          <p:nvPr/>
        </p:nvSpPr>
        <p:spPr>
          <a:xfrm>
            <a:off x="3929058" y="5857892"/>
            <a:ext cx="5214942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/>
              <a:t>Работы выполнены в рамках реализации государственной программы «Развитие жилищно-коммунального хозяйства на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i="1" dirty="0" smtClean="0"/>
              <a:t>2014-2018 </a:t>
            </a:r>
            <a:r>
              <a:rPr lang="ru-RU" b="1" i="1" dirty="0" err="1" smtClean="0"/>
              <a:t>гг</a:t>
            </a:r>
            <a:r>
              <a:rPr lang="ru-RU" b="1" i="1" dirty="0" smtClean="0"/>
              <a:t>»</a:t>
            </a:r>
            <a:endParaRPr kumimoji="0" lang="ru-RU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34" name="Picture 10" descr="C:\Users\orgo\Desktop\Downloads\55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20" y="4929198"/>
            <a:ext cx="2643206" cy="17621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Учебно-курсовое предприятие «Кадровик»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orgo\Desktop\Downloads\3tDzO3aQNV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428736"/>
            <a:ext cx="6811392" cy="5108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1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Ремонт дороги протяженностью 0,347 км в деревне </a:t>
            </a:r>
            <a:r>
              <a:rPr lang="ru-RU" sz="2800" b="1" i="1" dirty="0" err="1" smtClean="0">
                <a:solidFill>
                  <a:schemeClr val="bg1"/>
                </a:solidFill>
              </a:rPr>
              <a:t>Курвино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orgo\Desktop\Дороги\Курвино (до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3756236" cy="5060961"/>
          </a:xfrm>
          <a:prstGeom prst="rect">
            <a:avLst/>
          </a:prstGeom>
          <a:noFill/>
        </p:spPr>
      </p:pic>
      <p:pic>
        <p:nvPicPr>
          <p:cNvPr id="2051" name="Picture 3" descr="C:\Users\orgo\Desktop\Дороги\Курвино (после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357298"/>
            <a:ext cx="3303742" cy="5064131"/>
          </a:xfrm>
          <a:prstGeom prst="rect">
            <a:avLst/>
          </a:prstGeom>
          <a:noFill/>
        </p:spPr>
      </p:pic>
      <p:pic>
        <p:nvPicPr>
          <p:cNvPr id="2052" name="Picture 4" descr="C:\Users\orgo\Desktop\Отчет главы 2016\png\tasto_6_architetto_fran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428992" y="2857496"/>
            <a:ext cx="2428892" cy="2501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1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Ремонт дороги протяженностью 0,43 км в деревне Ушаково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orgo\Desktop\Дороги\Ушаково (до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3571900" cy="4921106"/>
          </a:xfrm>
          <a:prstGeom prst="rect">
            <a:avLst/>
          </a:prstGeom>
          <a:noFill/>
        </p:spPr>
      </p:pic>
      <p:pic>
        <p:nvPicPr>
          <p:cNvPr id="3075" name="Picture 3" descr="C:\Users\orgo\Desktop\Дороги\Ушаково (после 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428736"/>
            <a:ext cx="4071966" cy="2247513"/>
          </a:xfrm>
          <a:prstGeom prst="rect">
            <a:avLst/>
          </a:prstGeom>
          <a:noFill/>
        </p:spPr>
      </p:pic>
      <p:pic>
        <p:nvPicPr>
          <p:cNvPr id="3076" name="Picture 4" descr="C:\Users\orgo\Desktop\Дороги\Ушаково (после 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9369" y="4143380"/>
            <a:ext cx="4027473" cy="2246975"/>
          </a:xfrm>
          <a:prstGeom prst="rect">
            <a:avLst/>
          </a:prstGeom>
          <a:noFill/>
        </p:spPr>
      </p:pic>
      <p:pic>
        <p:nvPicPr>
          <p:cNvPr id="2052" name="Picture 4" descr="C:\Users\orgo\Desktop\Отчет главы 2016\png\tasto_6_architetto_franc_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428992" y="2857496"/>
            <a:ext cx="2428892" cy="2501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1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Ремонт дороги протяженностью 0,225 км в поселке Большая Сестра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orgo\Desktop\Дороги\Большая Сестра (до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22"/>
            <a:ext cx="3444653" cy="5286412"/>
          </a:xfrm>
          <a:prstGeom prst="rect">
            <a:avLst/>
          </a:prstGeom>
          <a:noFill/>
        </p:spPr>
      </p:pic>
      <p:pic>
        <p:nvPicPr>
          <p:cNvPr id="4099" name="Picture 3" descr="C:\Users\orgo\Desktop\Дороги\Большая Сестра (после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214422"/>
            <a:ext cx="3259105" cy="5244314"/>
          </a:xfrm>
          <a:prstGeom prst="rect">
            <a:avLst/>
          </a:prstGeom>
          <a:noFill/>
        </p:spPr>
      </p:pic>
      <p:pic>
        <p:nvPicPr>
          <p:cNvPr id="2052" name="Picture 4" descr="C:\Users\orgo\Desktop\Отчет главы 2016\png\tasto_6_architetto_fran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428992" y="2857496"/>
            <a:ext cx="2428892" cy="2501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543824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2016 году по государственной программе Московской области приобретен трактор с навесным оборудованием МТЗ – 82.0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orgo\Desktop\IMG_1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00174"/>
            <a:ext cx="7753361" cy="51665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C:\Users\orgo\Desktop\Отчет главы 2016\03-23_марта - Объекты ЖКХ для газеты\IMG_6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3537887" cy="235745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51" name="Picture 7" descr="C:\Users\orgo\Desktop\Отчет главы 2016\03-23_марта - Объекты ЖКХ для газеты\IMG_68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929066"/>
            <a:ext cx="3979529" cy="278608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МП «Лотошинское ЖКХ»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147" name="Picture 3" descr="C:\Users\orgo\Desktop\Отчет главы 2016\03-23_марта - Объекты ЖКХ для газеты\IMG_68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71942"/>
            <a:ext cx="3857652" cy="257052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8" name="Picture 4" descr="C:\Users\orgo\Desktop\Отчет главы 2016\03-23_марта - Объекты ЖКХ для газеты\IMG_68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714356"/>
            <a:ext cx="3628228" cy="251125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9" name="Picture 5" descr="C:\Users\orgo\Desktop\Отчет главы 2016\03-23_марта - Объекты ЖКХ для газеты\IMG_68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2190856"/>
            <a:ext cx="3929090" cy="261813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orgo\Desktop\Downloads\dobro_jpg_1473750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8596" y="428604"/>
            <a:ext cx="8429684" cy="128588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 период с 1 января по 31 декабря 2016 года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Администрацией района рассмотрено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227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обращений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214338"/>
            <a:ext cx="151372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orgo\Desktop\Downloads\f38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5" y="2500306"/>
            <a:ext cx="6157067" cy="40020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Содержимое 3"/>
          <p:cNvGraphicFramePr>
            <a:graphicFrameLocks noGrp="1"/>
          </p:cNvGraphicFramePr>
          <p:nvPr>
            <p:ph idx="1"/>
          </p:nvPr>
        </p:nvGraphicFramePr>
        <p:xfrm>
          <a:off x="2000232" y="214290"/>
          <a:ext cx="6572296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142852"/>
            <a:ext cx="7400948" cy="85725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Недостроенный дом по улице Калинина передан в собственность района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9219" name="Picture 3" descr="C:\Users\orgo\Desktop\IMG_8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3" y="1071546"/>
            <a:ext cx="8288111" cy="54920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-214338"/>
            <a:ext cx="16472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868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Структура расходов бюджета на социальную сферу (млн. </a:t>
            </a:r>
            <a:r>
              <a:rPr lang="ru-RU" sz="3600" b="1" i="1" dirty="0" err="1" smtClean="0">
                <a:solidFill>
                  <a:schemeClr val="bg1"/>
                </a:solidFill>
              </a:rPr>
              <a:t>руб</a:t>
            </a:r>
            <a:r>
              <a:rPr lang="ru-RU" sz="3600" b="1" i="1" dirty="0" smtClean="0">
                <a:solidFill>
                  <a:schemeClr val="bg1"/>
                </a:solidFill>
              </a:rPr>
              <a:t>)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357298"/>
          <a:ext cx="8229600" cy="5126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2908" y="-142900"/>
            <a:ext cx="1597852" cy="278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914400" y="157161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586658" cy="78579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В рамках реализации муниципальной программы «Жилище» 24 семьи улучшили свои жилищные условия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orgo\Desktop\Общ орг\IMG_67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2357430"/>
            <a:ext cx="4500594" cy="3141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14346" y="-214338"/>
            <a:ext cx="151372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642918"/>
          <a:ext cx="8258204" cy="5483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C:\Users\orgo\Desktop\Отчет главы 2016\png\tasto_6_architetto_franc_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376250">
            <a:off x="736870" y="706749"/>
            <a:ext cx="2495972" cy="2570851"/>
          </a:xfrm>
          <a:prstGeom prst="rect">
            <a:avLst/>
          </a:prstGeom>
          <a:noFill/>
        </p:spPr>
      </p:pic>
      <p:pic>
        <p:nvPicPr>
          <p:cNvPr id="6" name="Picture 2" descr="C:\Users\orgo\Desktop\Отчет главы 2016\png\tasto_6_architetto_franc_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376250">
            <a:off x="808307" y="3564271"/>
            <a:ext cx="2495972" cy="2570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130425"/>
            <a:ext cx="7458100" cy="869947"/>
          </a:xfrm>
        </p:spPr>
        <p:txBody>
          <a:bodyPr/>
          <a:lstStyle/>
          <a:p>
            <a:endParaRPr lang="ru-RU"/>
          </a:p>
        </p:txBody>
      </p:sp>
      <p:pic>
        <p:nvPicPr>
          <p:cNvPr id="1027" name="Picture 3" descr="C:\Users\orgo\Desktop\Downloads\1920x1200_1026338_[www.ArtFile.ru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1714480" y="0"/>
            <a:ext cx="6572296" cy="1214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i="1" dirty="0" smtClean="0">
                <a:solidFill>
                  <a:schemeClr val="bg1"/>
                </a:solidFill>
                <a:ea typeface="+mj-ea"/>
                <a:cs typeface="+mj-cs"/>
              </a:rPr>
              <a:t>Проект здания пристройки к ЛСОШ №2 </a:t>
            </a:r>
          </a:p>
        </p:txBody>
      </p:sp>
      <p:pic>
        <p:nvPicPr>
          <p:cNvPr id="1026" name="Picture 2" descr="C:\Users\orgo\Desktop\Downloads\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1976" y="1285860"/>
            <a:ext cx="4297742" cy="32147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C:\Users\orgo\Desktop\Downloads\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47464"/>
            <a:ext cx="4214842" cy="23771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Прямоугольник 18"/>
          <p:cNvSpPr/>
          <p:nvPr/>
        </p:nvSpPr>
        <p:spPr>
          <a:xfrm>
            <a:off x="3643306" y="5429264"/>
            <a:ext cx="5357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buFontTx/>
              <a:buChar char="-"/>
              <a:defRPr/>
            </a:pPr>
            <a:r>
              <a:rPr lang="ru-RU" b="1" i="1" dirty="0" smtClean="0">
                <a:solidFill>
                  <a:schemeClr val="tx2"/>
                </a:solidFill>
              </a:rPr>
              <a:t> заключительный шаг к полной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solidFill>
                  <a:schemeClr val="tx2"/>
                </a:solidFill>
              </a:rPr>
              <a:t>ликвидации второй смены в общеобразовательных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solidFill>
                  <a:schemeClr val="tx2"/>
                </a:solidFill>
              </a:rPr>
              <a:t>учреждениях Лотошинского района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429124" y="5143512"/>
            <a:ext cx="2379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Реализация проекта </a:t>
            </a:r>
            <a:endParaRPr lang="ru-RU" dirty="0"/>
          </a:p>
        </p:txBody>
      </p:sp>
      <p:pic>
        <p:nvPicPr>
          <p:cNvPr id="5" name="Picture 4" descr="C:\Users\orgo\Desktop\Отчет главы 2016\png\0_e9fa2_9a89ba2b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1571613"/>
            <a:ext cx="3864511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rgo\Desktop\Downloads\linii_siniy_fon_odnotonnyy_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1000100" y="142852"/>
            <a:ext cx="7786742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15 выпускников общеобразовательных школ получили медали «За особые успехи в учении»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214338"/>
            <a:ext cx="16472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orgo\Desktop\Downloads\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876"/>
            <a:ext cx="4572032" cy="30480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2" name="Picture 4" descr="C:\Users\orgo\Desktop\Downloads\3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364" y="1071547"/>
            <a:ext cx="3715354" cy="55655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3" name="Picture 5" descr="C:\Users\orgo\Desktop\Downloads\4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1071546"/>
            <a:ext cx="3619496" cy="2412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7800972" cy="114300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Лотошинская СОШ №1 заняла 1-5 место в финале соревнований «Веселые старты», получив 1 миллион рублей на благоустройство школьной спортивной площадки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orgo\Desktop\Downloads\img_4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14422"/>
            <a:ext cx="3643338" cy="266243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195" name="Picture 3" descr="C:\Users\orgo\Desktop\Downloads\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7730" y="1285860"/>
            <a:ext cx="3748621" cy="250033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196" name="Picture 4" descr="C:\Users\orgo\Desktop\Downloads\99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143380"/>
            <a:ext cx="3643338" cy="243010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197" name="Picture 5" descr="C:\Users\orgo\Desktop\Downloads\999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071942"/>
            <a:ext cx="3769978" cy="251457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198" name="Picture 6" descr="C:\Users\orgo\Desktop\Downloads\golden_cup_PNG1453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2214554"/>
            <a:ext cx="2326726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Награждение победителей и призеров районных и областных олимпиад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orgo\Desktop\IMG_2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142985"/>
            <a:ext cx="4421362" cy="310899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C:\Users\orgo\Desktop\IMG_26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214686"/>
            <a:ext cx="4962408" cy="342902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30" name="Picture 6" descr="C:\Users\orgo\Desktop\Downloads\2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786" y="4071942"/>
            <a:ext cx="3786214" cy="2557921"/>
          </a:xfrm>
          <a:prstGeom prst="rect">
            <a:avLst/>
          </a:prstGeom>
          <a:noFill/>
        </p:spPr>
      </p:pic>
      <p:pic>
        <p:nvPicPr>
          <p:cNvPr id="1031" name="Picture 7" descr="C:\Users\orgo\Desktop\Downloads\55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1071546"/>
            <a:ext cx="2857500" cy="2505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orgo\Desktop\Downloads\image209526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876"/>
            <a:ext cx="4524469" cy="2888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orgo\Desktop\Downloads\16735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4000527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00562" y="0"/>
            <a:ext cx="4443386" cy="328612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Воспитатель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д</a:t>
            </a:r>
            <a:r>
              <a:rPr lang="ru-RU" sz="2400" b="1" i="1" dirty="0" smtClean="0">
                <a:solidFill>
                  <a:schemeClr val="bg1"/>
                </a:solidFill>
              </a:rPr>
              <a:t>/с «Мечта» Зинаида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Морева</a:t>
            </a:r>
            <a:r>
              <a:rPr lang="ru-RU" sz="2400" b="1" i="1" dirty="0" smtClean="0">
                <a:solidFill>
                  <a:schemeClr val="bg1"/>
                </a:solidFill>
              </a:rPr>
              <a:t> – победитель муниципального этапа конкурса «Педагог года Подмосковья» и будет представлять Лотошинский район на областном уровне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C:\Users\orgo\Desktop\Downloads\20161228_0918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429000"/>
            <a:ext cx="3929058" cy="3155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8072462" cy="1143000"/>
          </a:xfrm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</a:rPr>
              <a:t>Лотошинский Дом культуры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orgo\Desktop\Спорт и культура\IMG_76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000108"/>
            <a:ext cx="3643338" cy="242967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7" name="Picture 3" descr="C:\Users\orgo\Desktop\Спорт и культура\IMG_81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643314"/>
            <a:ext cx="4214842" cy="280854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:\Users\orgo\Desktop\Спорт и культура\IMG_81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1185" y="1000108"/>
            <a:ext cx="3645095" cy="242889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9" name="Picture 5" descr="C:\Users\orgo\Desktop\Спорт и культура\IMG_82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3643314"/>
            <a:ext cx="4148480" cy="278608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orgo\Desktop\Спорт и культура\IMG_8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00438"/>
            <a:ext cx="4288348" cy="2857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5" name="Picture 5" descr="C:\Users\orgo\Desktop\Спорт и культура\IMG_8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66"/>
            <a:ext cx="4288347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 descr="C:\Users\orgo\Desktop\Спорт и культура\IMG_83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00438"/>
            <a:ext cx="4357718" cy="2906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7" name="Picture 7" descr="C:\Users\orgo\Desktop\Спорт и культура\IMG_80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28604"/>
            <a:ext cx="4284901" cy="2857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686800" cy="79690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Лотошинский историко-краеведческий музей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orgo\Desktop\Спорт и культура\IMG_71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857231"/>
            <a:ext cx="3857652" cy="25725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1" name="Picture 3" descr="C:\Users\orgo\Desktop\Спорт и культура\IMG_63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857232"/>
            <a:ext cx="3786214" cy="252292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C:\Users\orgo\Desktop\Спорт и культура\IMG_63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571876"/>
            <a:ext cx="4181138" cy="278608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4" name="Picture 6" descr="C:\Users\orgo\Desktop\Спорт и культура\IMG_02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5" y="3571876"/>
            <a:ext cx="4181139" cy="278608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130425"/>
            <a:ext cx="7458100" cy="869947"/>
          </a:xfrm>
        </p:spPr>
        <p:txBody>
          <a:bodyPr/>
          <a:lstStyle/>
          <a:p>
            <a:endParaRPr lang="ru-RU"/>
          </a:p>
        </p:txBody>
      </p:sp>
      <p:pic>
        <p:nvPicPr>
          <p:cNvPr id="1027" name="Picture 3" descr="C:\Users\orgo\Desktop\Downloads\1920x1200_1026338_[www.ArtFile.ru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285720" y="214290"/>
            <a:ext cx="10058400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Доходная часть бюджета </a:t>
            </a:r>
            <a:b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Лотошинского муниципального района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857192" y="1428736"/>
          <a:ext cx="8286808" cy="4960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-214338"/>
            <a:ext cx="2071702" cy="332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21433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Центральная библиотечная система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orgo\Desktop\Downloads\img_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714356"/>
            <a:ext cx="3393007" cy="254475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C:\Users\orgo\Desktop\Downloads\img_71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723896"/>
            <a:ext cx="3429024" cy="257176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:\Users\orgo\Desktop\Downloads\img_71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500438"/>
            <a:ext cx="3905278" cy="292895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9" name="Picture 5" descr="C:\Users\orgo\Desktop\Downloads\img_72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3500437"/>
            <a:ext cx="3929090" cy="294681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0"/>
            <a:ext cx="8001024" cy="114300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Лотошинская детская школа искусств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orgo\Desktop\Спорт и культура\3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928670"/>
            <a:ext cx="3750494" cy="25003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C:\Users\orgo\Desktop\Спорт и культура\img_66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891" y="3929066"/>
            <a:ext cx="4031327" cy="271464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3" name="Picture 5" descr="C:\Users\orgo\Desktop\Downloads\55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496" y="3500438"/>
            <a:ext cx="4717856" cy="3143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4" name="Picture 6" descr="C:\Users\orgo\Desktop\Downloads\1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928670"/>
            <a:ext cx="3929089" cy="294681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5" name="Picture 7" descr="C:\Users\orgo\Desktop\Downloads\hello_html_1ad3a13c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92980">
            <a:off x="3264533" y="2289415"/>
            <a:ext cx="2574925" cy="2973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-21433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Парк культуры и отдыха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orgo\Desktop\Общ орг\IMG_38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857232"/>
            <a:ext cx="1714512" cy="257300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5" name="Picture 3" descr="C:\Users\orgo\Desktop\Общ орг\IMG_47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857232"/>
            <a:ext cx="2928958" cy="195169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6" name="Picture 4" descr="C:\Users\orgo\Desktop\Общ орг\IMG_47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857496"/>
            <a:ext cx="2928958" cy="195169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8" name="Picture 6" descr="C:\Users\orgo\Desktop\Парк (до и после)\P_20160501_1052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3500439"/>
            <a:ext cx="2500330" cy="187448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9" name="Picture 7" descr="C:\Users\orgo\Desktop\Парк (до и после)\P_20160501_1053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4643446"/>
            <a:ext cx="2786082" cy="214314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80" name="Picture 8" descr="C:\Users\orgo\Desktop\Общ орг\IMG_238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4857760"/>
            <a:ext cx="2892117" cy="192714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82" name="Picture 10" descr="C:\Users\orgo\Desktop\Парк (до и после)\После\IMG_591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6512" y="857232"/>
            <a:ext cx="2483937" cy="372321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83" name="Picture 11" descr="C:\Users\orgo\Desktop\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000" y="5429264"/>
            <a:ext cx="3034712" cy="135732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4" y="0"/>
            <a:ext cx="7658096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Спортивная  жизнь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orgo\Desktop\Спорт и культура\IMG_0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876"/>
            <a:ext cx="2243121" cy="307260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orgo\Desktop\Спорт и культура\IMG_43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1357298"/>
            <a:ext cx="3525839" cy="234942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76" name="Picture 4" descr="C:\Users\orgo\Desktop\Спорт и культура\IMG_84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929066"/>
            <a:ext cx="4138601" cy="275773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77" name="Picture 5" descr="C:\Users\orgo\Desktop\Спорт и культура\IMG_84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8085" y="1357298"/>
            <a:ext cx="3430679" cy="228601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78" name="Picture 6" descr="C:\Users\orgo\Desktop\Downloads\9658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3500438"/>
            <a:ext cx="3536181" cy="235745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Доходы от предпринимательской деятельности КСЦ «Лотошино»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57158" y="1214422"/>
          <a:ext cx="7786742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orgo\Desktop\Отчет главы 2016\png\F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1424" y="3227388"/>
            <a:ext cx="4989534" cy="2663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142852"/>
            <a:ext cx="7643834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Лотошинский район собрал более 6500 килограмм макулатуры и занял второе место в весеннем этапе эко – марафона «Сдай макулатуру – спаси дерево!»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243" name="Picture 3" descr="C:\Users\orgo\Desktop\20160524_140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71612"/>
            <a:ext cx="3643338" cy="48594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44" name="Picture 4" descr="C:\Users\orgo\Desktop\20160524_150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571612"/>
            <a:ext cx="3643338" cy="48594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orgo\Desktop\Субботники\IMG_9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14817"/>
            <a:ext cx="3571900" cy="238011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0" name="Picture 2" descr="C:\Users\orgo\Desktop\Субботники\IMG_9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85728"/>
            <a:ext cx="2500329" cy="37523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4" name="Picture 6" descr="C:\Users\orgo\Desktop\Субботники\IMG_9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786190"/>
            <a:ext cx="4181137" cy="278608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C:\Users\orgo\Desktop\Субботники\IMG_97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285728"/>
            <a:ext cx="4974427" cy="33146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orgo\Desktop\Субботники\IMG_4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8683903" cy="578647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-214338"/>
            <a:ext cx="16472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68346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chemeClr val="bg1"/>
                </a:solidFill>
              </a:rPr>
              <a:t>Экологическая акция «Лес Победы»</a:t>
            </a:r>
            <a:endParaRPr lang="ru-RU" sz="3600" i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orgo\Desktop\Спорт и культура\IMG_1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059105"/>
            <a:ext cx="5026336" cy="3798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 descr="C:\Users\orgo\Desktop\Спорт и культура\IMG_14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85794"/>
            <a:ext cx="4860101" cy="3238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 descr="C:\Users\orgo\Desktop\Спорт и культура\IMG_15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9609" y="785794"/>
            <a:ext cx="4824391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3" name="Picture 5" descr="C:\Users\orgo\Desktop\Downloads\0_a3e3d_2837013a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20" y="4286256"/>
            <a:ext cx="4286280" cy="2259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rgo\Desktop\Downloads\17982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7024"/>
            <a:ext cx="9144000" cy="6113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2357430"/>
          <a:ext cx="8686800" cy="4079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686800" cy="8382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Расходная часть бюджета</a:t>
            </a:r>
            <a:endParaRPr lang="ru-RU" b="1" i="1" dirty="0">
              <a:solidFill>
                <a:schemeClr val="bg1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3286116" y="1214422"/>
          <a:ext cx="2428892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214346" y="-214338"/>
            <a:ext cx="1857388" cy="298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rgo\Desktop\Downloads\linii_siniy_fon_odnotonnyy_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714316" y="214290"/>
            <a:ext cx="8429684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chemeClr val="bg1"/>
                </a:solidFill>
                <a:ea typeface="+mj-ea"/>
                <a:cs typeface="+mj-cs"/>
              </a:rPr>
              <a:t>В 2016 году зарегистрировано 1630 обращений граждан, что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на 634 обращения больше чем в 2015 году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214338"/>
            <a:ext cx="16472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Диаграмма 11"/>
          <p:cNvGraphicFramePr/>
          <p:nvPr/>
        </p:nvGraphicFramePr>
        <p:xfrm>
          <a:off x="3571868" y="3643314"/>
          <a:ext cx="5786478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C:\Users\orgo\Desktop\IMG_4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000108"/>
            <a:ext cx="3645095" cy="24288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 descr="C:\Users\orgo\Desktop\DSC05731-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1000108"/>
            <a:ext cx="3338416" cy="24288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6" name="Picture 4" descr="C:\Users\orgo\Desktop\IMG_64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935" y="3768249"/>
            <a:ext cx="3886437" cy="25897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0"/>
            <a:ext cx="7443782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Общественные организации района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214338"/>
            <a:ext cx="16472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orgo\Desktop\Общ орг\DSC06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071546"/>
            <a:ext cx="3765238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orgo\Desktop\Общ орг\IMG_07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071546"/>
            <a:ext cx="3786214" cy="2522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orgo\Desktop\Общ орг\IMG_47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786190"/>
            <a:ext cx="3752306" cy="2500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orgo\Desktop\Общ орг\DSC_00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3786190"/>
            <a:ext cx="3747670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Общественные организации района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214338"/>
            <a:ext cx="16472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orgo\Desktop\Общ орг\IMG_8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071546"/>
            <a:ext cx="3859512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orgo\Desktop\Общ орг\IMG_58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071546"/>
            <a:ext cx="3859512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orgo\Desktop\Общ орг\IMG_75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786190"/>
            <a:ext cx="3859513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orgo\Desktop\Общ орг\IMG_45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3786190"/>
            <a:ext cx="3856412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496"/>
            <a:ext cx="4643438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Начиная с апреля 2014 года районное отделение Российского союза сельской молодёжи дважды признавалось лучшим в Подмосковье.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orgo\Desktop\Общ орг\IMG_42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857652" cy="2570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orgo\Desktop\Общ орг\IMG_47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357298"/>
            <a:ext cx="4149030" cy="2766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00562" y="142852"/>
            <a:ext cx="44291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Около года при главе Лотошинского района осуществляет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свою деятельность молодежный парламент.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14810" y="4214818"/>
            <a:ext cx="4714908" cy="2357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 января 2016 года работает Молодежная территориальная избирательная комиссия.</a:t>
            </a:r>
            <a:r>
              <a:rPr kumimoji="0" lang="ru-RU" sz="20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Ребята принимают активное участие в областных акциях. В сентябре в качестве волонтеров  и наблюдателей члены </a:t>
            </a:r>
            <a:r>
              <a:rPr kumimoji="0" lang="ru-RU" sz="22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молодежной</a:t>
            </a:r>
            <a:r>
              <a:rPr kumimoji="0" lang="ru-RU" sz="20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комиссии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участвовали в Едином дне голосования и на выборах в г. Волоколамске.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orgo\Desktop\Downloads\ckdflgjg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71942"/>
            <a:ext cx="3786214" cy="2524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rgo\Desktop\Downloads\linii_siniy_fon_odnotonnyy_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142844" y="2928934"/>
            <a:ext cx="10058400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chemeClr val="bg1"/>
                </a:solidFill>
                <a:ea typeface="+mj-ea"/>
                <a:cs typeface="+mj-cs"/>
              </a:rPr>
              <a:t>Впервые новогодний приём главы района носил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chemeClr val="bg1"/>
                </a:solidFill>
                <a:ea typeface="+mj-ea"/>
                <a:cs typeface="+mj-cs"/>
              </a:rPr>
              <a:t>б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лаготворительный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характер – собранные средства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переданы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на лечение тяжелобольного ребёнка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142900"/>
            <a:ext cx="16472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orgo\Desktop\Downloads\6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071942"/>
            <a:ext cx="3500462" cy="23336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99" name="Picture 3" descr="C:\Users\orgo\Desktop\Downloads\6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357166"/>
            <a:ext cx="3557601" cy="23717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00" name="Picture 4" descr="C:\Users\orgo\Desktop\Downloads\8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7166" y="357166"/>
            <a:ext cx="3465362" cy="23057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01" name="Picture 5" descr="C:\Users\orgo\Desktop\Downloads\3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4000504"/>
            <a:ext cx="3881453" cy="25876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428604"/>
            <a:ext cx="8858280" cy="1143000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chemeClr val="bg1"/>
                </a:solidFill>
              </a:rPr>
              <a:t>Губернатор Московской области </a:t>
            </a:r>
            <a:br>
              <a:rPr lang="ru-RU" sz="3100" b="1" i="1" dirty="0" smtClean="0">
                <a:solidFill>
                  <a:schemeClr val="bg1"/>
                </a:solidFill>
              </a:rPr>
            </a:br>
            <a:r>
              <a:rPr lang="ru-RU" sz="3100" b="1" i="1" dirty="0" smtClean="0">
                <a:solidFill>
                  <a:schemeClr val="bg1"/>
                </a:solidFill>
              </a:rPr>
              <a:t>А.Ю. Воробьёв:</a:t>
            </a:r>
            <a:r>
              <a:rPr lang="ru-RU" b="1" i="1" dirty="0" smtClean="0">
                <a:solidFill>
                  <a:schemeClr val="bg1"/>
                </a:solidFill>
              </a:rPr>
              <a:t/>
            </a:r>
            <a:br>
              <a:rPr lang="ru-RU" b="1" i="1" dirty="0" smtClean="0">
                <a:solidFill>
                  <a:schemeClr val="bg1"/>
                </a:solidFill>
              </a:rPr>
            </a:b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orgo\Desktop\Downloads\gub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000240"/>
            <a:ext cx="3899182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2786058"/>
            <a:ext cx="4786314" cy="341632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«Наша общая задача – не успокаиваться, продолжать работать на результат, держать темп. Только такой подход, только движение вперёд с обязательным учётом мнения жителей определит наш успех и сделает лидерство реальным»</a:t>
            </a:r>
            <a:endParaRPr lang="ru-RU" sz="2400" dirty="0"/>
          </a:p>
        </p:txBody>
      </p:sp>
      <p:pic>
        <p:nvPicPr>
          <p:cNvPr id="1028" name="Picture 4" descr="C:\Users\orgo\Desktop\Downloads\M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0"/>
            <a:ext cx="1763881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876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61523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Просроченная кредиторская задолженность муниципальных учреждений Лотошинского района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84" y="-214339"/>
            <a:ext cx="1914421" cy="307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8043890" cy="868346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</a:rPr>
              <a:t>Муниципальный долг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2332037"/>
          <a:ext cx="900115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orgo\Desktop\Downloads\krasochnaja_zheltaja_strelk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724987">
            <a:off x="2174072" y="33647"/>
            <a:ext cx="4076978" cy="420521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14346" y="-214338"/>
            <a:ext cx="2071702" cy="332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928670"/>
          <a:ext cx="8229600" cy="5197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14346" y="-214337"/>
            <a:ext cx="2214578" cy="355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961</Words>
  <Application>Microsoft Office PowerPoint</Application>
  <PresentationFormat>Экран (4:3)</PresentationFormat>
  <Paragraphs>143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Доклад об итогах социально-экономического развития Лотошинского муниципального района  за 2016 год</vt:lpstr>
      <vt:lpstr>Слайд 2</vt:lpstr>
      <vt:lpstr>Слайд 3</vt:lpstr>
      <vt:lpstr>Структура расходов бюджета на социальную сферу (млн. руб)</vt:lpstr>
      <vt:lpstr>Слайд 5</vt:lpstr>
      <vt:lpstr>Расходная часть бюджета</vt:lpstr>
      <vt:lpstr>Просроченная кредиторская задолженность муниципальных учреждений Лотошинского района</vt:lpstr>
      <vt:lpstr>Муниципальный долг</vt:lpstr>
      <vt:lpstr>Слайд 9</vt:lpstr>
      <vt:lpstr>Слайд 10</vt:lpstr>
      <vt:lpstr>Слайд 11</vt:lpstr>
      <vt:lpstr>Производственный потенциал сельскохозяйственных организаций Лотошинского района</vt:lpstr>
      <vt:lpstr>Слайд 13</vt:lpstr>
      <vt:lpstr>Посевы зерновых культур</vt:lpstr>
      <vt:lpstr>Слайд 15</vt:lpstr>
      <vt:lpstr>Слайд 16</vt:lpstr>
      <vt:lpstr>Слайд 17</vt:lpstr>
      <vt:lpstr>Слайд 18</vt:lpstr>
      <vt:lpstr>Средняя заработная плата работников сельского хозяйства</vt:lpstr>
      <vt:lpstr>Открытие фельдшерско-акушерского пункта в д. Нововасильевское</vt:lpstr>
      <vt:lpstr>Слайд 21</vt:lpstr>
      <vt:lpstr>Открытие пожарно-спасательных пунктов в деревне Доры и посёлке Кировский</vt:lpstr>
      <vt:lpstr>Слайд 23</vt:lpstr>
      <vt:lpstr>Слайд 24</vt:lpstr>
      <vt:lpstr>Отремонтирован районный отдел ЗАГС</vt:lpstr>
      <vt:lpstr>Слайд 26</vt:lpstr>
      <vt:lpstr>Строительство тепличного комплекса для круглогодичного промышленного производства овощей в защищенном грунте</vt:lpstr>
      <vt:lpstr>Инвентаризация кладбищ в сельском поселении Ошейкинское</vt:lpstr>
      <vt:lpstr>Реконструкция воинского захоронения  в д. Шубино</vt:lpstr>
      <vt:lpstr>Слайд 30</vt:lpstr>
      <vt:lpstr>Учебно-курсовое предприятие «Кадровик»</vt:lpstr>
      <vt:lpstr>Ремонт дороги протяженностью 0,347 км в деревне Курвино</vt:lpstr>
      <vt:lpstr>Ремонт дороги протяженностью 0,43 км в деревне Ушаково</vt:lpstr>
      <vt:lpstr>Ремонт дороги протяженностью 0,225 км в поселке Большая Сестра</vt:lpstr>
      <vt:lpstr>В 2016 году по государственной программе Московской области приобретен трактор с навесным оборудованием МТЗ – 82.0</vt:lpstr>
      <vt:lpstr>МП «Лотошинское ЖКХ»</vt:lpstr>
      <vt:lpstr>Слайд 37</vt:lpstr>
      <vt:lpstr>Слайд 38</vt:lpstr>
      <vt:lpstr>Недостроенный дом по улице Калинина передан в собственность района</vt:lpstr>
      <vt:lpstr>В рамках реализации муниципальной программы «Жилище» 24 семьи улучшили свои жилищные условия</vt:lpstr>
      <vt:lpstr>Слайд 41</vt:lpstr>
      <vt:lpstr>Слайд 42</vt:lpstr>
      <vt:lpstr>Слайд 43</vt:lpstr>
      <vt:lpstr>Лотошинская СОШ №1 заняла 1-5 место в финале соревнований «Веселые старты», получив 1 миллион рублей на благоустройство школьной спортивной площадки</vt:lpstr>
      <vt:lpstr>Награждение победителей и призеров районных и областных олимпиад</vt:lpstr>
      <vt:lpstr>Воспитатель д/с «Мечта» Зинаида Морева – победитель муниципального этапа конкурса «Педагог года Подмосковья» и будет представлять Лотошинский район на областном уровне</vt:lpstr>
      <vt:lpstr>Лотошинский Дом культуры</vt:lpstr>
      <vt:lpstr>Слайд 48</vt:lpstr>
      <vt:lpstr>Лотошинский историко-краеведческий музей</vt:lpstr>
      <vt:lpstr>Центральная библиотечная система</vt:lpstr>
      <vt:lpstr>Лотошинская детская школа искусств</vt:lpstr>
      <vt:lpstr>Парк культуры и отдыха</vt:lpstr>
      <vt:lpstr>Спортивная  жизнь</vt:lpstr>
      <vt:lpstr>Доходы от предпринимательской деятельности КСЦ «Лотошино»</vt:lpstr>
      <vt:lpstr>Лотошинский район собрал более 6500 килограмм макулатуры и занял второе место в весеннем этапе эко – марафона «Сдай макулатуру – спаси дерево!» </vt:lpstr>
      <vt:lpstr>Слайд 56</vt:lpstr>
      <vt:lpstr>Слайд 57</vt:lpstr>
      <vt:lpstr>Экологическая акция «Лес Победы»</vt:lpstr>
      <vt:lpstr>Слайд 59</vt:lpstr>
      <vt:lpstr>Слайд 60</vt:lpstr>
      <vt:lpstr>Слайд 61</vt:lpstr>
      <vt:lpstr>Общественные организации района</vt:lpstr>
      <vt:lpstr>Общественные организации района</vt:lpstr>
      <vt:lpstr>Начиная с апреля 2014 года районное отделение Российского союза сельской молодёжи дважды признавалось лучшим в Подмосковье. </vt:lpstr>
      <vt:lpstr>Слайд 65</vt:lpstr>
      <vt:lpstr>Губернатор Московской области  А.Ю. Воробьёв: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Белковский А.Н.</dc:creator>
  <cp:lastModifiedBy>Белковский А.Н.</cp:lastModifiedBy>
  <cp:revision>280</cp:revision>
  <dcterms:created xsi:type="dcterms:W3CDTF">2017-01-17T11:00:35Z</dcterms:created>
  <dcterms:modified xsi:type="dcterms:W3CDTF">2017-02-01T09:54:58Z</dcterms:modified>
</cp:coreProperties>
</file>