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charts/chart7.xml" ContentType="application/vnd.openxmlformats-officedocument.drawingml.chart+xml"/>
  <Override PartName="/ppt/diagrams/colors8.xml" ContentType="application/vnd.openxmlformats-officedocument.drawingml.diagramColors+xml"/>
  <Default Extension="xlsx" ContentType="application/vnd.openxmlformats-officedocument.spreadsheetml.sheet"/>
  <Override PartName="/ppt/charts/chart3.xml" ContentType="application/vnd.openxmlformats-officedocument.drawingml.char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slides/slide79.xml" ContentType="application/vnd.openxmlformats-officedocument.presentationml.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charts/chart6.xml" ContentType="application/vnd.openxmlformats-officedocument.drawingml.char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7"/>
  </p:notesMasterIdLst>
  <p:sldIdLst>
    <p:sldId id="256" r:id="rId2"/>
    <p:sldId id="281" r:id="rId3"/>
    <p:sldId id="303" r:id="rId4"/>
    <p:sldId id="283" r:id="rId5"/>
    <p:sldId id="282" r:id="rId6"/>
    <p:sldId id="304" r:id="rId7"/>
    <p:sldId id="297" r:id="rId8"/>
    <p:sldId id="354" r:id="rId9"/>
    <p:sldId id="298" r:id="rId10"/>
    <p:sldId id="299" r:id="rId11"/>
    <p:sldId id="395" r:id="rId12"/>
    <p:sldId id="290" r:id="rId13"/>
    <p:sldId id="311" r:id="rId14"/>
    <p:sldId id="291" r:id="rId15"/>
    <p:sldId id="310" r:id="rId16"/>
    <p:sldId id="309" r:id="rId17"/>
    <p:sldId id="307" r:id="rId18"/>
    <p:sldId id="261" r:id="rId19"/>
    <p:sldId id="284" r:id="rId20"/>
    <p:sldId id="371" r:id="rId21"/>
    <p:sldId id="312" r:id="rId22"/>
    <p:sldId id="392" r:id="rId23"/>
    <p:sldId id="265" r:id="rId24"/>
    <p:sldId id="286" r:id="rId25"/>
    <p:sldId id="268" r:id="rId26"/>
    <p:sldId id="267" r:id="rId27"/>
    <p:sldId id="393" r:id="rId28"/>
    <p:sldId id="385" r:id="rId29"/>
    <p:sldId id="372" r:id="rId30"/>
    <p:sldId id="377" r:id="rId31"/>
    <p:sldId id="301" r:id="rId32"/>
    <p:sldId id="278" r:id="rId33"/>
    <p:sldId id="288" r:id="rId34"/>
    <p:sldId id="295" r:id="rId35"/>
    <p:sldId id="383" r:id="rId36"/>
    <p:sldId id="274" r:id="rId37"/>
    <p:sldId id="398" r:id="rId38"/>
    <p:sldId id="381" r:id="rId39"/>
    <p:sldId id="386" r:id="rId40"/>
    <p:sldId id="370" r:id="rId41"/>
    <p:sldId id="382" r:id="rId42"/>
    <p:sldId id="399" r:id="rId43"/>
    <p:sldId id="273" r:id="rId44"/>
    <p:sldId id="400" r:id="rId45"/>
    <p:sldId id="401" r:id="rId46"/>
    <p:sldId id="314" r:id="rId47"/>
    <p:sldId id="320" r:id="rId48"/>
    <p:sldId id="387" r:id="rId49"/>
    <p:sldId id="322" r:id="rId50"/>
    <p:sldId id="323" r:id="rId51"/>
    <p:sldId id="394" r:id="rId52"/>
    <p:sldId id="324" r:id="rId53"/>
    <p:sldId id="325" r:id="rId54"/>
    <p:sldId id="360" r:id="rId55"/>
    <p:sldId id="361" r:id="rId56"/>
    <p:sldId id="362" r:id="rId57"/>
    <p:sldId id="390" r:id="rId58"/>
    <p:sldId id="363" r:id="rId59"/>
    <p:sldId id="364" r:id="rId60"/>
    <p:sldId id="365" r:id="rId61"/>
    <p:sldId id="410" r:id="rId62"/>
    <p:sldId id="408" r:id="rId63"/>
    <p:sldId id="366" r:id="rId64"/>
    <p:sldId id="367" r:id="rId65"/>
    <p:sldId id="373" r:id="rId66"/>
    <p:sldId id="402" r:id="rId67"/>
    <p:sldId id="403" r:id="rId68"/>
    <p:sldId id="374" r:id="rId69"/>
    <p:sldId id="375" r:id="rId70"/>
    <p:sldId id="404" r:id="rId71"/>
    <p:sldId id="405" r:id="rId72"/>
    <p:sldId id="406" r:id="rId73"/>
    <p:sldId id="376" r:id="rId74"/>
    <p:sldId id="391" r:id="rId75"/>
    <p:sldId id="388" r:id="rId76"/>
    <p:sldId id="368" r:id="rId77"/>
    <p:sldId id="396" r:id="rId78"/>
    <p:sldId id="369" r:id="rId79"/>
    <p:sldId id="397" r:id="rId80"/>
    <p:sldId id="407" r:id="rId81"/>
    <p:sldId id="333" r:id="rId82"/>
    <p:sldId id="351" r:id="rId83"/>
    <p:sldId id="350" r:id="rId84"/>
    <p:sldId id="384" r:id="rId85"/>
    <p:sldId id="409" r:id="rId8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934" autoAdjust="0"/>
    <p:restoredTop sz="94660"/>
  </p:normalViewPr>
  <p:slideViewPr>
    <p:cSldViewPr>
      <p:cViewPr>
        <p:scale>
          <a:sx n="75" d="100"/>
          <a:sy n="75" d="100"/>
        </p:scale>
        <p:origin x="-354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view3D>
      <c:rAngAx val="1"/>
    </c:view3D>
    <c:plotArea>
      <c:layout>
        <c:manualLayout>
          <c:layoutTarget val="inner"/>
          <c:xMode val="edge"/>
          <c:yMode val="edge"/>
          <c:x val="1.7487515891482893E-2"/>
          <c:y val="2.8159883635378469E-2"/>
          <c:w val="0.83900757533651882"/>
          <c:h val="0.77917974713755245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2016 год</c:v>
                </c:pt>
              </c:strCache>
            </c:strRef>
          </c:tx>
          <c:dLbls>
            <c:dLbl>
              <c:idx val="0"/>
              <c:layout>
                <c:manualLayout>
                  <c:x val="-2.2988344848824855E-2"/>
                  <c:y val="-2.0479915371184491E-2"/>
                </c:manualLayout>
              </c:layout>
              <c:showVal val="1"/>
            </c:dLbl>
            <c:dLbl>
              <c:idx val="1"/>
              <c:layout>
                <c:manualLayout>
                  <c:x val="1.0727894262784907E-2"/>
                  <c:y val="-4.0959830742368711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Доходы консолидированного бюджета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832.8</c:v>
                </c:pt>
                <c:pt idx="1">
                  <c:v>151.69999999999999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2017 год</c:v>
                </c:pt>
              </c:strCache>
            </c:strRef>
          </c:tx>
          <c:dLbls>
            <c:dLbl>
              <c:idx val="0"/>
              <c:layout>
                <c:manualLayout>
                  <c:x val="7.0497590869729898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4.9041802344159446E-2"/>
                  <c:y val="-4.3519820163766772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Доходы консолидированного бюджета</c:v>
                </c:pt>
                <c:pt idx="1">
                  <c:v>Собственные доходы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1153.9000000000001</c:v>
                </c:pt>
                <c:pt idx="1">
                  <c:v>155.19999999999999</c:v>
                </c:pt>
              </c:numCache>
            </c:numRef>
          </c:val>
        </c:ser>
        <c:shape val="cone"/>
        <c:axId val="102871424"/>
        <c:axId val="102872960"/>
        <c:axId val="0"/>
      </c:bar3DChart>
      <c:catAx>
        <c:axId val="102871424"/>
        <c:scaling>
          <c:orientation val="minMax"/>
        </c:scaling>
        <c:axPos val="b"/>
        <c:majorGridlines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2872960"/>
        <c:crosses val="autoZero"/>
        <c:auto val="1"/>
        <c:lblAlgn val="ctr"/>
        <c:lblOffset val="100"/>
      </c:catAx>
      <c:valAx>
        <c:axId val="10287296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28714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1575764180627752"/>
          <c:y val="0.26544060690787474"/>
          <c:w val="0.13790805258926062"/>
          <c:h val="0.13597678961596871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depthPercent val="100"/>
      <c:rAngAx val="1"/>
    </c:view3D>
    <c:floor>
      <c:spPr>
        <a:noFill/>
        <a:ln w="9525">
          <a:noFill/>
        </a:ln>
      </c:spPr>
    </c:floor>
    <c:sideWall>
      <c:spPr>
        <a:noFill/>
        <a:ln w="25400">
          <a:noFill/>
        </a:ln>
      </c:spPr>
    </c:sideWall>
    <c:backWall>
      <c:spPr>
        <a:noFill/>
        <a:ln w="25400">
          <a:noFill/>
        </a:ln>
      </c:spPr>
    </c:backWall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Цн</c:v>
                </c:pt>
              </c:strCache>
            </c:strRef>
          </c:tx>
          <c:spPr>
            <a:solidFill>
              <a:srgbClr val="FFC000"/>
            </a:solidFill>
            <a:ln w="25346">
              <a:noFill/>
            </a:ln>
          </c:spPr>
          <c:dLbls>
            <c:dLbl>
              <c:idx val="0"/>
              <c:layout>
                <c:manualLayout>
                  <c:x val="4.3559160556867267E-2"/>
                  <c:y val="-5.887158860283129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396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33,7 </a:t>
                    </a:r>
                    <a:r>
                      <a:rPr lang="ru-RU" b="1" dirty="0" err="1" smtClean="0">
                        <a:solidFill>
                          <a:schemeClr val="bg1"/>
                        </a:solidFill>
                      </a:rPr>
                      <a:t>Цн</a:t>
                    </a:r>
                    <a:endParaRPr lang="ru-RU" b="1" dirty="0" smtClean="0"/>
                  </a:p>
                </c:rich>
              </c:tx>
              <c:spPr>
                <a:noFill/>
                <a:ln w="25346">
                  <a:noFill/>
                </a:ln>
              </c:spPr>
            </c:dLbl>
            <c:dLbl>
              <c:idx val="1"/>
              <c:layout>
                <c:manualLayout>
                  <c:x val="2.8061169541755578E-2"/>
                  <c:y val="-6.047313209330417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2396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40,8 </a:t>
                    </a:r>
                    <a:r>
                      <a:rPr lang="ru-RU" b="1" dirty="0" err="1" smtClean="0">
                        <a:solidFill>
                          <a:schemeClr val="bg1"/>
                        </a:solidFill>
                      </a:rPr>
                      <a:t>Цн</a:t>
                    </a:r>
                    <a:endParaRPr lang="ru-RU" b="1" dirty="0" smtClean="0"/>
                  </a:p>
                </c:rich>
              </c:tx>
              <c:spPr>
                <a:noFill/>
                <a:ln w="25346">
                  <a:noFill/>
                </a:ln>
              </c:spPr>
            </c:dLbl>
            <c:spPr>
              <a:noFill/>
              <a:ln w="25346"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396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33.700000000000003</c:v>
                </c:pt>
                <c:pt idx="1">
                  <c:v>40.800000000000004</c:v>
                </c:pt>
              </c:numCache>
            </c:numRef>
          </c:val>
        </c:ser>
        <c:dLbls>
          <c:showVal val="1"/>
        </c:dLbls>
        <c:shape val="box"/>
        <c:axId val="151703936"/>
        <c:axId val="151705472"/>
        <c:axId val="0"/>
      </c:bar3DChart>
      <c:catAx>
        <c:axId val="151703936"/>
        <c:scaling>
          <c:orientation val="minMax"/>
        </c:scaling>
        <c:axPos val="b"/>
        <c:numFmt formatCode="General" sourceLinked="1"/>
        <c:majorTickMark val="none"/>
        <c:tickLblPos val="nextTo"/>
        <c:spPr>
          <a:ln w="9504">
            <a:noFill/>
          </a:ln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705472"/>
        <c:crosses val="autoZero"/>
        <c:auto val="1"/>
        <c:lblAlgn val="ctr"/>
        <c:lblOffset val="100"/>
      </c:catAx>
      <c:valAx>
        <c:axId val="151705472"/>
        <c:scaling>
          <c:orientation val="minMax"/>
        </c:scaling>
        <c:delete val="1"/>
        <c:axPos val="l"/>
        <c:majorGridlines>
          <c:spPr>
            <a:ln w="9504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one"/>
        <c:crossAx val="151703936"/>
        <c:crosses val="autoZero"/>
        <c:crossBetween val="between"/>
      </c:valAx>
      <c:spPr>
        <a:noFill/>
        <a:ln w="25374">
          <a:noFill/>
        </a:ln>
      </c:spPr>
    </c:plotArea>
    <c:legend>
      <c:legendPos val="b"/>
      <c:layout/>
      <c:spPr>
        <a:noFill/>
        <a:ln w="25346">
          <a:noFill/>
        </a:ln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/>
            </a:pPr>
            <a:r>
              <a:rPr lang="ru-RU" sz="1800" i="1" dirty="0"/>
              <a:t>Введено индивидуального жилья (тыс. кв.м.)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1.6280242366232826E-2"/>
                  <c:y val="-5.5768154363909313E-2"/>
                </c:manualLayout>
              </c:layout>
              <c:showVal val="1"/>
            </c:dLbl>
            <c:dLbl>
              <c:idx val="1"/>
              <c:layout>
                <c:manualLayout>
                  <c:x val="-9.7681454197396864E-2"/>
                  <c:y val="-7.4357539151879131E-3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15.1</c:v>
                </c:pt>
                <c:pt idx="1">
                  <c:v>18</c:v>
                </c:pt>
              </c:numCache>
            </c:numRef>
          </c:val>
        </c:ser>
        <c:shape val="box"/>
        <c:axId val="106298368"/>
        <c:axId val="164147968"/>
        <c:axId val="0"/>
      </c:bar3DChart>
      <c:catAx>
        <c:axId val="106298368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4147968"/>
        <c:crosses val="autoZero"/>
        <c:auto val="1"/>
        <c:lblAlgn val="ctr"/>
        <c:lblOffset val="100"/>
      </c:catAx>
      <c:valAx>
        <c:axId val="16414796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62983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dirty="0" smtClean="0"/>
              <a:t>Субъекты малого предпринимательства</a:t>
            </a:r>
            <a:endParaRPr lang="ru-RU" dirty="0"/>
          </a:p>
        </c:rich>
      </c:tx>
      <c:layout>
        <c:manualLayout>
          <c:xMode val="edge"/>
          <c:yMode val="edge"/>
          <c:x val="0.26021401347019696"/>
          <c:y val="4.1217694461539472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6.7510458805330707E-3"/>
                  <c:y val="-5.3196802392083957E-2"/>
                </c:manualLayout>
              </c:layout>
              <c:showVal val="1"/>
            </c:dLbl>
            <c:dLbl>
              <c:idx val="1"/>
              <c:layout>
                <c:manualLayout>
                  <c:x val="2.2503486268443556E-3"/>
                  <c:y val="-4.9104740669615947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0.10900000000000008</c:v>
                </c:pt>
                <c:pt idx="1">
                  <c:v>0.26400000000000001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Лист1!$C$2:$C$3</c:f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Лист1!$D$2:$D$3</c:f>
            </c:numRef>
          </c:val>
        </c:ser>
        <c:shape val="cylinder"/>
        <c:axId val="164380032"/>
        <c:axId val="164381824"/>
        <c:axId val="0"/>
      </c:bar3DChart>
      <c:catAx>
        <c:axId val="164380032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4381824"/>
        <c:crosses val="autoZero"/>
        <c:auto val="1"/>
        <c:lblAlgn val="ctr"/>
        <c:lblOffset val="100"/>
      </c:catAx>
      <c:valAx>
        <c:axId val="164381824"/>
        <c:scaling>
          <c:orientation val="minMax"/>
        </c:scaling>
        <c:delete val="1"/>
        <c:axPos val="l"/>
        <c:majorGridlines/>
        <c:numFmt formatCode="0.00%" sourceLinked="1"/>
        <c:tickLblPos val="none"/>
        <c:crossAx val="164380032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1"/>
          <c:h val="0.88220660695223119"/>
        </c:manualLayout>
      </c:layout>
      <c:lineChart>
        <c:grouping val="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-0.10112059703532"/>
                  <c:y val="-0.19506036314317621"/>
                </c:manualLayout>
              </c:layout>
              <c:tx>
                <c:rich>
                  <a:bodyPr/>
                  <a:lstStyle/>
                  <a:p>
                    <a:r>
                      <a:rPr lang="ru-RU" sz="1800" b="1" dirty="0" smtClean="0">
                        <a:solidFill>
                          <a:prstClr val="black"/>
                        </a:solidFill>
                      </a:rPr>
                      <a:t>4,588</a:t>
                    </a:r>
                    <a:r>
                      <a:rPr lang="ru-RU" sz="1800" b="1" baseline="0" dirty="0" smtClean="0">
                        <a:solidFill>
                          <a:prstClr val="black"/>
                        </a:solidFill>
                      </a:rPr>
                      <a:t> млн. рублей</a:t>
                    </a:r>
                    <a:endParaRPr lang="en-US" sz="24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b="1" dirty="0" smtClean="0"/>
                      <a:t>5</a:t>
                    </a:r>
                    <a:r>
                      <a:rPr lang="ru-RU" dirty="0" smtClean="0"/>
                      <a:t>050,7</a:t>
                    </a:r>
                    <a:r>
                      <a:rPr lang="ru-RU" baseline="0" dirty="0" smtClean="0"/>
                      <a:t> млн. рублей</a:t>
                    </a:r>
                    <a:endParaRPr lang="en-US" sz="1800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c:rich>
              </c:tx>
              <c:showVal val="1"/>
            </c:dLbl>
            <c:delete val="1"/>
            <c:txPr>
              <a:bodyPr/>
              <a:lstStyle/>
              <a:p>
                <a:pPr>
                  <a:defRPr lang="ru-RU" b="1"/>
                </a:pPr>
                <a:endParaRPr lang="ru-RU"/>
              </a:p>
            </c:txPr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4427</c:v>
                </c:pt>
                <c:pt idx="1">
                  <c:v>4588</c:v>
                </c:pt>
              </c:numCache>
            </c:numRef>
          </c:val>
        </c:ser>
        <c:marker val="1"/>
        <c:axId val="166594816"/>
        <c:axId val="166596608"/>
      </c:lineChart>
      <c:catAx>
        <c:axId val="166594816"/>
        <c:scaling>
          <c:orientation val="minMax"/>
        </c:scaling>
        <c:axPos val="b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66596608"/>
        <c:crosses val="autoZero"/>
        <c:auto val="1"/>
        <c:lblAlgn val="ctr"/>
        <c:lblOffset val="100"/>
      </c:catAx>
      <c:valAx>
        <c:axId val="166596608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6659481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 рублей</c:v>
                </c:pt>
              </c:strCache>
            </c:strRef>
          </c:tx>
          <c:dLbls>
            <c:dLbl>
              <c:idx val="0"/>
              <c:layout>
                <c:manualLayout>
                  <c:x val="3.4360802495189652E-3"/>
                  <c:y val="-6.6499897097043903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Д</a:t>
                    </a:r>
                    <a:r>
                      <a:rPr lang="ru-RU" sz="1400" dirty="0" smtClean="0"/>
                      <a:t>оходы от приватизации имущества,</a:t>
                    </a:r>
                    <a:r>
                      <a:rPr lang="ru-RU" sz="1400" baseline="0" dirty="0" smtClean="0"/>
                      <a:t> находящегося в муниципальной собственности - </a:t>
                    </a:r>
                    <a:r>
                      <a:rPr lang="en-US" sz="2000" b="1" dirty="0" smtClean="0"/>
                      <a:t>5,9</a:t>
                    </a:r>
                    <a:endParaRPr lang="en-US" sz="2000" b="1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4.9564581124456886E-2"/>
                  <c:y val="-2.1965152020145925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Д</a:t>
                    </a:r>
                    <a:r>
                      <a:rPr lang="ru-RU" sz="1400" dirty="0" smtClean="0"/>
                      <a:t>оходы от продажи земельных участков - </a:t>
                    </a:r>
                    <a:r>
                      <a:rPr lang="en-US" sz="2000" b="1" dirty="0" smtClean="0"/>
                      <a:t>12,7</a:t>
                    </a:r>
                    <a:endParaRPr lang="en-US" sz="2000" b="1" dirty="0"/>
                  </a:p>
                </c:rich>
              </c:tx>
              <c:showVal val="1"/>
            </c:dLbl>
            <c:dLbl>
              <c:idx val="2"/>
              <c:layout>
                <c:manualLayout>
                  <c:x val="1.9933400389457637E-2"/>
                  <c:y val="-8.1603702407858497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Д</a:t>
                    </a:r>
                    <a:r>
                      <a:rPr lang="ru-RU" sz="1400" dirty="0" smtClean="0"/>
                      <a:t>оходы от сдачи в аренду земельных участков -</a:t>
                    </a:r>
                    <a:r>
                      <a:rPr lang="ru-RU" sz="2000" b="1" dirty="0" smtClean="0"/>
                      <a:t> </a:t>
                    </a:r>
                    <a:r>
                      <a:rPr lang="en-US" sz="2000" b="1" dirty="0" smtClean="0"/>
                      <a:t>7,9</a:t>
                    </a:r>
                    <a:endParaRPr lang="en-US" sz="2000" b="1" dirty="0"/>
                  </a:p>
                </c:rich>
              </c:tx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5.9</c:v>
                </c:pt>
                <c:pt idx="1">
                  <c:v>12.7</c:v>
                </c:pt>
                <c:pt idx="2">
                  <c:v>7.9</c:v>
                </c:pt>
              </c:numCache>
            </c:numRef>
          </c:val>
        </c:ser>
        <c:shape val="cylinder"/>
        <c:axId val="101030912"/>
        <c:axId val="102888960"/>
        <c:axId val="0"/>
      </c:bar3DChart>
      <c:catAx>
        <c:axId val="101030912"/>
        <c:scaling>
          <c:orientation val="minMax"/>
        </c:scaling>
        <c:delete val="1"/>
        <c:axPos val="b"/>
        <c:tickLblPos val="none"/>
        <c:crossAx val="102888960"/>
        <c:crosses val="autoZero"/>
        <c:auto val="1"/>
        <c:lblAlgn val="ctr"/>
        <c:lblOffset val="100"/>
      </c:catAx>
      <c:valAx>
        <c:axId val="102888960"/>
        <c:scaling>
          <c:orientation val="minMax"/>
        </c:scaling>
        <c:axPos val="l"/>
        <c:majorGridlines/>
        <c:numFmt formatCode="General" sourceLinked="1"/>
        <c:tickLblPos val="nextTo"/>
        <c:crossAx val="101030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835896595087951"/>
          <c:y val="0.34619696172192183"/>
          <c:w val="0.17736930631376643"/>
          <c:h val="6.5268859015664885E-2"/>
        </c:manualLayout>
      </c:layout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748751589148289E-2"/>
          <c:y val="2.8159883635378469E-2"/>
          <c:w val="0.83900757533651882"/>
          <c:h val="0.77917974713755311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</c:v>
                </c:pt>
              </c:strCache>
            </c:strRef>
          </c:tx>
          <c:dLbls>
            <c:dLbl>
              <c:idx val="0"/>
              <c:layout>
                <c:manualLayout>
                  <c:x val="-2.2988344848824858E-2"/>
                  <c:y val="-2.0479915371184491E-2"/>
                </c:manualLayout>
              </c:layout>
              <c:showVal val="1"/>
            </c:dLbl>
            <c:dLbl>
              <c:idx val="1"/>
              <c:layout>
                <c:manualLayout>
                  <c:x val="1.0727894262784901E-2"/>
                  <c:y val="-4.0959830742368711E-2"/>
                </c:manualLayout>
              </c:layout>
              <c:showVal val="1"/>
            </c:dLbl>
            <c:txPr>
              <a:bodyPr/>
              <a:lstStyle/>
              <a:p>
                <a:pPr>
                  <a:defRPr sz="2400" b="1"/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822.5</c:v>
                </c:pt>
                <c:pt idx="1">
                  <c:v>937.2</c:v>
                </c:pt>
              </c:numCache>
            </c:numRef>
          </c:val>
        </c:ser>
        <c:shape val="cone"/>
        <c:axId val="103235584"/>
        <c:axId val="103237120"/>
        <c:axId val="0"/>
      </c:bar3DChart>
      <c:catAx>
        <c:axId val="103235584"/>
        <c:scaling>
          <c:orientation val="minMax"/>
        </c:scaling>
        <c:axPos val="b"/>
        <c:majorGridlines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03237120"/>
        <c:crosses val="autoZero"/>
        <c:auto val="1"/>
        <c:lblAlgn val="ctr"/>
        <c:lblOffset val="100"/>
      </c:catAx>
      <c:valAx>
        <c:axId val="103237120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3235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4266143215725564"/>
          <c:y val="0.26544060690787497"/>
          <c:w val="0.13790805258926075"/>
          <c:h val="0.13597678961596871"/>
        </c:manualLayout>
      </c:layout>
      <c:txPr>
        <a:bodyPr/>
        <a:lstStyle/>
        <a:p>
          <a:pPr>
            <a:defRPr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1"/>
  <c:chart>
    <c:title>
      <c:tx>
        <c:rich>
          <a:bodyPr/>
          <a:lstStyle/>
          <a:p>
            <a:pPr>
              <a:defRPr sz="1400" i="1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Сумма закупленной продукции для обеспечения нужд Лотошинского </a:t>
            </a: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района (млн. рублей)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12498552586488826"/>
          <c:y val="2.0350302957791014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dLbls>
            <c:dLbl>
              <c:idx val="0"/>
              <c:layout>
                <c:manualLayout>
                  <c:x val="2.542260069201524E-2"/>
                  <c:y val="-5.8045589871167605E-2"/>
                </c:manualLayout>
              </c:layout>
              <c:showVal val="1"/>
            </c:dLbl>
            <c:dLbl>
              <c:idx val="1"/>
              <c:layout>
                <c:manualLayout>
                  <c:x val="3.9722813581273803E-2"/>
                  <c:y val="-4.9115499121757264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262.39999999999975</c:v>
                </c:pt>
                <c:pt idx="1">
                  <c:v>373.5</c:v>
                </c:pt>
              </c:numCache>
            </c:numRef>
          </c:val>
        </c:ser>
        <c:shape val="box"/>
        <c:axId val="103175296"/>
        <c:axId val="103176832"/>
        <c:axId val="0"/>
      </c:bar3DChart>
      <c:catAx>
        <c:axId val="1031752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3176832"/>
        <c:crosses val="autoZero"/>
        <c:auto val="1"/>
        <c:lblAlgn val="ctr"/>
        <c:lblOffset val="100"/>
      </c:catAx>
      <c:valAx>
        <c:axId val="10317683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31752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2"/>
  <c:chart>
    <c:title>
      <c:tx>
        <c:rich>
          <a:bodyPr/>
          <a:lstStyle/>
          <a:p>
            <a:pPr>
              <a:defRPr/>
            </a:pPr>
            <a:r>
              <a:rPr lang="ru-RU" sz="1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Экономия в результате проведения конкурентных</a:t>
            </a:r>
            <a:r>
              <a:rPr lang="ru-RU" sz="1400" i="1" baseline="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процедур (млн. рублей)</a:t>
            </a:r>
            <a:endParaRPr lang="ru-RU" sz="1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c:rich>
      </c:tx>
      <c:layout>
        <c:manualLayout>
          <c:xMode val="edge"/>
          <c:yMode val="edge"/>
          <c:x val="0.12498552586488826"/>
          <c:y val="2.0350302957791014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Млн.рублей</c:v>
                </c:pt>
              </c:strCache>
            </c:strRef>
          </c:tx>
          <c:dLbls>
            <c:dLbl>
              <c:idx val="0"/>
              <c:layout>
                <c:manualLayout>
                  <c:x val="2.542260069201524E-2"/>
                  <c:y val="-5.8045589871167605E-2"/>
                </c:manualLayout>
              </c:layout>
              <c:showVal val="1"/>
            </c:dLbl>
            <c:dLbl>
              <c:idx val="1"/>
              <c:layout>
                <c:manualLayout>
                  <c:x val="3.9722813581273816E-2"/>
                  <c:y val="-4.9115499121757292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10</c:v>
                </c:pt>
                <c:pt idx="1">
                  <c:v>30</c:v>
                </c:pt>
              </c:numCache>
            </c:numRef>
          </c:val>
        </c:ser>
        <c:shape val="box"/>
        <c:axId val="106765696"/>
        <c:axId val="106771584"/>
        <c:axId val="0"/>
      </c:bar3DChart>
      <c:catAx>
        <c:axId val="10676569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6771584"/>
        <c:crosses val="autoZero"/>
        <c:auto val="1"/>
        <c:lblAlgn val="ctr"/>
        <c:lblOffset val="100"/>
      </c:catAx>
      <c:valAx>
        <c:axId val="10677158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676569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1"/>
  <c:chart>
    <c:title>
      <c:tx>
        <c:rich>
          <a:bodyPr/>
          <a:lstStyle/>
          <a:p>
            <a:pPr>
              <a:defRPr/>
            </a:pPr>
            <a:r>
              <a:rPr lang="ru-RU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Доля закупок среди субъектов малого предпринимательства  (%)</a:t>
            </a:r>
          </a:p>
        </c:rich>
      </c:tx>
      <c:layout>
        <c:manualLayout>
          <c:xMode val="edge"/>
          <c:yMode val="edge"/>
          <c:x val="0.12498552586488826"/>
          <c:y val="2.0350302957791014E-2"/>
        </c:manualLayout>
      </c:layout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%</c:v>
                </c:pt>
              </c:strCache>
            </c:strRef>
          </c:tx>
          <c:dLbls>
            <c:dLbl>
              <c:idx val="0"/>
              <c:layout>
                <c:manualLayout>
                  <c:x val="2.542260069201524E-2"/>
                  <c:y val="-5.8045589871167605E-2"/>
                </c:manualLayout>
              </c:layout>
              <c:showVal val="1"/>
            </c:dLbl>
            <c:dLbl>
              <c:idx val="1"/>
              <c:layout>
                <c:manualLayout>
                  <c:x val="3.9722813581273837E-2"/>
                  <c:y val="-4.9115499121757313E-2"/>
                </c:manualLayout>
              </c:layout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</c:v>
                </c:pt>
                <c:pt idx="1">
                  <c:v>75.400000000000006</c:v>
                </c:pt>
              </c:numCache>
            </c:numRef>
          </c:val>
        </c:ser>
        <c:shape val="box"/>
        <c:axId val="106800256"/>
        <c:axId val="106801792"/>
        <c:axId val="0"/>
      </c:bar3DChart>
      <c:catAx>
        <c:axId val="106800256"/>
        <c:scaling>
          <c:orientation val="minMax"/>
        </c:scaling>
        <c:axPos val="b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06801792"/>
        <c:crosses val="autoZero"/>
        <c:auto val="1"/>
        <c:lblAlgn val="ctr"/>
        <c:lblOffset val="100"/>
      </c:catAx>
      <c:valAx>
        <c:axId val="10680179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680025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7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1.8217753402820738E-2"/>
          <c:y val="4.8288789776464655E-2"/>
          <c:w val="0.96356449319435855"/>
          <c:h val="0.84637629704830064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Lbls>
            <c:dLbl>
              <c:idx val="0"/>
              <c:layout>
                <c:manualLayout>
                  <c:x val="4.5072208803166432E-2"/>
                  <c:y val="-5.906655796414792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/>
                      <a:t>Н</a:t>
                    </a:r>
                    <a:r>
                      <a:rPr lang="ru-RU" dirty="0" smtClean="0"/>
                      <a:t>а 1 января 2017 года - </a:t>
                    </a:r>
                    <a:r>
                      <a:rPr lang="en-US" dirty="0" smtClean="0"/>
                      <a:t>3,1</a:t>
                    </a:r>
                    <a:r>
                      <a:rPr lang="ru-RU" dirty="0" smtClean="0"/>
                      <a:t> %</a:t>
                    </a:r>
                    <a:endParaRPr lang="en-US" dirty="0"/>
                  </a:p>
                </c:rich>
              </c:tx>
              <c:showVal val="1"/>
            </c:dLbl>
            <c:dLbl>
              <c:idx val="1"/>
              <c:layout>
                <c:manualLayout>
                  <c:x val="3.5579389761335692E-2"/>
                  <c:y val="-7.5232602021292172E-2"/>
                </c:manualLayout>
              </c:layout>
              <c:tx>
                <c:rich>
                  <a:bodyPr/>
                  <a:lstStyle/>
                  <a:p>
                    <a:r>
                      <a:rPr lang="ru-RU" sz="2000" b="1" dirty="0" smtClean="0">
                        <a:solidFill>
                          <a:schemeClr val="tx1"/>
                        </a:solidFill>
                      </a:rPr>
                      <a:t>Н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а 1 января 2018 года - </a:t>
                    </a:r>
                    <a:r>
                      <a:rPr lang="en-US" dirty="0" smtClean="0">
                        <a:solidFill>
                          <a:schemeClr val="tx1"/>
                        </a:solidFill>
                      </a:rPr>
                      <a:t>2,3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 %</a:t>
                    </a:r>
                    <a:endParaRPr lang="en-US" dirty="0">
                      <a:solidFill>
                        <a:schemeClr val="tx1"/>
                      </a:solidFill>
                    </a:endParaRPr>
                  </a:p>
                </c:rich>
              </c:tx>
              <c:showVal val="1"/>
            </c:dLbl>
            <c:dLbl>
              <c:idx val="2"/>
              <c:layout>
                <c:manualLayout>
                  <c:x val="1.8209432449390561E-2"/>
                  <c:y val="-5.6250246062991956E-2"/>
                </c:manualLayout>
              </c:layout>
              <c:showVal val="1"/>
            </c:dLbl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Val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2016</c:v>
                </c:pt>
                <c:pt idx="1">
                  <c:v>2017</c:v>
                </c:pt>
              </c:numCache>
            </c:num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3.1</c:v>
                </c:pt>
                <c:pt idx="1">
                  <c:v>2.2999999999999998</c:v>
                </c:pt>
              </c:numCache>
            </c:numRef>
          </c:val>
        </c:ser>
        <c:shape val="cylinder"/>
        <c:axId val="107467136"/>
        <c:axId val="107468672"/>
        <c:axId val="0"/>
      </c:bar3DChart>
      <c:catAx>
        <c:axId val="107467136"/>
        <c:scaling>
          <c:orientation val="minMax"/>
        </c:scaling>
        <c:delete val="1"/>
        <c:axPos val="b"/>
        <c:numFmt formatCode="General" sourceLinked="1"/>
        <c:tickLblPos val="none"/>
        <c:crossAx val="107468672"/>
        <c:crosses val="autoZero"/>
        <c:auto val="1"/>
        <c:lblAlgn val="ctr"/>
        <c:lblOffset val="100"/>
      </c:catAx>
      <c:valAx>
        <c:axId val="107468672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07467136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2"/>
  <c:chart>
    <c:autoTitleDeleted val="1"/>
    <c:view3D>
      <c:depthPercent val="10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тонн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layout>
                <c:manualLayout>
                  <c:x val="8.5449978723965106E-2"/>
                  <c:y val="-8.2829802948342274E-2"/>
                </c:manualLayout>
              </c:layout>
              <c:tx>
                <c:rich>
                  <a:bodyPr/>
                  <a:lstStyle/>
                  <a:p>
                    <a:r>
                      <a:rPr lang="ru-RU" b="1" dirty="0" smtClean="0">
                        <a:solidFill>
                          <a:schemeClr val="bg1"/>
                        </a:solidFill>
                      </a:rPr>
                      <a:t>20</a:t>
                    </a:r>
                    <a:r>
                      <a:rPr lang="ru-RU" b="1" baseline="0" dirty="0" smtClean="0">
                        <a:solidFill>
                          <a:schemeClr val="bg1"/>
                        </a:solidFill>
                      </a:rPr>
                      <a:t> тыс. тонн</a:t>
                    </a:r>
                    <a:endParaRPr lang="ru-RU" dirty="0"/>
                  </a:p>
                </c:rich>
              </c:tx>
            </c:dLbl>
            <c:txPr>
              <a:bodyPr rot="0" vert="horz"/>
              <a:lstStyle/>
              <a:p>
                <a:pPr>
                  <a:defRPr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33.700000000000003</c:v>
                </c:pt>
                <c:pt idx="1">
                  <c:v>40.800000000000004</c:v>
                </c:pt>
              </c:numCache>
            </c:numRef>
          </c:val>
        </c:ser>
        <c:dLbls>
          <c:showVal val="1"/>
        </c:dLbls>
        <c:shape val="box"/>
        <c:axId val="151407616"/>
        <c:axId val="151419136"/>
        <c:axId val="0"/>
      </c:bar3DChart>
      <c:catAx>
        <c:axId val="151407616"/>
        <c:scaling>
          <c:orientation val="minMax"/>
        </c:scaling>
        <c:axPos val="b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b="1"/>
            </a:pPr>
            <a:endParaRPr lang="ru-RU"/>
          </a:p>
        </c:txPr>
        <c:crossAx val="151419136"/>
        <c:crosses val="autoZero"/>
        <c:auto val="1"/>
        <c:lblAlgn val="ctr"/>
        <c:lblOffset val="100"/>
      </c:catAx>
      <c:valAx>
        <c:axId val="151419136"/>
        <c:scaling>
          <c:orientation val="minMax"/>
        </c:scaling>
        <c:delete val="1"/>
        <c:axPos val="l"/>
        <c:majorGridlines/>
        <c:numFmt formatCode="General" sourceLinked="1"/>
        <c:majorTickMark val="none"/>
        <c:tickLblPos val="none"/>
        <c:crossAx val="15140761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4"/>
  <c:chart>
    <c:autoTitleDeleted val="1"/>
    <c:view3D>
      <c:rAngAx val="1"/>
    </c:view3D>
    <c:plotArea>
      <c:layout>
        <c:manualLayout>
          <c:layoutTarget val="inner"/>
          <c:xMode val="edge"/>
          <c:yMode val="edge"/>
          <c:x val="2.8123730966481471E-2"/>
          <c:y val="0"/>
          <c:w val="0.96784927482355942"/>
          <c:h val="0.84002985918003392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4.3985946432390496E-2"/>
                  <c:y val="-7.4294670715405894E-2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6112 кг</a:t>
                    </a:r>
                    <a:endParaRPr lang="en-US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c:rich>
              </c:tx>
              <c:showVal val="1"/>
            </c:dLbl>
            <c:dLbl>
              <c:idx val="1"/>
              <c:layout>
                <c:manualLayout>
                  <c:x val="-0.14112157813725287"/>
                  <c:y val="1.8573667678851477E-2"/>
                </c:manualLayout>
              </c:layout>
              <c:tx>
                <c:rich>
                  <a:bodyPr/>
                  <a:lstStyle/>
                  <a:p>
                    <a:r>
                      <a:rPr lang="ru-RU" sz="2800" b="1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6310 кг</a:t>
                    </a:r>
                    <a:endParaRPr lang="en-US" sz="2800" b="1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c:rich>
              </c:tx>
              <c:showVal val="1"/>
            </c:dLbl>
            <c:showVal val="1"/>
          </c:dLbls>
          <c:cat>
            <c:strRef>
              <c:f>Лист1!$A$2:$A$3</c:f>
              <c:strCache>
                <c:ptCount val="2"/>
                <c:pt idx="0">
                  <c:v>2016 год</c:v>
                </c:pt>
                <c:pt idx="1">
                  <c:v>2017 год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6112</c:v>
                </c:pt>
                <c:pt idx="1">
                  <c:v>6310</c:v>
                </c:pt>
              </c:numCache>
            </c:numRef>
          </c:val>
        </c:ser>
        <c:shape val="cylinder"/>
        <c:axId val="151434368"/>
        <c:axId val="151435904"/>
        <c:axId val="0"/>
      </c:bar3DChart>
      <c:catAx>
        <c:axId val="151434368"/>
        <c:scaling>
          <c:orientation val="minMax"/>
        </c:scaling>
        <c:axPos val="b"/>
        <c:tickLblPos val="nextTo"/>
        <c:txPr>
          <a:bodyPr/>
          <a:lstStyle/>
          <a:p>
            <a:pPr>
              <a:defRPr sz="2000" b="1"/>
            </a:pPr>
            <a:endParaRPr lang="ru-RU"/>
          </a:p>
        </c:txPr>
        <c:crossAx val="151435904"/>
        <c:crosses val="autoZero"/>
        <c:auto val="1"/>
        <c:lblAlgn val="ctr"/>
        <c:lblOffset val="100"/>
      </c:catAx>
      <c:valAx>
        <c:axId val="151435904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151434368"/>
        <c:crosses val="autoZero"/>
        <c:crossBetween val="between"/>
      </c:valAx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image" Target="../media/image49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5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77BA65-796B-4F30-B773-5522C12A877D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36CD50E-8666-4AE7-9341-A14738C0BDD0}">
      <dgm:prSet phldrT="[Текст]" custT="1"/>
      <dgm:spPr>
        <a:solidFill>
          <a:schemeClr val="accent6">
            <a:lumMod val="75000"/>
          </a:schemeClr>
        </a:solidFill>
      </dgm:spPr>
      <dgm:t>
        <a:bodyPr/>
        <a:lstStyle/>
        <a:p>
          <a:endParaRPr lang="ru-RU" sz="23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26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ru-RU" sz="26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ОАО «Совхоз им. Кирова»</a:t>
          </a:r>
        </a:p>
        <a:p>
          <a:endParaRPr lang="ru-RU" sz="1400" b="1" baseline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ООО «</a:t>
          </a:r>
          <a:r>
            <a:rPr lang="ru-RU" sz="26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РусМолоко</a:t>
          </a:r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 отделения «Вешние воды» и «Яровое»</a:t>
          </a:r>
        </a:p>
        <a:p>
          <a:endParaRPr lang="ru-RU" sz="14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ООО «Платформа</a:t>
          </a:r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</a:p>
        <a:p>
          <a:endParaRPr lang="ru-RU" sz="1600" b="1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26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ru-RU" sz="26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ГБУЗ «Лотошинская ЦРБ»</a:t>
          </a:r>
        </a:p>
        <a:p>
          <a:endParaRPr lang="ru-RU" sz="1600" b="1" baseline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ru-RU" sz="2600" b="1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ГБУСО МО «Лотошинский центр социальной помощи семьи и детям»</a:t>
          </a:r>
          <a:endParaRPr lang="ru-RU" sz="2600" b="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477E3B-ED2A-4689-B5EA-7622B5114D9A}" type="parTrans" cxnId="{2C1F1A2C-459B-4592-A425-DFF51B65AF3A}">
      <dgm:prSet/>
      <dgm:spPr/>
      <dgm:t>
        <a:bodyPr/>
        <a:lstStyle/>
        <a:p>
          <a:endParaRPr lang="ru-RU"/>
        </a:p>
      </dgm:t>
    </dgm:pt>
    <dgm:pt modelId="{4F9E5BA6-7C84-454A-9C3A-B5DB35E74CD9}" type="sibTrans" cxnId="{2C1F1A2C-459B-4592-A425-DFF51B65AF3A}">
      <dgm:prSet/>
      <dgm:spPr/>
      <dgm:t>
        <a:bodyPr/>
        <a:lstStyle/>
        <a:p>
          <a:endParaRPr lang="ru-RU"/>
        </a:p>
      </dgm:t>
    </dgm:pt>
    <dgm:pt modelId="{8AB139E3-3EC2-450F-90B2-0E17CE48A0BA}" type="pres">
      <dgm:prSet presAssocID="{4677BA65-796B-4F30-B773-5522C12A877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C1C9B1-8DD2-4042-8315-BE1C2F2D6457}" type="pres">
      <dgm:prSet presAssocID="{4677BA65-796B-4F30-B773-5522C12A877D}" presName="dummyMaxCanvas" presStyleCnt="0">
        <dgm:presLayoutVars/>
      </dgm:prSet>
      <dgm:spPr/>
    </dgm:pt>
    <dgm:pt modelId="{8C57EC2D-F563-4B01-9A8B-56ECEB94B55B}" type="pres">
      <dgm:prSet presAssocID="{4677BA65-796B-4F30-B773-5522C12A877D}" presName="OneNode_1" presStyleLbl="node1" presStyleIdx="0" presStyleCnt="1" custScaleY="167766" custLinFactNeighborX="854" custLinFactNeighborY="267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1F1A2C-459B-4592-A425-DFF51B65AF3A}" srcId="{4677BA65-796B-4F30-B773-5522C12A877D}" destId="{036CD50E-8666-4AE7-9341-A14738C0BDD0}" srcOrd="0" destOrd="0" parTransId="{39477E3B-ED2A-4689-B5EA-7622B5114D9A}" sibTransId="{4F9E5BA6-7C84-454A-9C3A-B5DB35E74CD9}"/>
    <dgm:cxn modelId="{10E94638-6B9F-4208-9A4A-09277CFDDD72}" type="presOf" srcId="{4677BA65-796B-4F30-B773-5522C12A877D}" destId="{8AB139E3-3EC2-450F-90B2-0E17CE48A0BA}" srcOrd="0" destOrd="0" presId="urn:microsoft.com/office/officeart/2005/8/layout/vProcess5"/>
    <dgm:cxn modelId="{6DF464C0-E5B0-48C3-A2C6-A0F50FA258FD}" type="presOf" srcId="{036CD50E-8666-4AE7-9341-A14738C0BDD0}" destId="{8C57EC2D-F563-4B01-9A8B-56ECEB94B55B}" srcOrd="0" destOrd="0" presId="urn:microsoft.com/office/officeart/2005/8/layout/vProcess5"/>
    <dgm:cxn modelId="{B3A91852-5683-468D-AAF2-FB3BBBD01EA2}" type="presParOf" srcId="{8AB139E3-3EC2-450F-90B2-0E17CE48A0BA}" destId="{41C1C9B1-8DD2-4042-8315-BE1C2F2D6457}" srcOrd="0" destOrd="0" presId="urn:microsoft.com/office/officeart/2005/8/layout/vProcess5"/>
    <dgm:cxn modelId="{E7851C7C-228D-4384-BB8B-0BC0A30245DC}" type="presParOf" srcId="{8AB139E3-3EC2-450F-90B2-0E17CE48A0BA}" destId="{8C57EC2D-F563-4B01-9A8B-56ECEB94B55B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8C566C7F-5893-4A77-9F38-200FCF493E6D}" type="doc">
      <dgm:prSet loTypeId="urn:microsoft.com/office/officeart/2005/8/layout/pList1" loCatId="list" qsTypeId="urn:microsoft.com/office/officeart/2005/8/quickstyle/3d1" qsCatId="3D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D6557769-4162-4606-A93E-1FA0ED1C65DC}">
      <dgm:prSet phldrT="[Текст]"/>
      <dgm:spPr/>
      <dgm:t>
        <a:bodyPr/>
        <a:lstStyle/>
        <a:p>
          <a:r>
            <a:rPr lang="ru-RU" b="1" dirty="0" smtClean="0">
              <a:solidFill>
                <a:schemeClr val="bg1"/>
              </a:solidFill>
            </a:rPr>
            <a:t>В 2017 году в ДС «Мечта» за счет средств бюджета отремонтированы 5 веранд </a:t>
          </a:r>
          <a:endParaRPr lang="ru-RU" b="1" dirty="0">
            <a:solidFill>
              <a:schemeClr val="bg1"/>
            </a:solidFill>
          </a:endParaRPr>
        </a:p>
      </dgm:t>
    </dgm:pt>
    <dgm:pt modelId="{742FE094-704A-4A2D-A21C-C4FC1A5605BA}" type="sibTrans" cxnId="{74870263-B90C-452F-8AD4-5C601282146C}">
      <dgm:prSet/>
      <dgm:spPr/>
      <dgm:t>
        <a:bodyPr/>
        <a:lstStyle/>
        <a:p>
          <a:endParaRPr lang="ru-RU"/>
        </a:p>
      </dgm:t>
    </dgm:pt>
    <dgm:pt modelId="{4F1DF28E-FE6F-4351-824A-BF15D89C8FE0}" type="parTrans" cxnId="{74870263-B90C-452F-8AD4-5C601282146C}">
      <dgm:prSet/>
      <dgm:spPr/>
      <dgm:t>
        <a:bodyPr/>
        <a:lstStyle/>
        <a:p>
          <a:endParaRPr lang="ru-RU"/>
        </a:p>
      </dgm:t>
    </dgm:pt>
    <dgm:pt modelId="{E95353C4-0868-4A14-9B69-8B0746212A27}" type="pres">
      <dgm:prSet presAssocID="{8C566C7F-5893-4A77-9F38-200FCF493E6D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0FF8AA5-4910-4436-8B84-0445E0113E6A}" type="pres">
      <dgm:prSet presAssocID="{D6557769-4162-4606-A93E-1FA0ED1C65DC}" presName="compNode" presStyleCnt="0"/>
      <dgm:spPr/>
    </dgm:pt>
    <dgm:pt modelId="{23704651-ABF0-4A3A-8EAC-7105EBDBF8B2}" type="pres">
      <dgm:prSet presAssocID="{D6557769-4162-4606-A93E-1FA0ED1C65DC}" presName="pictRect" presStyleLbl="node1" presStyleIdx="0" presStyleCnt="1" custScaleX="162487" custScaleY="155405" custLinFactNeighborX="-1657" custLinFactNeighborY="8241"/>
      <dgm:spPr/>
    </dgm:pt>
    <dgm:pt modelId="{DB362372-8E89-49F3-BBAF-900FA7453EE1}" type="pres">
      <dgm:prSet presAssocID="{D6557769-4162-4606-A93E-1FA0ED1C65DC}" presName="textRect" presStyleLbl="revTx" presStyleIdx="0" presStyleCnt="1" custScaleX="162624" custScaleY="268551" custLinFactY="-24767" custLinFactNeighborX="-630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4870263-B90C-452F-8AD4-5C601282146C}" srcId="{8C566C7F-5893-4A77-9F38-200FCF493E6D}" destId="{D6557769-4162-4606-A93E-1FA0ED1C65DC}" srcOrd="0" destOrd="0" parTransId="{4F1DF28E-FE6F-4351-824A-BF15D89C8FE0}" sibTransId="{742FE094-704A-4A2D-A21C-C4FC1A5605BA}"/>
    <dgm:cxn modelId="{CE67696D-2462-431F-A3C9-35AF436F3477}" type="presOf" srcId="{D6557769-4162-4606-A93E-1FA0ED1C65DC}" destId="{DB362372-8E89-49F3-BBAF-900FA7453EE1}" srcOrd="0" destOrd="0" presId="urn:microsoft.com/office/officeart/2005/8/layout/pList1"/>
    <dgm:cxn modelId="{034DC0AC-8916-4559-BABB-9F3A12EA99C5}" type="presOf" srcId="{8C566C7F-5893-4A77-9F38-200FCF493E6D}" destId="{E95353C4-0868-4A14-9B69-8B0746212A27}" srcOrd="0" destOrd="0" presId="urn:microsoft.com/office/officeart/2005/8/layout/pList1"/>
    <dgm:cxn modelId="{6E204F0F-9BE6-4D71-B611-F66A80250AC9}" type="presParOf" srcId="{E95353C4-0868-4A14-9B69-8B0746212A27}" destId="{90FF8AA5-4910-4436-8B84-0445E0113E6A}" srcOrd="0" destOrd="0" presId="urn:microsoft.com/office/officeart/2005/8/layout/pList1"/>
    <dgm:cxn modelId="{33EE9AA9-CF0C-427F-98F0-775B3A4BF3D1}" type="presParOf" srcId="{90FF8AA5-4910-4436-8B84-0445E0113E6A}" destId="{23704651-ABF0-4A3A-8EAC-7105EBDBF8B2}" srcOrd="0" destOrd="0" presId="urn:microsoft.com/office/officeart/2005/8/layout/pList1"/>
    <dgm:cxn modelId="{96083E6C-E529-4AC1-8D25-7279E5626412}" type="presParOf" srcId="{90FF8AA5-4910-4436-8B84-0445E0113E6A}" destId="{DB362372-8E89-49F3-BBAF-900FA7453EE1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77BA65-796B-4F30-B773-5522C12A877D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FF8EE00C-12D3-4921-AAE6-B0D1F1B82116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Площадь сельскохозяйственных угодий более 40 тысяч гектар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3769BC-4FAE-489D-A8FA-3B2538AFA8A2}" type="parTrans" cxnId="{7D523F36-7CB4-42EF-9F89-B0D13F0F0879}">
      <dgm:prSet/>
      <dgm:spPr/>
      <dgm:t>
        <a:bodyPr/>
        <a:lstStyle/>
        <a:p>
          <a:endParaRPr lang="ru-RU"/>
        </a:p>
      </dgm:t>
    </dgm:pt>
    <dgm:pt modelId="{B5668B2D-5B45-435F-810D-8BBE9FCCADDC}" type="sibTrans" cxnId="{7D523F36-7CB4-42EF-9F89-B0D13F0F0879}">
      <dgm:prSet/>
      <dgm:spPr/>
      <dgm:t>
        <a:bodyPr/>
        <a:lstStyle/>
        <a:p>
          <a:endParaRPr lang="ru-RU"/>
        </a:p>
      </dgm:t>
    </dgm:pt>
    <dgm:pt modelId="{53D3122D-1FF7-40B2-B5E1-3CD326849274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Поголовье крупного рогатого скота 7 143 головы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5E9ED4D-D369-4C7C-B094-D3B5C3428152}" type="parTrans" cxnId="{AB8A5E34-9C85-4DEE-A23B-CF3D39796112}">
      <dgm:prSet/>
      <dgm:spPr/>
      <dgm:t>
        <a:bodyPr/>
        <a:lstStyle/>
        <a:p>
          <a:endParaRPr lang="ru-RU"/>
        </a:p>
      </dgm:t>
    </dgm:pt>
    <dgm:pt modelId="{D639AAB0-6240-4E1A-8F1C-528F057E262B}" type="sibTrans" cxnId="{AB8A5E34-9C85-4DEE-A23B-CF3D39796112}">
      <dgm:prSet/>
      <dgm:spPr/>
      <dgm:t>
        <a:bodyPr/>
        <a:lstStyle/>
        <a:p>
          <a:endParaRPr lang="ru-RU"/>
        </a:p>
      </dgm:t>
    </dgm:pt>
    <dgm:pt modelId="{036CD50E-8666-4AE7-9341-A14738C0BDD0}">
      <dgm:prSet phldrT="[Текст]"/>
      <dgm:spPr/>
      <dgm:t>
        <a:bodyPr/>
        <a:lstStyle/>
        <a:p>
          <a:r>
            <a:rPr lang="ru-RU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Численность работников около 500 человек</a:t>
          </a:r>
          <a:endParaRPr lang="ru-RU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9477E3B-ED2A-4689-B5EA-7622B5114D9A}" type="parTrans" cxnId="{2C1F1A2C-459B-4592-A425-DFF51B65AF3A}">
      <dgm:prSet/>
      <dgm:spPr/>
      <dgm:t>
        <a:bodyPr/>
        <a:lstStyle/>
        <a:p>
          <a:endParaRPr lang="ru-RU"/>
        </a:p>
      </dgm:t>
    </dgm:pt>
    <dgm:pt modelId="{4F9E5BA6-7C84-454A-9C3A-B5DB35E74CD9}" type="sibTrans" cxnId="{2C1F1A2C-459B-4592-A425-DFF51B65AF3A}">
      <dgm:prSet/>
      <dgm:spPr/>
      <dgm:t>
        <a:bodyPr/>
        <a:lstStyle/>
        <a:p>
          <a:endParaRPr lang="ru-RU"/>
        </a:p>
      </dgm:t>
    </dgm:pt>
    <dgm:pt modelId="{8AB139E3-3EC2-450F-90B2-0E17CE48A0BA}" type="pres">
      <dgm:prSet presAssocID="{4677BA65-796B-4F30-B773-5522C12A877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1C1C9B1-8DD2-4042-8315-BE1C2F2D6457}" type="pres">
      <dgm:prSet presAssocID="{4677BA65-796B-4F30-B773-5522C12A877D}" presName="dummyMaxCanvas" presStyleCnt="0">
        <dgm:presLayoutVars/>
      </dgm:prSet>
      <dgm:spPr/>
    </dgm:pt>
    <dgm:pt modelId="{FB1FFCC9-A6A1-465A-A849-23EC8A1FEA2C}" type="pres">
      <dgm:prSet presAssocID="{4677BA65-796B-4F30-B773-5522C12A877D}" presName="ThreeNodes_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0543F34-9EEA-4392-A976-4E3E737AB23B}" type="pres">
      <dgm:prSet presAssocID="{4677BA65-796B-4F30-B773-5522C12A877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05531D-2174-4CEA-8D2C-A1DA2AD77A2E}" type="pres">
      <dgm:prSet presAssocID="{4677BA65-796B-4F30-B773-5522C12A877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5904B2-BA1F-4BAD-8C0B-556C454D6594}" type="pres">
      <dgm:prSet presAssocID="{4677BA65-796B-4F30-B773-5522C12A877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D94377-AB96-4007-939F-AD41C6C25F8E}" type="pres">
      <dgm:prSet presAssocID="{4677BA65-796B-4F30-B773-5522C12A877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3FCD6B-D185-4338-BD12-5FFCAFA13753}" type="pres">
      <dgm:prSet presAssocID="{4677BA65-796B-4F30-B773-5522C12A877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49B53A-E587-4183-94C8-1C2B809716B2}" type="pres">
      <dgm:prSet presAssocID="{4677BA65-796B-4F30-B773-5522C12A877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1BEBDC-8BFD-4DC9-AD2C-506E42BD281A}" type="pres">
      <dgm:prSet presAssocID="{4677BA65-796B-4F30-B773-5522C12A877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F8EF074-F736-4604-97B0-6E98E6AC222C}" type="presOf" srcId="{FF8EE00C-12D3-4921-AAE6-B0D1F1B82116}" destId="{D03FCD6B-D185-4338-BD12-5FFCAFA13753}" srcOrd="1" destOrd="0" presId="urn:microsoft.com/office/officeart/2005/8/layout/vProcess5"/>
    <dgm:cxn modelId="{2C1F1A2C-459B-4592-A425-DFF51B65AF3A}" srcId="{4677BA65-796B-4F30-B773-5522C12A877D}" destId="{036CD50E-8666-4AE7-9341-A14738C0BDD0}" srcOrd="2" destOrd="0" parTransId="{39477E3B-ED2A-4689-B5EA-7622B5114D9A}" sibTransId="{4F9E5BA6-7C84-454A-9C3A-B5DB35E74CD9}"/>
    <dgm:cxn modelId="{EC1BBB78-7850-44F4-AA2C-DB09BB16BC32}" type="presOf" srcId="{B5668B2D-5B45-435F-810D-8BBE9FCCADDC}" destId="{7E5904B2-BA1F-4BAD-8C0B-556C454D6594}" srcOrd="0" destOrd="0" presId="urn:microsoft.com/office/officeart/2005/8/layout/vProcess5"/>
    <dgm:cxn modelId="{AB8A5E34-9C85-4DEE-A23B-CF3D39796112}" srcId="{4677BA65-796B-4F30-B773-5522C12A877D}" destId="{53D3122D-1FF7-40B2-B5E1-3CD326849274}" srcOrd="1" destOrd="0" parTransId="{F5E9ED4D-D369-4C7C-B094-D3B5C3428152}" sibTransId="{D639AAB0-6240-4E1A-8F1C-528F057E262B}"/>
    <dgm:cxn modelId="{7D523F36-7CB4-42EF-9F89-B0D13F0F0879}" srcId="{4677BA65-796B-4F30-B773-5522C12A877D}" destId="{FF8EE00C-12D3-4921-AAE6-B0D1F1B82116}" srcOrd="0" destOrd="0" parTransId="{E13769BC-4FAE-489D-A8FA-3B2538AFA8A2}" sibTransId="{B5668B2D-5B45-435F-810D-8BBE9FCCADDC}"/>
    <dgm:cxn modelId="{FE745AD1-1E6C-4938-8D75-5FB5416E8514}" type="presOf" srcId="{FF8EE00C-12D3-4921-AAE6-B0D1F1B82116}" destId="{FB1FFCC9-A6A1-465A-A849-23EC8A1FEA2C}" srcOrd="0" destOrd="0" presId="urn:microsoft.com/office/officeart/2005/8/layout/vProcess5"/>
    <dgm:cxn modelId="{1BA64A8D-B49E-4177-BE10-E9F290154940}" type="presOf" srcId="{036CD50E-8666-4AE7-9341-A14738C0BDD0}" destId="{241BEBDC-8BFD-4DC9-AD2C-506E42BD281A}" srcOrd="1" destOrd="0" presId="urn:microsoft.com/office/officeart/2005/8/layout/vProcess5"/>
    <dgm:cxn modelId="{50E36A14-9B11-443B-9351-76E69E7B6A1E}" type="presOf" srcId="{4677BA65-796B-4F30-B773-5522C12A877D}" destId="{8AB139E3-3EC2-450F-90B2-0E17CE48A0BA}" srcOrd="0" destOrd="0" presId="urn:microsoft.com/office/officeart/2005/8/layout/vProcess5"/>
    <dgm:cxn modelId="{DF0924F2-CBDF-4A18-97D9-028D49270603}" type="presOf" srcId="{D639AAB0-6240-4E1A-8F1C-528F057E262B}" destId="{A2D94377-AB96-4007-939F-AD41C6C25F8E}" srcOrd="0" destOrd="0" presId="urn:microsoft.com/office/officeart/2005/8/layout/vProcess5"/>
    <dgm:cxn modelId="{BC76EEF4-6E33-44B3-A366-78DDC5BC9797}" type="presOf" srcId="{53D3122D-1FF7-40B2-B5E1-3CD326849274}" destId="{A149B53A-E587-4183-94C8-1C2B809716B2}" srcOrd="1" destOrd="0" presId="urn:microsoft.com/office/officeart/2005/8/layout/vProcess5"/>
    <dgm:cxn modelId="{24672F71-6D43-4DBF-93B8-4F878C3663F4}" type="presOf" srcId="{53D3122D-1FF7-40B2-B5E1-3CD326849274}" destId="{70543F34-9EEA-4392-A976-4E3E737AB23B}" srcOrd="0" destOrd="0" presId="urn:microsoft.com/office/officeart/2005/8/layout/vProcess5"/>
    <dgm:cxn modelId="{83941F03-BD1B-4EBB-AE94-51F1FC888500}" type="presOf" srcId="{036CD50E-8666-4AE7-9341-A14738C0BDD0}" destId="{BA05531D-2174-4CEA-8D2C-A1DA2AD77A2E}" srcOrd="0" destOrd="0" presId="urn:microsoft.com/office/officeart/2005/8/layout/vProcess5"/>
    <dgm:cxn modelId="{A827E56A-80DA-417A-A728-EB3962C5E0C6}" type="presParOf" srcId="{8AB139E3-3EC2-450F-90B2-0E17CE48A0BA}" destId="{41C1C9B1-8DD2-4042-8315-BE1C2F2D6457}" srcOrd="0" destOrd="0" presId="urn:microsoft.com/office/officeart/2005/8/layout/vProcess5"/>
    <dgm:cxn modelId="{01FB71BB-559C-47AD-B079-597BA247EF56}" type="presParOf" srcId="{8AB139E3-3EC2-450F-90B2-0E17CE48A0BA}" destId="{FB1FFCC9-A6A1-465A-A849-23EC8A1FEA2C}" srcOrd="1" destOrd="0" presId="urn:microsoft.com/office/officeart/2005/8/layout/vProcess5"/>
    <dgm:cxn modelId="{84AE640C-B64B-4142-A890-BE6A4809FF08}" type="presParOf" srcId="{8AB139E3-3EC2-450F-90B2-0E17CE48A0BA}" destId="{70543F34-9EEA-4392-A976-4E3E737AB23B}" srcOrd="2" destOrd="0" presId="urn:microsoft.com/office/officeart/2005/8/layout/vProcess5"/>
    <dgm:cxn modelId="{D3E6A028-3663-45D1-8462-C3BD93177480}" type="presParOf" srcId="{8AB139E3-3EC2-450F-90B2-0E17CE48A0BA}" destId="{BA05531D-2174-4CEA-8D2C-A1DA2AD77A2E}" srcOrd="3" destOrd="0" presId="urn:microsoft.com/office/officeart/2005/8/layout/vProcess5"/>
    <dgm:cxn modelId="{E988E7FB-626E-4ABC-9C16-1881F3ED3EEB}" type="presParOf" srcId="{8AB139E3-3EC2-450F-90B2-0E17CE48A0BA}" destId="{7E5904B2-BA1F-4BAD-8C0B-556C454D6594}" srcOrd="4" destOrd="0" presId="urn:microsoft.com/office/officeart/2005/8/layout/vProcess5"/>
    <dgm:cxn modelId="{3D848794-FC49-4156-B251-D298861BB023}" type="presParOf" srcId="{8AB139E3-3EC2-450F-90B2-0E17CE48A0BA}" destId="{A2D94377-AB96-4007-939F-AD41C6C25F8E}" srcOrd="5" destOrd="0" presId="urn:microsoft.com/office/officeart/2005/8/layout/vProcess5"/>
    <dgm:cxn modelId="{D0034FE8-4171-4238-B7C5-05D139377EA9}" type="presParOf" srcId="{8AB139E3-3EC2-450F-90B2-0E17CE48A0BA}" destId="{D03FCD6B-D185-4338-BD12-5FFCAFA13753}" srcOrd="6" destOrd="0" presId="urn:microsoft.com/office/officeart/2005/8/layout/vProcess5"/>
    <dgm:cxn modelId="{461DE833-4218-404A-A2EF-32C5C741A9E7}" type="presParOf" srcId="{8AB139E3-3EC2-450F-90B2-0E17CE48A0BA}" destId="{A149B53A-E587-4183-94C8-1C2B809716B2}" srcOrd="7" destOrd="0" presId="urn:microsoft.com/office/officeart/2005/8/layout/vProcess5"/>
    <dgm:cxn modelId="{EF5F0E2A-C23B-4025-B066-48896F604169}" type="presParOf" srcId="{8AB139E3-3EC2-450F-90B2-0E17CE48A0BA}" destId="{241BEBDC-8BFD-4DC9-AD2C-506E42BD281A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D0AC2FE-25F6-4B91-B8B8-7C4186A4BAD9}" type="doc">
      <dgm:prSet loTypeId="urn:microsoft.com/office/officeart/2005/8/layout/hProcess9" loCatId="process" qsTypeId="urn:microsoft.com/office/officeart/2005/8/quickstyle/3d2" qsCatId="3D" csTypeId="urn:microsoft.com/office/officeart/2005/8/colors/colorful5" csCatId="colorful" phldr="1"/>
      <dgm:spPr/>
    </dgm:pt>
    <dgm:pt modelId="{487EFB59-A6F8-4124-91F9-BF4E72796829}">
      <dgm:prSet phldrT="[Текст]"/>
      <dgm:spPr/>
      <dgm:t>
        <a:bodyPr/>
        <a:lstStyle/>
        <a:p>
          <a:r>
            <a:rPr lang="ru-RU" dirty="0" smtClean="0"/>
            <a:t>2016 год</a:t>
          </a:r>
        </a:p>
        <a:p>
          <a:r>
            <a:rPr lang="ru-RU" dirty="0" smtClean="0"/>
            <a:t>257 млн. </a:t>
          </a:r>
          <a:r>
            <a:rPr lang="ru-RU" dirty="0" err="1" smtClean="0"/>
            <a:t>руб</a:t>
          </a:r>
          <a:endParaRPr lang="ru-RU" dirty="0"/>
        </a:p>
      </dgm:t>
    </dgm:pt>
    <dgm:pt modelId="{B8AC0B03-B3E8-497C-B3ED-92DABF6491FF}" type="parTrans" cxnId="{8F4AF009-9897-46F8-9659-B5613AD81525}">
      <dgm:prSet/>
      <dgm:spPr/>
      <dgm:t>
        <a:bodyPr/>
        <a:lstStyle/>
        <a:p>
          <a:endParaRPr lang="ru-RU"/>
        </a:p>
      </dgm:t>
    </dgm:pt>
    <dgm:pt modelId="{A8E9F2D4-DBA5-42D8-8746-0A0B11E2D21E}" type="sibTrans" cxnId="{8F4AF009-9897-46F8-9659-B5613AD81525}">
      <dgm:prSet/>
      <dgm:spPr/>
      <dgm:t>
        <a:bodyPr/>
        <a:lstStyle/>
        <a:p>
          <a:endParaRPr lang="ru-RU"/>
        </a:p>
      </dgm:t>
    </dgm:pt>
    <dgm:pt modelId="{829C7F0A-4831-431C-8DA9-5EBC2FF7EFC6}">
      <dgm:prSet phldrT="[Текст]"/>
      <dgm:spPr/>
      <dgm:t>
        <a:bodyPr/>
        <a:lstStyle/>
        <a:p>
          <a:r>
            <a:rPr lang="ru-RU" dirty="0" smtClean="0"/>
            <a:t>2017 год </a:t>
          </a:r>
        </a:p>
        <a:p>
          <a:r>
            <a:rPr lang="ru-RU" dirty="0" smtClean="0"/>
            <a:t>263 млн. </a:t>
          </a:r>
          <a:r>
            <a:rPr lang="ru-RU" dirty="0" err="1" smtClean="0"/>
            <a:t>руб</a:t>
          </a:r>
          <a:endParaRPr lang="ru-RU" dirty="0"/>
        </a:p>
      </dgm:t>
    </dgm:pt>
    <dgm:pt modelId="{3F82E8E1-6C68-46E1-9231-E278415AF9A1}" type="parTrans" cxnId="{A17CBFA2-3F54-4B2A-869A-5C354A07F18D}">
      <dgm:prSet/>
      <dgm:spPr/>
      <dgm:t>
        <a:bodyPr/>
        <a:lstStyle/>
        <a:p>
          <a:endParaRPr lang="ru-RU"/>
        </a:p>
      </dgm:t>
    </dgm:pt>
    <dgm:pt modelId="{EB5D2B3B-A021-4705-8EBB-6614219E4A42}" type="sibTrans" cxnId="{A17CBFA2-3F54-4B2A-869A-5C354A07F18D}">
      <dgm:prSet/>
      <dgm:spPr/>
      <dgm:t>
        <a:bodyPr/>
        <a:lstStyle/>
        <a:p>
          <a:endParaRPr lang="ru-RU"/>
        </a:p>
      </dgm:t>
    </dgm:pt>
    <dgm:pt modelId="{D35D363F-E4EA-4EE1-B9F4-5297FD78F38A}" type="pres">
      <dgm:prSet presAssocID="{0D0AC2FE-25F6-4B91-B8B8-7C4186A4BAD9}" presName="CompostProcess" presStyleCnt="0">
        <dgm:presLayoutVars>
          <dgm:dir/>
          <dgm:resizeHandles val="exact"/>
        </dgm:presLayoutVars>
      </dgm:prSet>
      <dgm:spPr/>
    </dgm:pt>
    <dgm:pt modelId="{BCDC89C9-23C0-4EF1-A916-96670AA5F5D4}" type="pres">
      <dgm:prSet presAssocID="{0D0AC2FE-25F6-4B91-B8B8-7C4186A4BAD9}" presName="arrow" presStyleLbl="bgShp" presStyleIdx="0" presStyleCnt="1" custScaleX="117647" custLinFactNeighborX="7067"/>
      <dgm:spPr/>
    </dgm:pt>
    <dgm:pt modelId="{3C89C0B6-85BC-4646-BA99-BA4C5A75EA5E}" type="pres">
      <dgm:prSet presAssocID="{0D0AC2FE-25F6-4B91-B8B8-7C4186A4BAD9}" presName="linearProcess" presStyleCnt="0"/>
      <dgm:spPr/>
    </dgm:pt>
    <dgm:pt modelId="{150FD5D5-9A53-4063-889C-7D716B211E7D}" type="pres">
      <dgm:prSet presAssocID="{487EFB59-A6F8-4124-91F9-BF4E72796829}" presName="textNode" presStyleLbl="node1" presStyleIdx="0" presStyleCnt="2" custScaleX="119212" custLinFactNeighborX="16653" custLinFactNeighborY="15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F4211F-D238-4FC0-B401-E2D2A87A96B3}" type="pres">
      <dgm:prSet presAssocID="{A8E9F2D4-DBA5-42D8-8746-0A0B11E2D21E}" presName="sibTrans" presStyleCnt="0"/>
      <dgm:spPr/>
    </dgm:pt>
    <dgm:pt modelId="{181D1359-2265-4157-9E7D-61660C632047}" type="pres">
      <dgm:prSet presAssocID="{829C7F0A-4831-431C-8DA9-5EBC2FF7EFC6}" presName="text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BC10A04-CDAB-402E-9D1D-B7E7504DD20D}" type="presOf" srcId="{829C7F0A-4831-431C-8DA9-5EBC2FF7EFC6}" destId="{181D1359-2265-4157-9E7D-61660C632047}" srcOrd="0" destOrd="0" presId="urn:microsoft.com/office/officeart/2005/8/layout/hProcess9"/>
    <dgm:cxn modelId="{A17CBFA2-3F54-4B2A-869A-5C354A07F18D}" srcId="{0D0AC2FE-25F6-4B91-B8B8-7C4186A4BAD9}" destId="{829C7F0A-4831-431C-8DA9-5EBC2FF7EFC6}" srcOrd="1" destOrd="0" parTransId="{3F82E8E1-6C68-46E1-9231-E278415AF9A1}" sibTransId="{EB5D2B3B-A021-4705-8EBB-6614219E4A42}"/>
    <dgm:cxn modelId="{8F4AF009-9897-46F8-9659-B5613AD81525}" srcId="{0D0AC2FE-25F6-4B91-B8B8-7C4186A4BAD9}" destId="{487EFB59-A6F8-4124-91F9-BF4E72796829}" srcOrd="0" destOrd="0" parTransId="{B8AC0B03-B3E8-497C-B3ED-92DABF6491FF}" sibTransId="{A8E9F2D4-DBA5-42D8-8746-0A0B11E2D21E}"/>
    <dgm:cxn modelId="{78846E12-0FF5-47A0-98E1-7D90A6BF25D3}" type="presOf" srcId="{487EFB59-A6F8-4124-91F9-BF4E72796829}" destId="{150FD5D5-9A53-4063-889C-7D716B211E7D}" srcOrd="0" destOrd="0" presId="urn:microsoft.com/office/officeart/2005/8/layout/hProcess9"/>
    <dgm:cxn modelId="{AC2D05F8-9066-45E7-97D4-0663EA35BB9C}" type="presOf" srcId="{0D0AC2FE-25F6-4B91-B8B8-7C4186A4BAD9}" destId="{D35D363F-E4EA-4EE1-B9F4-5297FD78F38A}" srcOrd="0" destOrd="0" presId="urn:microsoft.com/office/officeart/2005/8/layout/hProcess9"/>
    <dgm:cxn modelId="{8AE9B737-9ADF-41A7-A20E-25F108E3EB37}" type="presParOf" srcId="{D35D363F-E4EA-4EE1-B9F4-5297FD78F38A}" destId="{BCDC89C9-23C0-4EF1-A916-96670AA5F5D4}" srcOrd="0" destOrd="0" presId="urn:microsoft.com/office/officeart/2005/8/layout/hProcess9"/>
    <dgm:cxn modelId="{DE1DB2B9-274C-4243-BCCF-F7B63AFEE4F2}" type="presParOf" srcId="{D35D363F-E4EA-4EE1-B9F4-5297FD78F38A}" destId="{3C89C0B6-85BC-4646-BA99-BA4C5A75EA5E}" srcOrd="1" destOrd="0" presId="urn:microsoft.com/office/officeart/2005/8/layout/hProcess9"/>
    <dgm:cxn modelId="{75DFA008-BF9B-40B8-BE39-EFB92CCDF19A}" type="presParOf" srcId="{3C89C0B6-85BC-4646-BA99-BA4C5A75EA5E}" destId="{150FD5D5-9A53-4063-889C-7D716B211E7D}" srcOrd="0" destOrd="0" presId="urn:microsoft.com/office/officeart/2005/8/layout/hProcess9"/>
    <dgm:cxn modelId="{888CDB2A-BAFE-4D7C-A6EC-304884F532E7}" type="presParOf" srcId="{3C89C0B6-85BC-4646-BA99-BA4C5A75EA5E}" destId="{E5F4211F-D238-4FC0-B401-E2D2A87A96B3}" srcOrd="1" destOrd="0" presId="urn:microsoft.com/office/officeart/2005/8/layout/hProcess9"/>
    <dgm:cxn modelId="{AD0D4719-3AEF-4412-89A1-B915981E266A}" type="presParOf" srcId="{3C89C0B6-85BC-4646-BA99-BA4C5A75EA5E}" destId="{181D1359-2265-4157-9E7D-61660C632047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A3A6FA-3D77-449A-A043-AB8544F6E971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B03B11-23FE-4198-8EC3-CB3A889B19CD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b="1" i="1" dirty="0" smtClean="0">
              <a:solidFill>
                <a:schemeClr val="tx1">
                  <a:lumMod val="50000"/>
                  <a:lumOff val="50000"/>
                </a:schemeClr>
              </a:solidFill>
            </a:rPr>
            <a:t>ООО «Платформа» </a:t>
          </a:r>
        </a:p>
      </dgm:t>
    </dgm:pt>
    <dgm:pt modelId="{A1B40722-9D84-4D5E-BB26-976C0DDEDD41}" type="parTrans" cxnId="{F2EBBA4C-97FC-4B42-B8C7-BDF6F8BE49C6}">
      <dgm:prSet/>
      <dgm:spPr/>
      <dgm:t>
        <a:bodyPr/>
        <a:lstStyle/>
        <a:p>
          <a:endParaRPr lang="ru-RU"/>
        </a:p>
      </dgm:t>
    </dgm:pt>
    <dgm:pt modelId="{1F3E580A-5D2A-4156-942F-71701B696C02}" type="sibTrans" cxnId="{F2EBBA4C-97FC-4B42-B8C7-BDF6F8BE49C6}">
      <dgm:prSet/>
      <dgm:spPr/>
      <dgm:t>
        <a:bodyPr/>
        <a:lstStyle/>
        <a:p>
          <a:endParaRPr lang="ru-RU"/>
        </a:p>
      </dgm:t>
    </dgm:pt>
    <dgm:pt modelId="{E46AF71F-38B9-4E10-B0B1-A95B05401EAC}" type="pres">
      <dgm:prSet presAssocID="{2BA3A6FA-3D77-449A-A043-AB8544F6E9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D2304C-4836-43F3-9C16-57510109B895}" type="pres">
      <dgm:prSet presAssocID="{67B03B11-23FE-4198-8EC3-CB3A889B19CD}" presName="node" presStyleLbl="node1" presStyleIdx="0" presStyleCnt="1" custScaleX="75599" custScaleY="88746" custLinFactNeighborX="-12200" custLinFactNeighborY="-4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6F12D5-422B-4EFB-B3A6-CAC60A768902}" type="presOf" srcId="{2BA3A6FA-3D77-449A-A043-AB8544F6E971}" destId="{E46AF71F-38B9-4E10-B0B1-A95B05401EAC}" srcOrd="0" destOrd="0" presId="urn:microsoft.com/office/officeart/2005/8/layout/default"/>
    <dgm:cxn modelId="{6DAF334C-79E8-417F-A10F-2B4A636F1930}" type="presOf" srcId="{67B03B11-23FE-4198-8EC3-CB3A889B19CD}" destId="{9ED2304C-4836-43F3-9C16-57510109B895}" srcOrd="0" destOrd="0" presId="urn:microsoft.com/office/officeart/2005/8/layout/default"/>
    <dgm:cxn modelId="{F2EBBA4C-97FC-4B42-B8C7-BDF6F8BE49C6}" srcId="{2BA3A6FA-3D77-449A-A043-AB8544F6E971}" destId="{67B03B11-23FE-4198-8EC3-CB3A889B19CD}" srcOrd="0" destOrd="0" parTransId="{A1B40722-9D84-4D5E-BB26-976C0DDEDD41}" sibTransId="{1F3E580A-5D2A-4156-942F-71701B696C02}"/>
    <dgm:cxn modelId="{031A28C7-E962-4CAD-8E59-46D797066F32}" type="presParOf" srcId="{E46AF71F-38B9-4E10-B0B1-A95B05401EAC}" destId="{9ED2304C-4836-43F3-9C16-57510109B89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A3A6FA-3D77-449A-A043-AB8544F6E971}" type="doc">
      <dgm:prSet loTypeId="urn:microsoft.com/office/officeart/2005/8/layout/default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7B03B11-23FE-4198-8EC3-CB3A889B19CD}">
      <dgm:prSet phldrT="[Текст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ru-RU" b="1" i="1" dirty="0" smtClean="0">
              <a:solidFill>
                <a:schemeClr val="tx1">
                  <a:lumMod val="50000"/>
                  <a:lumOff val="50000"/>
                </a:schemeClr>
              </a:solidFill>
            </a:rPr>
            <a:t>ООО «</a:t>
          </a:r>
          <a:r>
            <a:rPr lang="ru-RU" b="1" i="1" dirty="0" err="1" smtClean="0">
              <a:solidFill>
                <a:schemeClr val="tx1">
                  <a:lumMod val="50000"/>
                  <a:lumOff val="50000"/>
                </a:schemeClr>
              </a:solidFill>
            </a:rPr>
            <a:t>ВудМастер</a:t>
          </a:r>
          <a:r>
            <a:rPr lang="ru-RU" b="1" i="1" dirty="0" smtClean="0">
              <a:solidFill>
                <a:schemeClr val="tx1">
                  <a:lumMod val="50000"/>
                  <a:lumOff val="50000"/>
                </a:schemeClr>
              </a:solidFill>
            </a:rPr>
            <a:t>» </a:t>
          </a:r>
        </a:p>
      </dgm:t>
    </dgm:pt>
    <dgm:pt modelId="{A1B40722-9D84-4D5E-BB26-976C0DDEDD41}" type="parTrans" cxnId="{F2EBBA4C-97FC-4B42-B8C7-BDF6F8BE49C6}">
      <dgm:prSet/>
      <dgm:spPr/>
      <dgm:t>
        <a:bodyPr/>
        <a:lstStyle/>
        <a:p>
          <a:endParaRPr lang="ru-RU"/>
        </a:p>
      </dgm:t>
    </dgm:pt>
    <dgm:pt modelId="{1F3E580A-5D2A-4156-942F-71701B696C02}" type="sibTrans" cxnId="{F2EBBA4C-97FC-4B42-B8C7-BDF6F8BE49C6}">
      <dgm:prSet/>
      <dgm:spPr/>
      <dgm:t>
        <a:bodyPr/>
        <a:lstStyle/>
        <a:p>
          <a:endParaRPr lang="ru-RU"/>
        </a:p>
      </dgm:t>
    </dgm:pt>
    <dgm:pt modelId="{E46AF71F-38B9-4E10-B0B1-A95B05401EAC}" type="pres">
      <dgm:prSet presAssocID="{2BA3A6FA-3D77-449A-A043-AB8544F6E97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ED2304C-4836-43F3-9C16-57510109B895}" type="pres">
      <dgm:prSet presAssocID="{67B03B11-23FE-4198-8EC3-CB3A889B19CD}" presName="node" presStyleLbl="node1" presStyleIdx="0" presStyleCnt="1" custScaleX="85387" custScaleY="98102" custLinFactNeighborX="-12200" custLinFactNeighborY="-46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7D84961-3029-42C6-A1D8-1206379369AE}" type="presOf" srcId="{2BA3A6FA-3D77-449A-A043-AB8544F6E971}" destId="{E46AF71F-38B9-4E10-B0B1-A95B05401EAC}" srcOrd="0" destOrd="0" presId="urn:microsoft.com/office/officeart/2005/8/layout/default"/>
    <dgm:cxn modelId="{D50BA464-A714-4B2B-85BF-355328C5F42C}" type="presOf" srcId="{67B03B11-23FE-4198-8EC3-CB3A889B19CD}" destId="{9ED2304C-4836-43F3-9C16-57510109B895}" srcOrd="0" destOrd="0" presId="urn:microsoft.com/office/officeart/2005/8/layout/default"/>
    <dgm:cxn modelId="{F2EBBA4C-97FC-4B42-B8C7-BDF6F8BE49C6}" srcId="{2BA3A6FA-3D77-449A-A043-AB8544F6E971}" destId="{67B03B11-23FE-4198-8EC3-CB3A889B19CD}" srcOrd="0" destOrd="0" parTransId="{A1B40722-9D84-4D5E-BB26-976C0DDEDD41}" sibTransId="{1F3E580A-5D2A-4156-942F-71701B696C02}"/>
    <dgm:cxn modelId="{2C42FB81-52D4-4EDA-9ACB-CFEBE004CF24}" type="presParOf" srcId="{E46AF71F-38B9-4E10-B0B1-A95B05401EAC}" destId="{9ED2304C-4836-43F3-9C16-57510109B895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952BA6B-0489-4796-B589-6217E72C53D1}" type="doc">
      <dgm:prSet loTypeId="urn:microsoft.com/office/officeart/2005/8/layout/vProcess5" loCatId="process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48C7340-3AFE-400C-AF2D-89B06A48F869}">
      <dgm:prSet phldrT="[Текст]" custT="1"/>
      <dgm:spPr/>
      <dgm:t>
        <a:bodyPr/>
        <a:lstStyle/>
        <a:p>
          <a:pPr algn="ctr"/>
          <a:r>
            <a:rPr lang="ru-RU" sz="2000" dirty="0" smtClean="0"/>
            <a:t>Объем инвестиций, вложенных в экономику района в 2017 году, составил </a:t>
          </a:r>
          <a:r>
            <a:rPr lang="ru-RU" sz="2000" b="1" u="sng" dirty="0" smtClean="0"/>
            <a:t>1,3 млрд. рублей </a:t>
          </a:r>
          <a:endParaRPr lang="ru-RU" sz="2000" b="1" u="sng" dirty="0"/>
        </a:p>
      </dgm:t>
    </dgm:pt>
    <dgm:pt modelId="{CADF0250-6207-4BF6-B055-4B1C45F60DCC}" type="parTrans" cxnId="{E8527571-6F04-4D00-8E1C-09B4996CE783}">
      <dgm:prSet/>
      <dgm:spPr/>
      <dgm:t>
        <a:bodyPr/>
        <a:lstStyle/>
        <a:p>
          <a:endParaRPr lang="ru-RU"/>
        </a:p>
      </dgm:t>
    </dgm:pt>
    <dgm:pt modelId="{C0D91183-28D9-49BE-B630-B63B538C4D25}" type="sibTrans" cxnId="{E8527571-6F04-4D00-8E1C-09B4996CE783}">
      <dgm:prSet/>
      <dgm:spPr/>
      <dgm:t>
        <a:bodyPr/>
        <a:lstStyle/>
        <a:p>
          <a:endParaRPr lang="ru-RU"/>
        </a:p>
      </dgm:t>
    </dgm:pt>
    <dgm:pt modelId="{D7499933-692C-4B7B-8623-E775A1B68E16}">
      <dgm:prSet phldrT="[Текст]" custT="1"/>
      <dgm:spPr/>
      <dgm:t>
        <a:bodyPr/>
        <a:lstStyle/>
        <a:p>
          <a:r>
            <a:rPr lang="ru-RU" sz="2000" dirty="0" smtClean="0"/>
            <a:t>Из них </a:t>
          </a:r>
          <a:r>
            <a:rPr lang="ru-RU" sz="2000" b="1" u="sng" dirty="0" smtClean="0"/>
            <a:t>925 млн. рублей </a:t>
          </a:r>
          <a:r>
            <a:rPr lang="ru-RU" sz="2000" dirty="0" smtClean="0"/>
            <a:t>составляют средства населения </a:t>
          </a:r>
          <a:endParaRPr lang="ru-RU" sz="2000" dirty="0"/>
        </a:p>
      </dgm:t>
    </dgm:pt>
    <dgm:pt modelId="{F926BD31-D352-493E-B5A5-780FFE90C054}" type="parTrans" cxnId="{E921E538-4CDA-42FC-A3EE-167A991F0996}">
      <dgm:prSet/>
      <dgm:spPr/>
      <dgm:t>
        <a:bodyPr/>
        <a:lstStyle/>
        <a:p>
          <a:endParaRPr lang="ru-RU"/>
        </a:p>
      </dgm:t>
    </dgm:pt>
    <dgm:pt modelId="{11709609-8DD1-4F75-9634-AAEB72EC04B8}" type="sibTrans" cxnId="{E921E538-4CDA-42FC-A3EE-167A991F0996}">
      <dgm:prSet/>
      <dgm:spPr/>
      <dgm:t>
        <a:bodyPr/>
        <a:lstStyle/>
        <a:p>
          <a:endParaRPr lang="ru-RU"/>
        </a:p>
      </dgm:t>
    </dgm:pt>
    <dgm:pt modelId="{7DD07565-A545-4C9C-B9D6-1BDA0BE926DC}" type="pres">
      <dgm:prSet presAssocID="{D952BA6B-0489-4796-B589-6217E72C53D1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99BA7AC-F59B-4863-9316-E1BDB3A26177}" type="pres">
      <dgm:prSet presAssocID="{D952BA6B-0489-4796-B589-6217E72C53D1}" presName="dummyMaxCanvas" presStyleCnt="0">
        <dgm:presLayoutVars/>
      </dgm:prSet>
      <dgm:spPr/>
    </dgm:pt>
    <dgm:pt modelId="{8BEFFCFC-4552-4EDE-9E46-08E0714B5F5A}" type="pres">
      <dgm:prSet presAssocID="{D952BA6B-0489-4796-B589-6217E72C53D1}" presName="TwoNodes_1" presStyleLbl="node1" presStyleIdx="0" presStyleCnt="2" custScaleX="113333" custLinFactNeighborX="6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CC3A88-C55F-4F0F-87BC-6DD117F91DA1}" type="pres">
      <dgm:prSet presAssocID="{D952BA6B-0489-4796-B589-6217E72C53D1}" presName="TwoNodes_2" presStyleLbl="node1" presStyleIdx="1" presStyleCnt="2" custScaleX="107451" custLinFactNeighborX="-4412" custLinFactNeighborY="-2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B49333-D5E2-429E-ACF4-17EBABFAF0A6}" type="pres">
      <dgm:prSet presAssocID="{D952BA6B-0489-4796-B589-6217E72C53D1}" presName="TwoConn_1-2" presStyleLbl="fgAccFollowNode1" presStyleIdx="0" presStyleCnt="1" custFlipVert="0" custScaleX="6151" custScaleY="4256" custLinFactX="15083" custLinFactNeighborX="100000" custLinFactNeighborY="389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44272-0EFE-43E4-A25F-7C6114A57083}" type="pres">
      <dgm:prSet presAssocID="{D952BA6B-0489-4796-B589-6217E72C53D1}" presName="TwoNodes_1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A77855-F5F0-4672-A8A1-D028391BAFA0}" type="pres">
      <dgm:prSet presAssocID="{D952BA6B-0489-4796-B589-6217E72C53D1}" presName="TwoNodes_2_text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C580F55-A849-4968-9EF5-B737F3B7F7DB}" type="presOf" srcId="{D7499933-692C-4B7B-8623-E775A1B68E16}" destId="{7ECC3A88-C55F-4F0F-87BC-6DD117F91DA1}" srcOrd="0" destOrd="0" presId="urn:microsoft.com/office/officeart/2005/8/layout/vProcess5"/>
    <dgm:cxn modelId="{AA551BFB-383F-473A-BCAB-EBBBD804B004}" type="presOf" srcId="{648C7340-3AFE-400C-AF2D-89B06A48F869}" destId="{35844272-0EFE-43E4-A25F-7C6114A57083}" srcOrd="1" destOrd="0" presId="urn:microsoft.com/office/officeart/2005/8/layout/vProcess5"/>
    <dgm:cxn modelId="{DCB884CD-932A-499A-BFF4-B02D39F1DFCD}" type="presOf" srcId="{648C7340-3AFE-400C-AF2D-89B06A48F869}" destId="{8BEFFCFC-4552-4EDE-9E46-08E0714B5F5A}" srcOrd="0" destOrd="0" presId="urn:microsoft.com/office/officeart/2005/8/layout/vProcess5"/>
    <dgm:cxn modelId="{4665D139-74D9-407C-84F7-0AC9BC349400}" type="presOf" srcId="{C0D91183-28D9-49BE-B630-B63B538C4D25}" destId="{BAB49333-D5E2-429E-ACF4-17EBABFAF0A6}" srcOrd="0" destOrd="0" presId="urn:microsoft.com/office/officeart/2005/8/layout/vProcess5"/>
    <dgm:cxn modelId="{283E9302-3A37-4FBB-84EE-6C186E92B153}" type="presOf" srcId="{D952BA6B-0489-4796-B589-6217E72C53D1}" destId="{7DD07565-A545-4C9C-B9D6-1BDA0BE926DC}" srcOrd="0" destOrd="0" presId="urn:microsoft.com/office/officeart/2005/8/layout/vProcess5"/>
    <dgm:cxn modelId="{E8527571-6F04-4D00-8E1C-09B4996CE783}" srcId="{D952BA6B-0489-4796-B589-6217E72C53D1}" destId="{648C7340-3AFE-400C-AF2D-89B06A48F869}" srcOrd="0" destOrd="0" parTransId="{CADF0250-6207-4BF6-B055-4B1C45F60DCC}" sibTransId="{C0D91183-28D9-49BE-B630-B63B538C4D25}"/>
    <dgm:cxn modelId="{E921E538-4CDA-42FC-A3EE-167A991F0996}" srcId="{D952BA6B-0489-4796-B589-6217E72C53D1}" destId="{D7499933-692C-4B7B-8623-E775A1B68E16}" srcOrd="1" destOrd="0" parTransId="{F926BD31-D352-493E-B5A5-780FFE90C054}" sibTransId="{11709609-8DD1-4F75-9634-AAEB72EC04B8}"/>
    <dgm:cxn modelId="{11FE8014-2CB1-472E-BF51-5B22B84DE277}" type="presOf" srcId="{D7499933-692C-4B7B-8623-E775A1B68E16}" destId="{9DA77855-F5F0-4672-A8A1-D028391BAFA0}" srcOrd="1" destOrd="0" presId="urn:microsoft.com/office/officeart/2005/8/layout/vProcess5"/>
    <dgm:cxn modelId="{870DE716-3FD3-4E82-8722-535E7F714EC2}" type="presParOf" srcId="{7DD07565-A545-4C9C-B9D6-1BDA0BE926DC}" destId="{099BA7AC-F59B-4863-9316-E1BDB3A26177}" srcOrd="0" destOrd="0" presId="urn:microsoft.com/office/officeart/2005/8/layout/vProcess5"/>
    <dgm:cxn modelId="{C946A7EE-9A11-4801-BF2A-C2FE8A7CCABB}" type="presParOf" srcId="{7DD07565-A545-4C9C-B9D6-1BDA0BE926DC}" destId="{8BEFFCFC-4552-4EDE-9E46-08E0714B5F5A}" srcOrd="1" destOrd="0" presId="urn:microsoft.com/office/officeart/2005/8/layout/vProcess5"/>
    <dgm:cxn modelId="{1C1EF821-C2DC-47BA-8807-A2618B06FE1F}" type="presParOf" srcId="{7DD07565-A545-4C9C-B9D6-1BDA0BE926DC}" destId="{7ECC3A88-C55F-4F0F-87BC-6DD117F91DA1}" srcOrd="2" destOrd="0" presId="urn:microsoft.com/office/officeart/2005/8/layout/vProcess5"/>
    <dgm:cxn modelId="{FBB3E175-E8FA-474A-A3A8-E527B941381B}" type="presParOf" srcId="{7DD07565-A545-4C9C-B9D6-1BDA0BE926DC}" destId="{BAB49333-D5E2-429E-ACF4-17EBABFAF0A6}" srcOrd="3" destOrd="0" presId="urn:microsoft.com/office/officeart/2005/8/layout/vProcess5"/>
    <dgm:cxn modelId="{AF412EA6-CDEB-42EC-B151-75BFF76B9FD4}" type="presParOf" srcId="{7DD07565-A545-4C9C-B9D6-1BDA0BE926DC}" destId="{35844272-0EFE-43E4-A25F-7C6114A57083}" srcOrd="4" destOrd="0" presId="urn:microsoft.com/office/officeart/2005/8/layout/vProcess5"/>
    <dgm:cxn modelId="{3654AE42-78F6-4672-9A15-ECF1A9A08CC0}" type="presParOf" srcId="{7DD07565-A545-4C9C-B9D6-1BDA0BE926DC}" destId="{9DA77855-F5F0-4672-A8A1-D028391BAFA0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E5F8C7-EA61-40C4-AB93-B7587A6757FC}" type="doc">
      <dgm:prSet loTypeId="urn:microsoft.com/office/officeart/2005/8/layout/vList3" loCatId="list" qsTypeId="urn:microsoft.com/office/officeart/2005/8/quickstyle/simple3" qsCatId="simple" csTypeId="urn:microsoft.com/office/officeart/2005/8/colors/accent1_2" csCatId="accent1" phldr="1"/>
      <dgm:spPr/>
    </dgm:pt>
    <dgm:pt modelId="{D88800DD-BC44-402B-9A3B-8CCAF0ED010C}">
      <dgm:prSet phldrT="[Текст]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Свыше 20 договоров по размещению нестационарных торговых объектов</a:t>
          </a:r>
          <a:endParaRPr lang="ru-RU" dirty="0"/>
        </a:p>
      </dgm:t>
    </dgm:pt>
    <dgm:pt modelId="{A3978614-ED1E-44AD-A885-4852CEE621A4}" type="parTrans" cxnId="{D1C77C25-9297-4384-ABD3-B3F8E14C8066}">
      <dgm:prSet/>
      <dgm:spPr/>
      <dgm:t>
        <a:bodyPr/>
        <a:lstStyle/>
        <a:p>
          <a:endParaRPr lang="ru-RU"/>
        </a:p>
      </dgm:t>
    </dgm:pt>
    <dgm:pt modelId="{EBE36167-612E-4068-B133-3F717373CC98}" type="sibTrans" cxnId="{D1C77C25-9297-4384-ABD3-B3F8E14C8066}">
      <dgm:prSet/>
      <dgm:spPr/>
      <dgm:t>
        <a:bodyPr/>
        <a:lstStyle/>
        <a:p>
          <a:endParaRPr lang="ru-RU"/>
        </a:p>
      </dgm:t>
    </dgm:pt>
    <dgm:pt modelId="{3D49EA55-7E31-4320-8ED3-3C6266EC7339}">
      <dgm:prSet phldrT="[Текст]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dirty="0" smtClean="0"/>
            <a:t>Доставка товаров первой необходимости автолавками</a:t>
          </a:r>
          <a:endParaRPr lang="ru-RU" dirty="0"/>
        </a:p>
      </dgm:t>
    </dgm:pt>
    <dgm:pt modelId="{21D12A92-49EB-40B4-911B-DF01FB557935}" type="parTrans" cxnId="{5FE02885-2535-461D-AE41-CC23DF69F516}">
      <dgm:prSet/>
      <dgm:spPr/>
      <dgm:t>
        <a:bodyPr/>
        <a:lstStyle/>
        <a:p>
          <a:endParaRPr lang="ru-RU"/>
        </a:p>
      </dgm:t>
    </dgm:pt>
    <dgm:pt modelId="{2CCCC216-D85F-4D97-97DE-1F1F0EB74D11}" type="sibTrans" cxnId="{5FE02885-2535-461D-AE41-CC23DF69F516}">
      <dgm:prSet/>
      <dgm:spPr/>
      <dgm:t>
        <a:bodyPr/>
        <a:lstStyle/>
        <a:p>
          <a:endParaRPr lang="ru-RU"/>
        </a:p>
      </dgm:t>
    </dgm:pt>
    <dgm:pt modelId="{05491250-A0C1-49D2-ABF8-B5BCC993258B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500" dirty="0" smtClean="0"/>
            <a:t>На компенсацию затрат по доставке товаров  выделено 301 тыс.рублей</a:t>
          </a:r>
          <a:endParaRPr lang="ru-RU" sz="2500" dirty="0"/>
        </a:p>
      </dgm:t>
    </dgm:pt>
    <dgm:pt modelId="{42176E2C-EF72-4EB9-B85A-3129DC2BB0F6}" type="parTrans" cxnId="{46046187-B74F-44CB-8527-BDE54FCA6A30}">
      <dgm:prSet/>
      <dgm:spPr/>
      <dgm:t>
        <a:bodyPr/>
        <a:lstStyle/>
        <a:p>
          <a:endParaRPr lang="ru-RU"/>
        </a:p>
      </dgm:t>
    </dgm:pt>
    <dgm:pt modelId="{8F5098F6-3467-43E4-97F0-EDAD9493FE53}" type="sibTrans" cxnId="{46046187-B74F-44CB-8527-BDE54FCA6A30}">
      <dgm:prSet/>
      <dgm:spPr/>
      <dgm:t>
        <a:bodyPr/>
        <a:lstStyle/>
        <a:p>
          <a:endParaRPr lang="ru-RU"/>
        </a:p>
      </dgm:t>
    </dgm:pt>
    <dgm:pt modelId="{1DD1A490-B198-434C-97AF-0A63E2CFED4B}">
      <dgm:prSet phldrT="[Текст]" custT="1"/>
      <dgm:spPr>
        <a:effectLst>
          <a:outerShdw blurRad="50800" dist="38100" dir="5400000" algn="t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ru-RU" sz="2500" dirty="0" smtClean="0"/>
            <a:t>Добавлено 2 </a:t>
          </a:r>
          <a:r>
            <a:rPr lang="ru-RU" sz="2500" dirty="0" smtClean="0"/>
            <a:t>ярмарки: </a:t>
          </a:r>
          <a:r>
            <a:rPr lang="ru-RU" sz="2500" dirty="0" smtClean="0"/>
            <a:t>с. Микулино и д.Введенское</a:t>
          </a:r>
          <a:endParaRPr lang="ru-RU" sz="2500" dirty="0"/>
        </a:p>
      </dgm:t>
    </dgm:pt>
    <dgm:pt modelId="{C571F470-CA66-43F0-B89E-5E83C69653E8}" type="parTrans" cxnId="{971A6F50-1DE4-45A8-85C2-75B6CCFBBD71}">
      <dgm:prSet/>
      <dgm:spPr/>
      <dgm:t>
        <a:bodyPr/>
        <a:lstStyle/>
        <a:p>
          <a:endParaRPr lang="ru-RU"/>
        </a:p>
      </dgm:t>
    </dgm:pt>
    <dgm:pt modelId="{E42EEAFC-983B-4F19-B41E-E27489FC4E54}" type="sibTrans" cxnId="{971A6F50-1DE4-45A8-85C2-75B6CCFBBD71}">
      <dgm:prSet/>
      <dgm:spPr/>
      <dgm:t>
        <a:bodyPr/>
        <a:lstStyle/>
        <a:p>
          <a:endParaRPr lang="ru-RU"/>
        </a:p>
      </dgm:t>
    </dgm:pt>
    <dgm:pt modelId="{0D5831D6-24D9-4B9E-804A-1E22BCE30180}" type="pres">
      <dgm:prSet presAssocID="{15E5F8C7-EA61-40C4-AB93-B7587A6757FC}" presName="linearFlow" presStyleCnt="0">
        <dgm:presLayoutVars>
          <dgm:dir/>
          <dgm:resizeHandles val="exact"/>
        </dgm:presLayoutVars>
      </dgm:prSet>
      <dgm:spPr/>
    </dgm:pt>
    <dgm:pt modelId="{5B114B2B-DF6E-42A3-AEB6-E1935825228E}" type="pres">
      <dgm:prSet presAssocID="{D88800DD-BC44-402B-9A3B-8CCAF0ED010C}" presName="composite" presStyleCnt="0"/>
      <dgm:spPr/>
    </dgm:pt>
    <dgm:pt modelId="{6E99B6FA-146E-446B-BAEA-B78AFF8C47F7}" type="pres">
      <dgm:prSet presAssocID="{D88800DD-BC44-402B-9A3B-8CCAF0ED010C}" presName="imgShp" presStyleLbl="fgImgPlace1" presStyleIdx="0" presStyleCnt="4" custScaleX="97545" custScaleY="100587" custLinFactNeighborX="-64523" custLinFactNeighborY="768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288FE48-1AF9-4E36-9691-9FA16A88D9DA}" type="pres">
      <dgm:prSet presAssocID="{D88800DD-BC44-402B-9A3B-8CCAF0ED010C}" presName="txShp" presStyleLbl="node1" presStyleIdx="0" presStyleCnt="4" custScaleX="122004" custLinFactNeighborX="-1040" custLinFactNeighborY="73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D95910-A657-4B28-AC7D-8C02E96F2633}" type="pres">
      <dgm:prSet presAssocID="{EBE36167-612E-4068-B133-3F717373CC98}" presName="spacing" presStyleCnt="0"/>
      <dgm:spPr/>
    </dgm:pt>
    <dgm:pt modelId="{F067F6CE-2E40-48AE-AACE-8C113FEAFA01}" type="pres">
      <dgm:prSet presAssocID="{3D49EA55-7E31-4320-8ED3-3C6266EC7339}" presName="composite" presStyleCnt="0"/>
      <dgm:spPr/>
    </dgm:pt>
    <dgm:pt modelId="{5846600C-59BB-42FA-8927-4E93B8FDB384}" type="pres">
      <dgm:prSet presAssocID="{3D49EA55-7E31-4320-8ED3-3C6266EC7339}" presName="imgShp" presStyleLbl="fgImgPlace1" presStyleIdx="1" presStyleCnt="4" custLinFactNeighborX="-56327" custLinFactNeighborY="-534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BD4BF5F-2F9E-403D-AB0A-806ACBFA1524}" type="pres">
      <dgm:prSet presAssocID="{3D49EA55-7E31-4320-8ED3-3C6266EC7339}" presName="txShp" presStyleLbl="node1" presStyleIdx="1" presStyleCnt="4" custScaleX="1198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BE2BD5C-3FFE-4DEC-985E-F42F2D648A8B}" type="pres">
      <dgm:prSet presAssocID="{2CCCC216-D85F-4D97-97DE-1F1F0EB74D11}" presName="spacing" presStyleCnt="0"/>
      <dgm:spPr/>
    </dgm:pt>
    <dgm:pt modelId="{7BF4969B-414B-420D-A375-F991D4EE91D9}" type="pres">
      <dgm:prSet presAssocID="{05491250-A0C1-49D2-ABF8-B5BCC993258B}" presName="composite" presStyleCnt="0"/>
      <dgm:spPr/>
    </dgm:pt>
    <dgm:pt modelId="{B133743C-4B5E-48E3-8ED2-7BEF58087848}" type="pres">
      <dgm:prSet presAssocID="{05491250-A0C1-49D2-ABF8-B5BCC993258B}" presName="imgShp" presStyleLbl="fgImgPlace1" presStyleIdx="2" presStyleCnt="4" custLinFactNeighborX="-61707" custLinFactNeighborY="-1427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C3C839-BDB5-4F31-A6AF-23A63A325EF6}" type="pres">
      <dgm:prSet presAssocID="{05491250-A0C1-49D2-ABF8-B5BCC993258B}" presName="txShp" presStyleLbl="node1" presStyleIdx="2" presStyleCnt="4" custScaleX="1200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9413E-1BC7-4A19-A0E2-0484E02BE58C}" type="pres">
      <dgm:prSet presAssocID="{8F5098F6-3467-43E4-97F0-EDAD9493FE53}" presName="spacing" presStyleCnt="0"/>
      <dgm:spPr/>
    </dgm:pt>
    <dgm:pt modelId="{23E2C6C1-24C0-4804-8F34-38E5F6F2DC58}" type="pres">
      <dgm:prSet presAssocID="{1DD1A490-B198-434C-97AF-0A63E2CFED4B}" presName="composite" presStyleCnt="0"/>
      <dgm:spPr/>
    </dgm:pt>
    <dgm:pt modelId="{6B3B66B0-CF2C-4660-8477-FAF0304F9A4E}" type="pres">
      <dgm:prSet presAssocID="{1DD1A490-B198-434C-97AF-0A63E2CFED4B}" presName="imgShp" presStyleLbl="fgImgPlace1" presStyleIdx="3" presStyleCnt="4" custLinFactNeighborX="-61707" custLinFactNeighborY="-13436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E48083B-A056-40BA-9F8A-44D499EA94C4}" type="pres">
      <dgm:prSet presAssocID="{1DD1A490-B198-434C-97AF-0A63E2CFED4B}" presName="txShp" presStyleLbl="node1" presStyleIdx="3" presStyleCnt="4" custScaleX="1200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C77C25-9297-4384-ABD3-B3F8E14C8066}" srcId="{15E5F8C7-EA61-40C4-AB93-B7587A6757FC}" destId="{D88800DD-BC44-402B-9A3B-8CCAF0ED010C}" srcOrd="0" destOrd="0" parTransId="{A3978614-ED1E-44AD-A885-4852CEE621A4}" sibTransId="{EBE36167-612E-4068-B133-3F717373CC98}"/>
    <dgm:cxn modelId="{5FE02885-2535-461D-AE41-CC23DF69F516}" srcId="{15E5F8C7-EA61-40C4-AB93-B7587A6757FC}" destId="{3D49EA55-7E31-4320-8ED3-3C6266EC7339}" srcOrd="1" destOrd="0" parTransId="{21D12A92-49EB-40B4-911B-DF01FB557935}" sibTransId="{2CCCC216-D85F-4D97-97DE-1F1F0EB74D11}"/>
    <dgm:cxn modelId="{B290470F-B8BD-482D-AF1E-A029B1196844}" type="presOf" srcId="{05491250-A0C1-49D2-ABF8-B5BCC993258B}" destId="{BEC3C839-BDB5-4F31-A6AF-23A63A325EF6}" srcOrd="0" destOrd="0" presId="urn:microsoft.com/office/officeart/2005/8/layout/vList3"/>
    <dgm:cxn modelId="{46046187-B74F-44CB-8527-BDE54FCA6A30}" srcId="{15E5F8C7-EA61-40C4-AB93-B7587A6757FC}" destId="{05491250-A0C1-49D2-ABF8-B5BCC993258B}" srcOrd="2" destOrd="0" parTransId="{42176E2C-EF72-4EB9-B85A-3129DC2BB0F6}" sibTransId="{8F5098F6-3467-43E4-97F0-EDAD9493FE53}"/>
    <dgm:cxn modelId="{3D90F425-9C09-480D-8D3A-582C8A3A1750}" type="presOf" srcId="{D88800DD-BC44-402B-9A3B-8CCAF0ED010C}" destId="{B288FE48-1AF9-4E36-9691-9FA16A88D9DA}" srcOrd="0" destOrd="0" presId="urn:microsoft.com/office/officeart/2005/8/layout/vList3"/>
    <dgm:cxn modelId="{971A6F50-1DE4-45A8-85C2-75B6CCFBBD71}" srcId="{15E5F8C7-EA61-40C4-AB93-B7587A6757FC}" destId="{1DD1A490-B198-434C-97AF-0A63E2CFED4B}" srcOrd="3" destOrd="0" parTransId="{C571F470-CA66-43F0-B89E-5E83C69653E8}" sibTransId="{E42EEAFC-983B-4F19-B41E-E27489FC4E54}"/>
    <dgm:cxn modelId="{49A710F1-44DF-468F-A9DD-13574D330E2E}" type="presOf" srcId="{1DD1A490-B198-434C-97AF-0A63E2CFED4B}" destId="{BE48083B-A056-40BA-9F8A-44D499EA94C4}" srcOrd="0" destOrd="0" presId="urn:microsoft.com/office/officeart/2005/8/layout/vList3"/>
    <dgm:cxn modelId="{CB6F6DCC-CCBF-4CEC-8FB0-9C9363F56C33}" type="presOf" srcId="{15E5F8C7-EA61-40C4-AB93-B7587A6757FC}" destId="{0D5831D6-24D9-4B9E-804A-1E22BCE30180}" srcOrd="0" destOrd="0" presId="urn:microsoft.com/office/officeart/2005/8/layout/vList3"/>
    <dgm:cxn modelId="{E27B384A-5F7B-44BD-B301-D4C04F9CDC70}" type="presOf" srcId="{3D49EA55-7E31-4320-8ED3-3C6266EC7339}" destId="{1BD4BF5F-2F9E-403D-AB0A-806ACBFA1524}" srcOrd="0" destOrd="0" presId="urn:microsoft.com/office/officeart/2005/8/layout/vList3"/>
    <dgm:cxn modelId="{B53A4275-98BD-4919-918E-C84312AC9140}" type="presParOf" srcId="{0D5831D6-24D9-4B9E-804A-1E22BCE30180}" destId="{5B114B2B-DF6E-42A3-AEB6-E1935825228E}" srcOrd="0" destOrd="0" presId="urn:microsoft.com/office/officeart/2005/8/layout/vList3"/>
    <dgm:cxn modelId="{672FE7A7-3DCC-402F-9587-E18F1EBF0C30}" type="presParOf" srcId="{5B114B2B-DF6E-42A3-AEB6-E1935825228E}" destId="{6E99B6FA-146E-446B-BAEA-B78AFF8C47F7}" srcOrd="0" destOrd="0" presId="urn:microsoft.com/office/officeart/2005/8/layout/vList3"/>
    <dgm:cxn modelId="{0F4AC026-9D29-404C-B9A7-693BC3512A9E}" type="presParOf" srcId="{5B114B2B-DF6E-42A3-AEB6-E1935825228E}" destId="{B288FE48-1AF9-4E36-9691-9FA16A88D9DA}" srcOrd="1" destOrd="0" presId="urn:microsoft.com/office/officeart/2005/8/layout/vList3"/>
    <dgm:cxn modelId="{E6C54EF5-2CB5-4B28-B3AD-759FF27C47B8}" type="presParOf" srcId="{0D5831D6-24D9-4B9E-804A-1E22BCE30180}" destId="{49D95910-A657-4B28-AC7D-8C02E96F2633}" srcOrd="1" destOrd="0" presId="urn:microsoft.com/office/officeart/2005/8/layout/vList3"/>
    <dgm:cxn modelId="{1E6B6764-9BC3-4A49-BF94-5F79CB8ECB4C}" type="presParOf" srcId="{0D5831D6-24D9-4B9E-804A-1E22BCE30180}" destId="{F067F6CE-2E40-48AE-AACE-8C113FEAFA01}" srcOrd="2" destOrd="0" presId="urn:microsoft.com/office/officeart/2005/8/layout/vList3"/>
    <dgm:cxn modelId="{E627F635-CBDD-486A-AAFD-FC1061E44424}" type="presParOf" srcId="{F067F6CE-2E40-48AE-AACE-8C113FEAFA01}" destId="{5846600C-59BB-42FA-8927-4E93B8FDB384}" srcOrd="0" destOrd="0" presId="urn:microsoft.com/office/officeart/2005/8/layout/vList3"/>
    <dgm:cxn modelId="{6E1F5F21-5C5A-4B61-AAC2-C42A7302F2AE}" type="presParOf" srcId="{F067F6CE-2E40-48AE-AACE-8C113FEAFA01}" destId="{1BD4BF5F-2F9E-403D-AB0A-806ACBFA1524}" srcOrd="1" destOrd="0" presId="urn:microsoft.com/office/officeart/2005/8/layout/vList3"/>
    <dgm:cxn modelId="{0A9E2D91-BBEA-43AB-8626-530884E705D6}" type="presParOf" srcId="{0D5831D6-24D9-4B9E-804A-1E22BCE30180}" destId="{9BE2BD5C-3FFE-4DEC-985E-F42F2D648A8B}" srcOrd="3" destOrd="0" presId="urn:microsoft.com/office/officeart/2005/8/layout/vList3"/>
    <dgm:cxn modelId="{E7F66962-7D99-4FD6-BBCD-7BDF56A1A6F7}" type="presParOf" srcId="{0D5831D6-24D9-4B9E-804A-1E22BCE30180}" destId="{7BF4969B-414B-420D-A375-F991D4EE91D9}" srcOrd="4" destOrd="0" presId="urn:microsoft.com/office/officeart/2005/8/layout/vList3"/>
    <dgm:cxn modelId="{A1BFDEB9-6563-4D77-8041-015C63E7F6E4}" type="presParOf" srcId="{7BF4969B-414B-420D-A375-F991D4EE91D9}" destId="{B133743C-4B5E-48E3-8ED2-7BEF58087848}" srcOrd="0" destOrd="0" presId="urn:microsoft.com/office/officeart/2005/8/layout/vList3"/>
    <dgm:cxn modelId="{37C0A5FF-F454-454F-9388-EFCDD2B498BA}" type="presParOf" srcId="{7BF4969B-414B-420D-A375-F991D4EE91D9}" destId="{BEC3C839-BDB5-4F31-A6AF-23A63A325EF6}" srcOrd="1" destOrd="0" presId="urn:microsoft.com/office/officeart/2005/8/layout/vList3"/>
    <dgm:cxn modelId="{CAFFF96E-99CD-4BFC-A190-31B627861218}" type="presParOf" srcId="{0D5831D6-24D9-4B9E-804A-1E22BCE30180}" destId="{0BC9413E-1BC7-4A19-A0E2-0484E02BE58C}" srcOrd="5" destOrd="0" presId="urn:microsoft.com/office/officeart/2005/8/layout/vList3"/>
    <dgm:cxn modelId="{1E5F027A-5AFA-43FD-BC41-E3400A2B3A5B}" type="presParOf" srcId="{0D5831D6-24D9-4B9E-804A-1E22BCE30180}" destId="{23E2C6C1-24C0-4804-8F34-38E5F6F2DC58}" srcOrd="6" destOrd="0" presId="urn:microsoft.com/office/officeart/2005/8/layout/vList3"/>
    <dgm:cxn modelId="{4DC06387-6E2F-4D72-932C-2ECC0E713F86}" type="presParOf" srcId="{23E2C6C1-24C0-4804-8F34-38E5F6F2DC58}" destId="{6B3B66B0-CF2C-4660-8477-FAF0304F9A4E}" srcOrd="0" destOrd="0" presId="urn:microsoft.com/office/officeart/2005/8/layout/vList3"/>
    <dgm:cxn modelId="{300516B1-C947-4107-AD10-E6293A9B9B06}" type="presParOf" srcId="{23E2C6C1-24C0-4804-8F34-38E5F6F2DC58}" destId="{BE48083B-A056-40BA-9F8A-44D499EA94C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3DEB413-FD6A-43CE-B44D-33F8393ED2F1}" type="doc">
      <dgm:prSet loTypeId="urn:microsoft.com/office/officeart/2005/8/layout/vList4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1C795525-2840-470F-BB9A-F9F98BB24DC7}">
      <dgm:prSet phldrT="[Текст]"/>
      <dgm:spPr/>
      <dgm:t>
        <a:bodyPr/>
        <a:lstStyle/>
        <a:p>
          <a:r>
            <a:rPr lang="ru-RU" dirty="0" smtClean="0"/>
            <a:t>В рамках реализации приоритетного проекта «Организация ремонта 32 тысяч подъездов с </a:t>
          </a:r>
          <a:r>
            <a:rPr lang="ru-RU" dirty="0" err="1" smtClean="0"/>
            <a:t>софинансированием</a:t>
          </a:r>
          <a:r>
            <a:rPr lang="ru-RU" dirty="0" smtClean="0"/>
            <a:t> расходов за счет жителей» по Лотошинскому муниципальному району запланировано </a:t>
          </a:r>
          <a:r>
            <a:rPr lang="ru-RU" b="1" u="sng" dirty="0" smtClean="0"/>
            <a:t>38 подъездов </a:t>
          </a:r>
          <a:r>
            <a:rPr lang="ru-RU" dirty="0" smtClean="0"/>
            <a:t>по сельским поселениям </a:t>
          </a:r>
          <a:r>
            <a:rPr lang="ru-RU" dirty="0" err="1" smtClean="0"/>
            <a:t>Микулинское</a:t>
          </a:r>
          <a:r>
            <a:rPr lang="ru-RU" dirty="0" smtClean="0"/>
            <a:t> и </a:t>
          </a:r>
          <a:r>
            <a:rPr lang="ru-RU" dirty="0" err="1" smtClean="0"/>
            <a:t>Ошейкинское</a:t>
          </a:r>
          <a:endParaRPr lang="ru-RU" dirty="0"/>
        </a:p>
      </dgm:t>
    </dgm:pt>
    <dgm:pt modelId="{3E22B695-40B7-4DAD-81A4-79679F4EAF4A}" type="parTrans" cxnId="{C1A3A4DC-0C9F-44D0-82D7-78D380CA4C14}">
      <dgm:prSet/>
      <dgm:spPr/>
      <dgm:t>
        <a:bodyPr/>
        <a:lstStyle/>
        <a:p>
          <a:endParaRPr lang="ru-RU"/>
        </a:p>
      </dgm:t>
    </dgm:pt>
    <dgm:pt modelId="{285E2BD5-C553-4512-802C-A9F5E517B903}" type="sibTrans" cxnId="{C1A3A4DC-0C9F-44D0-82D7-78D380CA4C14}">
      <dgm:prSet/>
      <dgm:spPr/>
      <dgm:t>
        <a:bodyPr/>
        <a:lstStyle/>
        <a:p>
          <a:endParaRPr lang="ru-RU"/>
        </a:p>
      </dgm:t>
    </dgm:pt>
    <dgm:pt modelId="{368A130D-67C3-48F2-9C62-80277C3197DB}">
      <dgm:prSet phldrT="[Текст]"/>
      <dgm:spPr/>
      <dgm:t>
        <a:bodyPr/>
        <a:lstStyle/>
        <a:p>
          <a:r>
            <a:rPr lang="ru-RU" dirty="0" smtClean="0"/>
            <a:t>Государственной жилищной инспекцией принято </a:t>
          </a:r>
          <a:r>
            <a:rPr lang="ru-RU" b="1" u="sng" dirty="0" smtClean="0"/>
            <a:t>15 подъездов, что составило 40% от плана</a:t>
          </a:r>
          <a:r>
            <a:rPr lang="ru-RU" dirty="0" smtClean="0"/>
            <a:t>. Ремонт  завершенных подъездов перенесен на 2018 год.</a:t>
          </a:r>
        </a:p>
        <a:p>
          <a:r>
            <a:rPr lang="ru-RU" dirty="0" smtClean="0"/>
            <a:t>По 15 подъездам из бюджета МО получено </a:t>
          </a:r>
          <a:r>
            <a:rPr lang="ru-RU" b="1" u="sng" dirty="0" smtClean="0"/>
            <a:t>602 638,89 рублей</a:t>
          </a:r>
          <a:endParaRPr lang="ru-RU" b="1" u="sng" dirty="0"/>
        </a:p>
      </dgm:t>
    </dgm:pt>
    <dgm:pt modelId="{71215713-572D-4342-9980-5A4AC5CA8C12}" type="parTrans" cxnId="{ED39B4F5-E0CE-4705-807A-6BB79418C630}">
      <dgm:prSet/>
      <dgm:spPr/>
      <dgm:t>
        <a:bodyPr/>
        <a:lstStyle/>
        <a:p>
          <a:endParaRPr lang="ru-RU"/>
        </a:p>
      </dgm:t>
    </dgm:pt>
    <dgm:pt modelId="{D1866B2D-4FC8-4981-A059-A1EB18FAF043}" type="sibTrans" cxnId="{ED39B4F5-E0CE-4705-807A-6BB79418C630}">
      <dgm:prSet/>
      <dgm:spPr/>
      <dgm:t>
        <a:bodyPr/>
        <a:lstStyle/>
        <a:p>
          <a:endParaRPr lang="ru-RU"/>
        </a:p>
      </dgm:t>
    </dgm:pt>
    <dgm:pt modelId="{3BAD1FAD-85CF-4B88-A155-2FBA1175F3F6}">
      <dgm:prSet phldrT="[Текст]" custT="1"/>
      <dgm:spPr/>
      <dgm:t>
        <a:bodyPr/>
        <a:lstStyle/>
        <a:p>
          <a:endParaRPr lang="ru-RU" sz="2000" dirty="0" smtClean="0"/>
        </a:p>
        <a:p>
          <a:r>
            <a:rPr lang="ru-RU" sz="2000" dirty="0" smtClean="0"/>
            <a:t>Общая сумма с учетом финансирования администрации Лотошинского района и внебюджетных источников составила </a:t>
          </a:r>
          <a:r>
            <a:rPr lang="ru-RU" sz="2000" b="1" u="sng" dirty="0" smtClean="0"/>
            <a:t>701 131,15 </a:t>
          </a:r>
          <a:r>
            <a:rPr lang="ru-RU" sz="2000" b="1" u="sng" dirty="0" err="1" smtClean="0"/>
            <a:t>рубрублей</a:t>
          </a:r>
          <a:endParaRPr lang="ru-RU" sz="2000" b="1" u="sng" dirty="0" smtClean="0"/>
        </a:p>
        <a:p>
          <a:r>
            <a:rPr lang="ru-RU" sz="2400" b="1" dirty="0" smtClean="0"/>
            <a:t>Задачей на 2018 год является проведение ремонта в 156 подъездах.</a:t>
          </a:r>
        </a:p>
        <a:p>
          <a:endParaRPr lang="ru-RU" sz="1600" dirty="0"/>
        </a:p>
      </dgm:t>
    </dgm:pt>
    <dgm:pt modelId="{E1BAAD62-10BF-4943-9AFD-7E788B548457}" type="parTrans" cxnId="{517955E0-7C6B-4DBA-948E-2C395230B2B5}">
      <dgm:prSet/>
      <dgm:spPr/>
      <dgm:t>
        <a:bodyPr/>
        <a:lstStyle/>
        <a:p>
          <a:endParaRPr lang="ru-RU"/>
        </a:p>
      </dgm:t>
    </dgm:pt>
    <dgm:pt modelId="{31FC3BFC-765B-4018-89E5-F844B7C945D9}" type="sibTrans" cxnId="{517955E0-7C6B-4DBA-948E-2C395230B2B5}">
      <dgm:prSet/>
      <dgm:spPr/>
      <dgm:t>
        <a:bodyPr/>
        <a:lstStyle/>
        <a:p>
          <a:endParaRPr lang="ru-RU"/>
        </a:p>
      </dgm:t>
    </dgm:pt>
    <dgm:pt modelId="{D86453D8-A0E5-4DE2-B5B9-C3FFB37449C4}" type="pres">
      <dgm:prSet presAssocID="{43DEB413-FD6A-43CE-B44D-33F8393ED2F1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F377E31-E0E2-47F1-9311-EC8427552992}" type="pres">
      <dgm:prSet presAssocID="{1C795525-2840-470F-BB9A-F9F98BB24DC7}" presName="comp" presStyleCnt="0"/>
      <dgm:spPr/>
    </dgm:pt>
    <dgm:pt modelId="{FA51372F-B75C-485D-94C7-E4B4E1D079E3}" type="pres">
      <dgm:prSet presAssocID="{1C795525-2840-470F-BB9A-F9F98BB24DC7}" presName="box" presStyleLbl="node1" presStyleIdx="0" presStyleCnt="3" custLinFactNeighborX="1569"/>
      <dgm:spPr/>
      <dgm:t>
        <a:bodyPr/>
        <a:lstStyle/>
        <a:p>
          <a:endParaRPr lang="ru-RU"/>
        </a:p>
      </dgm:t>
    </dgm:pt>
    <dgm:pt modelId="{EDB6D6F7-328E-464C-ACE3-25D77CC4C329}" type="pres">
      <dgm:prSet presAssocID="{1C795525-2840-470F-BB9A-F9F98BB24DC7}" presName="img" presStyleLbl="fgImgPlace1" presStyleIdx="0" presStyleCnt="3" custScaleX="104334" custScaleY="116719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4EE3581-DD9B-4B6A-AE5F-FF444C0D6D9F}" type="pres">
      <dgm:prSet presAssocID="{1C795525-2840-470F-BB9A-F9F98BB24DC7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D80707F-98D2-4BEA-9F4B-C8B8C22917BD}" type="pres">
      <dgm:prSet presAssocID="{285E2BD5-C553-4512-802C-A9F5E517B903}" presName="spacer" presStyleCnt="0"/>
      <dgm:spPr/>
    </dgm:pt>
    <dgm:pt modelId="{347B1571-9764-471F-95FA-617BEB4733D2}" type="pres">
      <dgm:prSet presAssocID="{368A130D-67C3-48F2-9C62-80277C3197DB}" presName="comp" presStyleCnt="0"/>
      <dgm:spPr/>
    </dgm:pt>
    <dgm:pt modelId="{CB1D869D-EB07-4829-9AA6-7112CDE1E9C1}" type="pres">
      <dgm:prSet presAssocID="{368A130D-67C3-48F2-9C62-80277C3197DB}" presName="box" presStyleLbl="node1" presStyleIdx="1" presStyleCnt="3"/>
      <dgm:spPr/>
      <dgm:t>
        <a:bodyPr/>
        <a:lstStyle/>
        <a:p>
          <a:endParaRPr lang="ru-RU"/>
        </a:p>
      </dgm:t>
    </dgm:pt>
    <dgm:pt modelId="{CED2AB4C-2A1C-4547-B1AA-0B2AB07214B1}" type="pres">
      <dgm:prSet presAssocID="{368A130D-67C3-48F2-9C62-80277C3197DB}" presName="img" presStyleLbl="fgImgPlace1" presStyleIdx="1" presStyleCnt="3" custScaleX="104711" custScaleY="11244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84C67F3A-C555-4534-B422-402307A53ADF}" type="pres">
      <dgm:prSet presAssocID="{368A130D-67C3-48F2-9C62-80277C3197D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DD1DD-CD0A-4372-AC3E-F4D28461AE2A}" type="pres">
      <dgm:prSet presAssocID="{D1866B2D-4FC8-4981-A059-A1EB18FAF043}" presName="spacer" presStyleCnt="0"/>
      <dgm:spPr/>
    </dgm:pt>
    <dgm:pt modelId="{46C94EEF-10C8-467F-8EA3-DFFDB0D45CF7}" type="pres">
      <dgm:prSet presAssocID="{3BAD1FAD-85CF-4B88-A155-2FBA1175F3F6}" presName="comp" presStyleCnt="0"/>
      <dgm:spPr/>
    </dgm:pt>
    <dgm:pt modelId="{A3DF0D29-8EB7-4964-918A-0F1836BD0A3F}" type="pres">
      <dgm:prSet presAssocID="{3BAD1FAD-85CF-4B88-A155-2FBA1175F3F6}" presName="box" presStyleLbl="node1" presStyleIdx="2" presStyleCnt="3"/>
      <dgm:spPr/>
      <dgm:t>
        <a:bodyPr/>
        <a:lstStyle/>
        <a:p>
          <a:endParaRPr lang="ru-RU"/>
        </a:p>
      </dgm:t>
    </dgm:pt>
    <dgm:pt modelId="{E8A305CB-3818-4C7E-9172-0BFBA7C05222}" type="pres">
      <dgm:prSet presAssocID="{3BAD1FAD-85CF-4B88-A155-2FBA1175F3F6}" presName="img" presStyleLbl="fgImgPlace1" presStyleIdx="2" presStyleCnt="3" custScaleX="105423" custScaleY="115362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E5DB4273-D486-440A-8BED-8E65BC27B824}" type="pres">
      <dgm:prSet presAssocID="{3BAD1FAD-85CF-4B88-A155-2FBA1175F3F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DC6EA5-C0FB-401F-A01E-1C5B8860B1D4}" type="presOf" srcId="{368A130D-67C3-48F2-9C62-80277C3197DB}" destId="{CB1D869D-EB07-4829-9AA6-7112CDE1E9C1}" srcOrd="0" destOrd="0" presId="urn:microsoft.com/office/officeart/2005/8/layout/vList4"/>
    <dgm:cxn modelId="{1EAFC25C-CEA2-4831-90A3-094B09CB4241}" type="presOf" srcId="{368A130D-67C3-48F2-9C62-80277C3197DB}" destId="{84C67F3A-C555-4534-B422-402307A53ADF}" srcOrd="1" destOrd="0" presId="urn:microsoft.com/office/officeart/2005/8/layout/vList4"/>
    <dgm:cxn modelId="{5CB25BC8-ABAE-4B0C-B877-A6A4F8B19EFF}" type="presOf" srcId="{1C795525-2840-470F-BB9A-F9F98BB24DC7}" destId="{04EE3581-DD9B-4B6A-AE5F-FF444C0D6D9F}" srcOrd="1" destOrd="0" presId="urn:microsoft.com/office/officeart/2005/8/layout/vList4"/>
    <dgm:cxn modelId="{517955E0-7C6B-4DBA-948E-2C395230B2B5}" srcId="{43DEB413-FD6A-43CE-B44D-33F8393ED2F1}" destId="{3BAD1FAD-85CF-4B88-A155-2FBA1175F3F6}" srcOrd="2" destOrd="0" parTransId="{E1BAAD62-10BF-4943-9AFD-7E788B548457}" sibTransId="{31FC3BFC-765B-4018-89E5-F844B7C945D9}"/>
    <dgm:cxn modelId="{C1A3A4DC-0C9F-44D0-82D7-78D380CA4C14}" srcId="{43DEB413-FD6A-43CE-B44D-33F8393ED2F1}" destId="{1C795525-2840-470F-BB9A-F9F98BB24DC7}" srcOrd="0" destOrd="0" parTransId="{3E22B695-40B7-4DAD-81A4-79679F4EAF4A}" sibTransId="{285E2BD5-C553-4512-802C-A9F5E517B903}"/>
    <dgm:cxn modelId="{E6E40DDC-B8D0-4CA3-8FCA-9D87EF6A5C11}" type="presOf" srcId="{3BAD1FAD-85CF-4B88-A155-2FBA1175F3F6}" destId="{E5DB4273-D486-440A-8BED-8E65BC27B824}" srcOrd="1" destOrd="0" presId="urn:microsoft.com/office/officeart/2005/8/layout/vList4"/>
    <dgm:cxn modelId="{AF18511B-2FAB-448F-8A47-7879B2788037}" type="presOf" srcId="{1C795525-2840-470F-BB9A-F9F98BB24DC7}" destId="{FA51372F-B75C-485D-94C7-E4B4E1D079E3}" srcOrd="0" destOrd="0" presId="urn:microsoft.com/office/officeart/2005/8/layout/vList4"/>
    <dgm:cxn modelId="{334C9DDA-7E99-4183-9C3A-C036F9259541}" type="presOf" srcId="{3BAD1FAD-85CF-4B88-A155-2FBA1175F3F6}" destId="{A3DF0D29-8EB7-4964-918A-0F1836BD0A3F}" srcOrd="0" destOrd="0" presId="urn:microsoft.com/office/officeart/2005/8/layout/vList4"/>
    <dgm:cxn modelId="{D03E8ABD-5B61-41AB-BB39-8BA1AEF38241}" type="presOf" srcId="{43DEB413-FD6A-43CE-B44D-33F8393ED2F1}" destId="{D86453D8-A0E5-4DE2-B5B9-C3FFB37449C4}" srcOrd="0" destOrd="0" presId="urn:microsoft.com/office/officeart/2005/8/layout/vList4"/>
    <dgm:cxn modelId="{ED39B4F5-E0CE-4705-807A-6BB79418C630}" srcId="{43DEB413-FD6A-43CE-B44D-33F8393ED2F1}" destId="{368A130D-67C3-48F2-9C62-80277C3197DB}" srcOrd="1" destOrd="0" parTransId="{71215713-572D-4342-9980-5A4AC5CA8C12}" sibTransId="{D1866B2D-4FC8-4981-A059-A1EB18FAF043}"/>
    <dgm:cxn modelId="{FBE9FC56-292A-45E8-9900-9F9BB0B3E046}" type="presParOf" srcId="{D86453D8-A0E5-4DE2-B5B9-C3FFB37449C4}" destId="{8F377E31-E0E2-47F1-9311-EC8427552992}" srcOrd="0" destOrd="0" presId="urn:microsoft.com/office/officeart/2005/8/layout/vList4"/>
    <dgm:cxn modelId="{E0439347-FB71-4DB4-9FDB-5E169174A99E}" type="presParOf" srcId="{8F377E31-E0E2-47F1-9311-EC8427552992}" destId="{FA51372F-B75C-485D-94C7-E4B4E1D079E3}" srcOrd="0" destOrd="0" presId="urn:microsoft.com/office/officeart/2005/8/layout/vList4"/>
    <dgm:cxn modelId="{6C69322B-3A31-4D59-B23A-2E67DA3121FF}" type="presParOf" srcId="{8F377E31-E0E2-47F1-9311-EC8427552992}" destId="{EDB6D6F7-328E-464C-ACE3-25D77CC4C329}" srcOrd="1" destOrd="0" presId="urn:microsoft.com/office/officeart/2005/8/layout/vList4"/>
    <dgm:cxn modelId="{06C47781-8EB8-4797-A58B-CF8628735F78}" type="presParOf" srcId="{8F377E31-E0E2-47F1-9311-EC8427552992}" destId="{04EE3581-DD9B-4B6A-AE5F-FF444C0D6D9F}" srcOrd="2" destOrd="0" presId="urn:microsoft.com/office/officeart/2005/8/layout/vList4"/>
    <dgm:cxn modelId="{425A5FAA-30D2-4B51-AAF5-D1577F41026D}" type="presParOf" srcId="{D86453D8-A0E5-4DE2-B5B9-C3FFB37449C4}" destId="{FD80707F-98D2-4BEA-9F4B-C8B8C22917BD}" srcOrd="1" destOrd="0" presId="urn:microsoft.com/office/officeart/2005/8/layout/vList4"/>
    <dgm:cxn modelId="{2E5B92DF-2C6C-41E0-A85B-6FBF00B30E79}" type="presParOf" srcId="{D86453D8-A0E5-4DE2-B5B9-C3FFB37449C4}" destId="{347B1571-9764-471F-95FA-617BEB4733D2}" srcOrd="2" destOrd="0" presId="urn:microsoft.com/office/officeart/2005/8/layout/vList4"/>
    <dgm:cxn modelId="{DC5F434E-587C-45D8-BF12-4500A36C07B5}" type="presParOf" srcId="{347B1571-9764-471F-95FA-617BEB4733D2}" destId="{CB1D869D-EB07-4829-9AA6-7112CDE1E9C1}" srcOrd="0" destOrd="0" presId="urn:microsoft.com/office/officeart/2005/8/layout/vList4"/>
    <dgm:cxn modelId="{E2100450-9966-4B93-922B-235FF62B8BAA}" type="presParOf" srcId="{347B1571-9764-471F-95FA-617BEB4733D2}" destId="{CED2AB4C-2A1C-4547-B1AA-0B2AB07214B1}" srcOrd="1" destOrd="0" presId="urn:microsoft.com/office/officeart/2005/8/layout/vList4"/>
    <dgm:cxn modelId="{D68C41DA-9399-4623-BA44-A92DB47B32BB}" type="presParOf" srcId="{347B1571-9764-471F-95FA-617BEB4733D2}" destId="{84C67F3A-C555-4534-B422-402307A53ADF}" srcOrd="2" destOrd="0" presId="urn:microsoft.com/office/officeart/2005/8/layout/vList4"/>
    <dgm:cxn modelId="{78E4E4CF-4B1C-41E4-8036-A4F9F39ED5C1}" type="presParOf" srcId="{D86453D8-A0E5-4DE2-B5B9-C3FFB37449C4}" destId="{A78DD1DD-CD0A-4372-AC3E-F4D28461AE2A}" srcOrd="3" destOrd="0" presId="urn:microsoft.com/office/officeart/2005/8/layout/vList4"/>
    <dgm:cxn modelId="{206142EC-2F3B-4ED1-9791-3BA0AEF5FA77}" type="presParOf" srcId="{D86453D8-A0E5-4DE2-B5B9-C3FFB37449C4}" destId="{46C94EEF-10C8-467F-8EA3-DFFDB0D45CF7}" srcOrd="4" destOrd="0" presId="urn:microsoft.com/office/officeart/2005/8/layout/vList4"/>
    <dgm:cxn modelId="{797F298E-AB0A-4878-BF98-56F76062A752}" type="presParOf" srcId="{46C94EEF-10C8-467F-8EA3-DFFDB0D45CF7}" destId="{A3DF0D29-8EB7-4964-918A-0F1836BD0A3F}" srcOrd="0" destOrd="0" presId="urn:microsoft.com/office/officeart/2005/8/layout/vList4"/>
    <dgm:cxn modelId="{5918C897-82D7-4CBF-8F1F-A509C7AED58B}" type="presParOf" srcId="{46C94EEF-10C8-467F-8EA3-DFFDB0D45CF7}" destId="{E8A305CB-3818-4C7E-9172-0BFBA7C05222}" srcOrd="1" destOrd="0" presId="urn:microsoft.com/office/officeart/2005/8/layout/vList4"/>
    <dgm:cxn modelId="{958AEDDB-B08A-4C76-AD2C-79CFA6BBF536}" type="presParOf" srcId="{46C94EEF-10C8-467F-8EA3-DFFDB0D45CF7}" destId="{E5DB4273-D486-440A-8BED-8E65BC27B82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3755A77C-0980-4FA4-8CF0-6AFBB9742CDA}" type="doc">
      <dgm:prSet loTypeId="urn:microsoft.com/office/officeart/2005/8/layout/vList3" loCatId="list" qsTypeId="urn:microsoft.com/office/officeart/2005/8/quickstyle/3d6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38251CEE-319D-4378-96A9-6B93C356A53A}">
      <dgm:prSet phldrT="[Текст]"/>
      <dgm:spPr/>
      <dgm:t>
        <a:bodyPr/>
        <a:lstStyle/>
        <a:p>
          <a:r>
            <a:rPr lang="ru-RU" dirty="0" smtClean="0"/>
            <a:t>Отремонтировано 33 км автомобильных дорог, из них региональных – 29км.</a:t>
          </a:r>
          <a:endParaRPr lang="ru-RU" dirty="0"/>
        </a:p>
      </dgm:t>
    </dgm:pt>
    <dgm:pt modelId="{2EF754F4-13AF-490E-B1AA-C14DB4C6FB34}" type="parTrans" cxnId="{513DB8B8-D7BE-4377-97D6-03FEFFA908E8}">
      <dgm:prSet/>
      <dgm:spPr/>
      <dgm:t>
        <a:bodyPr/>
        <a:lstStyle/>
        <a:p>
          <a:endParaRPr lang="ru-RU"/>
        </a:p>
      </dgm:t>
    </dgm:pt>
    <dgm:pt modelId="{03909047-A0F2-4C3C-A611-BFF180E4F330}" type="sibTrans" cxnId="{513DB8B8-D7BE-4377-97D6-03FEFFA908E8}">
      <dgm:prSet/>
      <dgm:spPr/>
      <dgm:t>
        <a:bodyPr/>
        <a:lstStyle/>
        <a:p>
          <a:endParaRPr lang="ru-RU"/>
        </a:p>
      </dgm:t>
    </dgm:pt>
    <dgm:pt modelId="{B3D31E12-7AEC-405E-96ED-0921D8494680}">
      <dgm:prSet phldrT="[Текст]"/>
      <dgm:spPr/>
      <dgm:t>
        <a:bodyPr/>
        <a:lstStyle/>
        <a:p>
          <a:r>
            <a:rPr lang="ru-RU" dirty="0" smtClean="0"/>
            <a:t>Проведен ямочный ремонт общей площадью 10874 кв.м.(протяженность – 2,8км.)</a:t>
          </a:r>
          <a:endParaRPr lang="ru-RU" dirty="0"/>
        </a:p>
      </dgm:t>
    </dgm:pt>
    <dgm:pt modelId="{7EDBDBE4-A492-4777-8374-7CDE70D09D95}" type="parTrans" cxnId="{E673EF3E-EEA9-4E31-A2E2-DF4AC1E1BE30}">
      <dgm:prSet/>
      <dgm:spPr/>
      <dgm:t>
        <a:bodyPr/>
        <a:lstStyle/>
        <a:p>
          <a:endParaRPr lang="ru-RU"/>
        </a:p>
      </dgm:t>
    </dgm:pt>
    <dgm:pt modelId="{F2CE44F9-EC60-4BD4-924E-13D50446342F}" type="sibTrans" cxnId="{E673EF3E-EEA9-4E31-A2E2-DF4AC1E1BE30}">
      <dgm:prSet/>
      <dgm:spPr/>
      <dgm:t>
        <a:bodyPr/>
        <a:lstStyle/>
        <a:p>
          <a:endParaRPr lang="ru-RU"/>
        </a:p>
      </dgm:t>
    </dgm:pt>
    <dgm:pt modelId="{743E6A05-04FF-498D-95F9-AAE56C341A62}">
      <dgm:prSet phldrT="[Текст]"/>
      <dgm:spPr/>
      <dgm:t>
        <a:bodyPr/>
        <a:lstStyle/>
        <a:p>
          <a:r>
            <a:rPr lang="ru-RU" dirty="0" smtClean="0"/>
            <a:t>Обустроены новые искусственные неровности на автомобильной дороге д. Ушаково(участок №2)</a:t>
          </a:r>
          <a:endParaRPr lang="ru-RU" dirty="0"/>
        </a:p>
      </dgm:t>
    </dgm:pt>
    <dgm:pt modelId="{7DB432A4-E067-4AD0-8C6D-A5F71425E747}" type="parTrans" cxnId="{FB5F1CAE-6F7C-4B57-86F3-CC525F2D2DFD}">
      <dgm:prSet/>
      <dgm:spPr/>
      <dgm:t>
        <a:bodyPr/>
        <a:lstStyle/>
        <a:p>
          <a:endParaRPr lang="ru-RU"/>
        </a:p>
      </dgm:t>
    </dgm:pt>
    <dgm:pt modelId="{EFA0489C-C515-461D-8D3D-B39C28383374}" type="sibTrans" cxnId="{FB5F1CAE-6F7C-4B57-86F3-CC525F2D2DFD}">
      <dgm:prSet/>
      <dgm:spPr/>
      <dgm:t>
        <a:bodyPr/>
        <a:lstStyle/>
        <a:p>
          <a:endParaRPr lang="ru-RU"/>
        </a:p>
      </dgm:t>
    </dgm:pt>
    <dgm:pt modelId="{4D988CE7-6BBE-4860-B9C5-C8E930E663F8}" type="pres">
      <dgm:prSet presAssocID="{3755A77C-0980-4FA4-8CF0-6AFBB9742C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4B1314-C81F-4212-8D35-77614AC1CF6D}" type="pres">
      <dgm:prSet presAssocID="{38251CEE-319D-4378-96A9-6B93C356A53A}" presName="composite" presStyleCnt="0"/>
      <dgm:spPr/>
    </dgm:pt>
    <dgm:pt modelId="{F62387B4-2AD3-4580-8B20-A5AA32BC8E8E}" type="pres">
      <dgm:prSet presAssocID="{38251CEE-319D-4378-96A9-6B93C356A53A}" presName="imgShp" presStyleLbl="fgImgPlace1" presStyleIdx="0" presStyleCnt="3" custLinFactNeighborX="-57166" custLinFactNeighborY="514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CD2863A-0DB9-4B5B-B20A-C8EC74F5F157}" type="pres">
      <dgm:prSet presAssocID="{38251CEE-319D-4378-96A9-6B93C356A53A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C58E80-BCB1-42A4-85C4-A649EF185600}" type="pres">
      <dgm:prSet presAssocID="{03909047-A0F2-4C3C-A611-BFF180E4F330}" presName="spacing" presStyleCnt="0"/>
      <dgm:spPr/>
    </dgm:pt>
    <dgm:pt modelId="{8DC3E748-1D5D-41AE-B855-8E2CD02412C8}" type="pres">
      <dgm:prSet presAssocID="{B3D31E12-7AEC-405E-96ED-0921D8494680}" presName="composite" presStyleCnt="0"/>
      <dgm:spPr/>
    </dgm:pt>
    <dgm:pt modelId="{B908B437-6BB6-4001-A222-BD613FA7E2DB}" type="pres">
      <dgm:prSet presAssocID="{B3D31E12-7AEC-405E-96ED-0921D8494680}" presName="imgShp" presStyleLbl="fgImgPlace1" presStyleIdx="1" presStyleCnt="3" custLinFactNeighborX="-46805" custLinFactNeighborY="-367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B7AD8F8-B783-4E0E-B74A-5AABEB3CC83A}" type="pres">
      <dgm:prSet presAssocID="{B3D31E12-7AEC-405E-96ED-0921D8494680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E84BCA-C1C0-42CF-BE77-43CFB1C2720C}" type="pres">
      <dgm:prSet presAssocID="{F2CE44F9-EC60-4BD4-924E-13D50446342F}" presName="spacing" presStyleCnt="0"/>
      <dgm:spPr/>
    </dgm:pt>
    <dgm:pt modelId="{4C38E37C-4108-4ED3-B50F-455514D37777}" type="pres">
      <dgm:prSet presAssocID="{743E6A05-04FF-498D-95F9-AAE56C341A62}" presName="composite" presStyleCnt="0"/>
      <dgm:spPr/>
    </dgm:pt>
    <dgm:pt modelId="{EE152ECB-A164-4B48-A0BF-DCD6859DEA41}" type="pres">
      <dgm:prSet presAssocID="{743E6A05-04FF-498D-95F9-AAE56C341A62}" presName="imgShp" presStyleLbl="fgImgPlace1" presStyleIdx="2" presStyleCnt="3" custLinFactNeighborX="-46805" custLinFactNeighborY="-11063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515154E-C5BE-47A1-BC79-AF04B9FE4144}" type="pres">
      <dgm:prSet presAssocID="{743E6A05-04FF-498D-95F9-AAE56C341A62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D288D55-BCA0-479C-A79F-ED0B8A0213F9}" type="presOf" srcId="{743E6A05-04FF-498D-95F9-AAE56C341A62}" destId="{D515154E-C5BE-47A1-BC79-AF04B9FE4144}" srcOrd="0" destOrd="0" presId="urn:microsoft.com/office/officeart/2005/8/layout/vList3"/>
    <dgm:cxn modelId="{FB5F1CAE-6F7C-4B57-86F3-CC525F2D2DFD}" srcId="{3755A77C-0980-4FA4-8CF0-6AFBB9742CDA}" destId="{743E6A05-04FF-498D-95F9-AAE56C341A62}" srcOrd="2" destOrd="0" parTransId="{7DB432A4-E067-4AD0-8C6D-A5F71425E747}" sibTransId="{EFA0489C-C515-461D-8D3D-B39C28383374}"/>
    <dgm:cxn modelId="{D97CA839-FCBC-4F0F-88F3-2A44764F9C3E}" type="presOf" srcId="{3755A77C-0980-4FA4-8CF0-6AFBB9742CDA}" destId="{4D988CE7-6BBE-4860-B9C5-C8E930E663F8}" srcOrd="0" destOrd="0" presId="urn:microsoft.com/office/officeart/2005/8/layout/vList3"/>
    <dgm:cxn modelId="{3C7B3ADD-F6A2-4E14-B14A-4F72AB6C964B}" type="presOf" srcId="{B3D31E12-7AEC-405E-96ED-0921D8494680}" destId="{DB7AD8F8-B783-4E0E-B74A-5AABEB3CC83A}" srcOrd="0" destOrd="0" presId="urn:microsoft.com/office/officeart/2005/8/layout/vList3"/>
    <dgm:cxn modelId="{E673EF3E-EEA9-4E31-A2E2-DF4AC1E1BE30}" srcId="{3755A77C-0980-4FA4-8CF0-6AFBB9742CDA}" destId="{B3D31E12-7AEC-405E-96ED-0921D8494680}" srcOrd="1" destOrd="0" parTransId="{7EDBDBE4-A492-4777-8374-7CDE70D09D95}" sibTransId="{F2CE44F9-EC60-4BD4-924E-13D50446342F}"/>
    <dgm:cxn modelId="{F3BAA2B3-6729-4B53-AE7A-67DB26AD1EB1}" type="presOf" srcId="{38251CEE-319D-4378-96A9-6B93C356A53A}" destId="{8CD2863A-0DB9-4B5B-B20A-C8EC74F5F157}" srcOrd="0" destOrd="0" presId="urn:microsoft.com/office/officeart/2005/8/layout/vList3"/>
    <dgm:cxn modelId="{513DB8B8-D7BE-4377-97D6-03FEFFA908E8}" srcId="{3755A77C-0980-4FA4-8CF0-6AFBB9742CDA}" destId="{38251CEE-319D-4378-96A9-6B93C356A53A}" srcOrd="0" destOrd="0" parTransId="{2EF754F4-13AF-490E-B1AA-C14DB4C6FB34}" sibTransId="{03909047-A0F2-4C3C-A611-BFF180E4F330}"/>
    <dgm:cxn modelId="{E3B4C752-14B3-4011-9CEF-D713C1B49F46}" type="presParOf" srcId="{4D988CE7-6BBE-4860-B9C5-C8E930E663F8}" destId="{EB4B1314-C81F-4212-8D35-77614AC1CF6D}" srcOrd="0" destOrd="0" presId="urn:microsoft.com/office/officeart/2005/8/layout/vList3"/>
    <dgm:cxn modelId="{BB407313-DEF8-4FBC-BD8A-718BCA952DB8}" type="presParOf" srcId="{EB4B1314-C81F-4212-8D35-77614AC1CF6D}" destId="{F62387B4-2AD3-4580-8B20-A5AA32BC8E8E}" srcOrd="0" destOrd="0" presId="urn:microsoft.com/office/officeart/2005/8/layout/vList3"/>
    <dgm:cxn modelId="{C899687C-94B3-460C-807E-138E4AB72B42}" type="presParOf" srcId="{EB4B1314-C81F-4212-8D35-77614AC1CF6D}" destId="{8CD2863A-0DB9-4B5B-B20A-C8EC74F5F157}" srcOrd="1" destOrd="0" presId="urn:microsoft.com/office/officeart/2005/8/layout/vList3"/>
    <dgm:cxn modelId="{ECE94110-1D56-42AA-A2E0-17CCFEEB360D}" type="presParOf" srcId="{4D988CE7-6BBE-4860-B9C5-C8E930E663F8}" destId="{86C58E80-BCB1-42A4-85C4-A649EF185600}" srcOrd="1" destOrd="0" presId="urn:microsoft.com/office/officeart/2005/8/layout/vList3"/>
    <dgm:cxn modelId="{E2141BF4-C086-4973-8201-2543389FA648}" type="presParOf" srcId="{4D988CE7-6BBE-4860-B9C5-C8E930E663F8}" destId="{8DC3E748-1D5D-41AE-B855-8E2CD02412C8}" srcOrd="2" destOrd="0" presId="urn:microsoft.com/office/officeart/2005/8/layout/vList3"/>
    <dgm:cxn modelId="{6FDF5F9E-140F-4314-B33D-0FFF2307C3DD}" type="presParOf" srcId="{8DC3E748-1D5D-41AE-B855-8E2CD02412C8}" destId="{B908B437-6BB6-4001-A222-BD613FA7E2DB}" srcOrd="0" destOrd="0" presId="urn:microsoft.com/office/officeart/2005/8/layout/vList3"/>
    <dgm:cxn modelId="{3090E0E6-BEE4-407E-BE14-09DE7462CDB6}" type="presParOf" srcId="{8DC3E748-1D5D-41AE-B855-8E2CD02412C8}" destId="{DB7AD8F8-B783-4E0E-B74A-5AABEB3CC83A}" srcOrd="1" destOrd="0" presId="urn:microsoft.com/office/officeart/2005/8/layout/vList3"/>
    <dgm:cxn modelId="{1D19FE1B-07BC-489D-9920-CB5F659F2B29}" type="presParOf" srcId="{4D988CE7-6BBE-4860-B9C5-C8E930E663F8}" destId="{64E84BCA-C1C0-42CF-BE77-43CFB1C2720C}" srcOrd="3" destOrd="0" presId="urn:microsoft.com/office/officeart/2005/8/layout/vList3"/>
    <dgm:cxn modelId="{8B3A9885-AEF7-4C27-B14E-8AA86982F906}" type="presParOf" srcId="{4D988CE7-6BBE-4860-B9C5-C8E930E663F8}" destId="{4C38E37C-4108-4ED3-B50F-455514D37777}" srcOrd="4" destOrd="0" presId="urn:microsoft.com/office/officeart/2005/8/layout/vList3"/>
    <dgm:cxn modelId="{D5B19876-251B-4182-8DB6-61C97187D067}" type="presParOf" srcId="{4C38E37C-4108-4ED3-B50F-455514D37777}" destId="{EE152ECB-A164-4B48-A0BF-DCD6859DEA41}" srcOrd="0" destOrd="0" presId="urn:microsoft.com/office/officeart/2005/8/layout/vList3"/>
    <dgm:cxn modelId="{212AEF4B-6F6F-4520-8DEF-223DAA962613}" type="presParOf" srcId="{4C38E37C-4108-4ED3-B50F-455514D37777}" destId="{D515154E-C5BE-47A1-BC79-AF04B9FE4144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57EC2D-F563-4B01-9A8B-56ECEB94B55B}">
      <dsp:nvSpPr>
        <dsp:cNvPr id="0" name=""/>
        <dsp:cNvSpPr/>
      </dsp:nvSpPr>
      <dsp:spPr>
        <a:xfrm>
          <a:off x="0" y="974864"/>
          <a:ext cx="8429652" cy="5073806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3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</a:t>
          </a:r>
          <a:r>
            <a:rPr lang="ru-RU" sz="26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ОАО «Совхоз им. Кирова»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baseline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ООО «</a:t>
          </a:r>
          <a:r>
            <a:rPr lang="ru-RU" sz="26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РусМолоко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 отделения «Вешние воды» и «Яровое»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ООО «Платформа</a:t>
          </a: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»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</a:t>
          </a:r>
          <a:r>
            <a:rPr lang="ru-RU" sz="26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ГБУЗ «Лотошинская ЦРБ»</a:t>
          </a: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b="1" kern="1200" baseline="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baseline="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- ГБУСО МО «Лотошинский центр социальной помощи семьи и детям»</a:t>
          </a:r>
          <a:endParaRPr lang="ru-RU" sz="2600" b="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974864"/>
        <a:ext cx="8429652" cy="507380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704651-ABF0-4A3A-8EAC-7105EBDBF8B2}">
      <dsp:nvSpPr>
        <dsp:cNvPr id="0" name=""/>
        <dsp:cNvSpPr/>
      </dsp:nvSpPr>
      <dsp:spPr>
        <a:xfrm>
          <a:off x="456619" y="144010"/>
          <a:ext cx="4115393" cy="271192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B362372-8E89-49F3-BBAF-900FA7453EE1}">
      <dsp:nvSpPr>
        <dsp:cNvPr id="0" name=""/>
        <dsp:cNvSpPr/>
      </dsp:nvSpPr>
      <dsp:spPr>
        <a:xfrm>
          <a:off x="337162" y="264423"/>
          <a:ext cx="4118863" cy="25234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27584" rIns="227584" bIns="0" numCol="1" spcCol="1270" anchor="t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</a:rPr>
            <a:t>В 2017 году в ДС «Мечта» за счет средств бюджета отремонтированы 5 веранд </a:t>
          </a:r>
          <a:endParaRPr lang="ru-RU" sz="3200" b="1" kern="1200" dirty="0">
            <a:solidFill>
              <a:schemeClr val="bg1"/>
            </a:solidFill>
          </a:endParaRPr>
        </a:p>
      </dsp:txBody>
      <dsp:txXfrm>
        <a:off x="337162" y="264423"/>
        <a:ext cx="4118863" cy="252344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B1FFCC9-A6A1-465A-A849-23EC8A1FEA2C}">
      <dsp:nvSpPr>
        <dsp:cNvPr id="0" name=""/>
        <dsp:cNvSpPr/>
      </dsp:nvSpPr>
      <dsp:spPr>
        <a:xfrm>
          <a:off x="0" y="0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Площадь сельскохозяйственных угодий более 40 тысяч гектар</a:t>
          </a:r>
          <a:endParaRPr lang="ru-RU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609536" cy="1357788"/>
      </dsp:txXfrm>
    </dsp:sp>
    <dsp:sp modelId="{70543F34-9EEA-4392-A976-4E3E737AB23B}">
      <dsp:nvSpPr>
        <dsp:cNvPr id="0" name=""/>
        <dsp:cNvSpPr/>
      </dsp:nvSpPr>
      <dsp:spPr>
        <a:xfrm>
          <a:off x="617219" y="1584087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Поголовье крупного рогатого скота 7 143 головы</a:t>
          </a:r>
          <a:endParaRPr lang="ru-RU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7219" y="1584087"/>
        <a:ext cx="5495377" cy="1357788"/>
      </dsp:txXfrm>
    </dsp:sp>
    <dsp:sp modelId="{BA05531D-2174-4CEA-8D2C-A1DA2AD77A2E}">
      <dsp:nvSpPr>
        <dsp:cNvPr id="0" name=""/>
        <dsp:cNvSpPr/>
      </dsp:nvSpPr>
      <dsp:spPr>
        <a:xfrm>
          <a:off x="1234439" y="3168174"/>
          <a:ext cx="6995160" cy="1357788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Численность работников около 500 человек</a:t>
          </a:r>
          <a:endParaRPr lang="ru-RU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34439" y="3168174"/>
        <a:ext cx="5495377" cy="1357788"/>
      </dsp:txXfrm>
    </dsp:sp>
    <dsp:sp modelId="{7E5904B2-BA1F-4BAD-8C0B-556C454D6594}">
      <dsp:nvSpPr>
        <dsp:cNvPr id="0" name=""/>
        <dsp:cNvSpPr/>
      </dsp:nvSpPr>
      <dsp:spPr>
        <a:xfrm>
          <a:off x="6112597" y="1029656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112597" y="1029656"/>
        <a:ext cx="882562" cy="882562"/>
      </dsp:txXfrm>
    </dsp:sp>
    <dsp:sp modelId="{A2D94377-AB96-4007-939F-AD41C6C25F8E}">
      <dsp:nvSpPr>
        <dsp:cNvPr id="0" name=""/>
        <dsp:cNvSpPr/>
      </dsp:nvSpPr>
      <dsp:spPr>
        <a:xfrm>
          <a:off x="6729817" y="2604691"/>
          <a:ext cx="882562" cy="882562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-3945706"/>
            <a:satOff val="22157"/>
            <a:lumOff val="1408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-3945706"/>
              <a:satOff val="22157"/>
              <a:lumOff val="14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729817" y="2604691"/>
        <a:ext cx="882562" cy="882562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CDC89C9-23C0-4EF1-A916-96670AA5F5D4}">
      <dsp:nvSpPr>
        <dsp:cNvPr id="0" name=""/>
        <dsp:cNvSpPr/>
      </dsp:nvSpPr>
      <dsp:spPr>
        <a:xfrm>
          <a:off x="4" y="0"/>
          <a:ext cx="9001151" cy="4525963"/>
        </a:xfrm>
        <a:prstGeom prst="rightArrow">
          <a:avLst/>
        </a:prstGeom>
        <a:gradFill rotWithShape="0">
          <a:gsLst>
            <a:gs pos="0">
              <a:schemeClr val="accent5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150FD5D5-9A53-4063-889C-7D716B211E7D}">
      <dsp:nvSpPr>
        <dsp:cNvPr id="0" name=""/>
        <dsp:cNvSpPr/>
      </dsp:nvSpPr>
      <dsp:spPr>
        <a:xfrm>
          <a:off x="780685" y="1384998"/>
          <a:ext cx="3923323" cy="18103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2016 год</a:t>
          </a:r>
        </a:p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257 млн. </a:t>
          </a:r>
          <a:r>
            <a:rPr lang="ru-RU" sz="3900" kern="1200" dirty="0" err="1" smtClean="0"/>
            <a:t>руб</a:t>
          </a:r>
          <a:endParaRPr lang="ru-RU" sz="3900" kern="1200" dirty="0"/>
        </a:p>
      </dsp:txBody>
      <dsp:txXfrm>
        <a:off x="780685" y="1384998"/>
        <a:ext cx="3923323" cy="1810385"/>
      </dsp:txXfrm>
    </dsp:sp>
    <dsp:sp modelId="{181D1359-2265-4157-9E7D-61660C632047}">
      <dsp:nvSpPr>
        <dsp:cNvPr id="0" name=""/>
        <dsp:cNvSpPr/>
      </dsp:nvSpPr>
      <dsp:spPr>
        <a:xfrm>
          <a:off x="4985707" y="1357788"/>
          <a:ext cx="3291047" cy="1810385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2017 год </a:t>
          </a:r>
        </a:p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900" kern="1200" dirty="0" smtClean="0"/>
            <a:t>263 млн. </a:t>
          </a:r>
          <a:r>
            <a:rPr lang="ru-RU" sz="3900" kern="1200" dirty="0" err="1" smtClean="0"/>
            <a:t>руб</a:t>
          </a:r>
          <a:endParaRPr lang="ru-RU" sz="3900" kern="1200" dirty="0"/>
        </a:p>
      </dsp:txBody>
      <dsp:txXfrm>
        <a:off x="4985707" y="1357788"/>
        <a:ext cx="3291047" cy="181038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D2304C-4836-43F3-9C16-57510109B895}">
      <dsp:nvSpPr>
        <dsp:cNvPr id="0" name=""/>
        <dsp:cNvSpPr/>
      </dsp:nvSpPr>
      <dsp:spPr>
        <a:xfrm>
          <a:off x="24" y="1"/>
          <a:ext cx="3719628" cy="2619892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000" b="1" i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ООО «Платформа» </a:t>
          </a:r>
        </a:p>
      </dsp:txBody>
      <dsp:txXfrm>
        <a:off x="24" y="1"/>
        <a:ext cx="3719628" cy="2619892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ED2304C-4836-43F3-9C16-57510109B895}">
      <dsp:nvSpPr>
        <dsp:cNvPr id="0" name=""/>
        <dsp:cNvSpPr/>
      </dsp:nvSpPr>
      <dsp:spPr>
        <a:xfrm>
          <a:off x="0" y="0"/>
          <a:ext cx="4201218" cy="2896093"/>
        </a:xfrm>
        <a:prstGeom prst="rect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b="1" i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ООО «</a:t>
          </a:r>
          <a:r>
            <a:rPr lang="ru-RU" sz="4800" b="1" i="1" kern="1200" dirty="0" err="1" smtClean="0">
              <a:solidFill>
                <a:schemeClr val="tx1">
                  <a:lumMod val="50000"/>
                  <a:lumOff val="50000"/>
                </a:schemeClr>
              </a:solidFill>
            </a:rPr>
            <a:t>ВудМастер</a:t>
          </a:r>
          <a:r>
            <a:rPr lang="ru-RU" sz="4800" b="1" i="1" kern="1200" dirty="0" smtClean="0">
              <a:solidFill>
                <a:schemeClr val="tx1">
                  <a:lumMod val="50000"/>
                  <a:lumOff val="50000"/>
                </a:schemeClr>
              </a:solidFill>
            </a:rPr>
            <a:t>» </a:t>
          </a:r>
        </a:p>
      </dsp:txBody>
      <dsp:txXfrm>
        <a:off x="0" y="0"/>
        <a:ext cx="4201218" cy="2896093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BEFFCFC-4552-4EDE-9E46-08E0714B5F5A}">
      <dsp:nvSpPr>
        <dsp:cNvPr id="0" name=""/>
        <dsp:cNvSpPr/>
      </dsp:nvSpPr>
      <dsp:spPr>
        <a:xfrm>
          <a:off x="72025" y="0"/>
          <a:ext cx="5202562" cy="1652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Объем инвестиций, вложенных в экономику района в 2017 году, составил </a:t>
          </a:r>
          <a:r>
            <a:rPr lang="ru-RU" sz="2000" b="1" u="sng" kern="1200" dirty="0" smtClean="0"/>
            <a:t>1,3 млрд. рублей </a:t>
          </a:r>
          <a:endParaRPr lang="ru-RU" sz="2000" b="1" u="sng" kern="1200" dirty="0"/>
        </a:p>
      </dsp:txBody>
      <dsp:txXfrm>
        <a:off x="72025" y="0"/>
        <a:ext cx="3376463" cy="1652583"/>
      </dsp:txXfrm>
    </dsp:sp>
    <dsp:sp modelId="{7ECC3A88-C55F-4F0F-87BC-6DD117F91DA1}">
      <dsp:nvSpPr>
        <dsp:cNvPr id="0" name=""/>
        <dsp:cNvSpPr/>
      </dsp:nvSpPr>
      <dsp:spPr>
        <a:xfrm>
          <a:off x="504040" y="2016221"/>
          <a:ext cx="4932548" cy="165258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Из них </a:t>
          </a:r>
          <a:r>
            <a:rPr lang="ru-RU" sz="2000" b="1" u="sng" kern="1200" dirty="0" smtClean="0"/>
            <a:t>925 млн. рублей </a:t>
          </a:r>
          <a:r>
            <a:rPr lang="ru-RU" sz="2000" kern="1200" dirty="0" smtClean="0"/>
            <a:t>составляют средства населения </a:t>
          </a:r>
          <a:endParaRPr lang="ru-RU" sz="2000" kern="1200" dirty="0"/>
        </a:p>
      </dsp:txBody>
      <dsp:txXfrm>
        <a:off x="504040" y="2016221"/>
        <a:ext cx="2907882" cy="1652583"/>
      </dsp:txXfrm>
    </dsp:sp>
    <dsp:sp modelId="{BAB49333-D5E2-429E-ACF4-17EBABFAF0A6}">
      <dsp:nvSpPr>
        <dsp:cNvPr id="0" name=""/>
        <dsp:cNvSpPr/>
      </dsp:nvSpPr>
      <dsp:spPr>
        <a:xfrm>
          <a:off x="5324085" y="2232253"/>
          <a:ext cx="66072" cy="457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5324085" y="2232253"/>
        <a:ext cx="66072" cy="45717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288FE48-1AF9-4E36-9691-9FA16A88D9DA}">
      <dsp:nvSpPr>
        <dsp:cNvPr id="0" name=""/>
        <dsp:cNvSpPr/>
      </dsp:nvSpPr>
      <dsp:spPr>
        <a:xfrm rot="10800000">
          <a:off x="739868" y="75182"/>
          <a:ext cx="6866511" cy="95106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395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Свыше 20 договоров по размещению нестационарных торговых объектов</a:t>
          </a:r>
          <a:endParaRPr lang="ru-RU" sz="2600" kern="1200" dirty="0"/>
        </a:p>
      </dsp:txBody>
      <dsp:txXfrm rot="10800000">
        <a:off x="739868" y="75182"/>
        <a:ext cx="6866511" cy="951069"/>
      </dsp:txXfrm>
    </dsp:sp>
    <dsp:sp modelId="{6E99B6FA-146E-446B-BAEA-B78AFF8C47F7}">
      <dsp:nvSpPr>
        <dsp:cNvPr id="0" name=""/>
        <dsp:cNvSpPr/>
      </dsp:nvSpPr>
      <dsp:spPr>
        <a:xfrm>
          <a:off x="340086" y="75186"/>
          <a:ext cx="927720" cy="956651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BD4BF5F-2F9E-403D-AB0A-806ACBFA1524}">
      <dsp:nvSpPr>
        <dsp:cNvPr id="0" name=""/>
        <dsp:cNvSpPr/>
      </dsp:nvSpPr>
      <dsp:spPr>
        <a:xfrm rot="10800000">
          <a:off x="859550" y="1242621"/>
          <a:ext cx="6744213" cy="95106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395" tIns="99060" rIns="184912" bIns="9906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/>
            <a:t>Доставка товаров первой необходимости автолавками</a:t>
          </a:r>
          <a:endParaRPr lang="ru-RU" sz="2600" kern="1200" dirty="0"/>
        </a:p>
      </dsp:txBody>
      <dsp:txXfrm rot="10800000">
        <a:off x="859550" y="1242621"/>
        <a:ext cx="6744213" cy="951069"/>
      </dsp:txXfrm>
    </dsp:sp>
    <dsp:sp modelId="{5846600C-59BB-42FA-8927-4E93B8FDB384}">
      <dsp:nvSpPr>
        <dsp:cNvPr id="0" name=""/>
        <dsp:cNvSpPr/>
      </dsp:nvSpPr>
      <dsp:spPr>
        <a:xfrm>
          <a:off x="406361" y="1191825"/>
          <a:ext cx="951069" cy="9510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C3C839-BDB5-4F31-A6AF-23A63A325EF6}">
      <dsp:nvSpPr>
        <dsp:cNvPr id="0" name=""/>
        <dsp:cNvSpPr/>
      </dsp:nvSpPr>
      <dsp:spPr>
        <a:xfrm rot="10800000">
          <a:off x="852459" y="2477591"/>
          <a:ext cx="6758395" cy="95106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39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На компенсацию затрат по доставке товаров  выделено 301 тыс.рублей</a:t>
          </a:r>
          <a:endParaRPr lang="ru-RU" sz="2500" kern="1200" dirty="0"/>
        </a:p>
      </dsp:txBody>
      <dsp:txXfrm rot="10800000">
        <a:off x="852459" y="2477591"/>
        <a:ext cx="6758395" cy="951069"/>
      </dsp:txXfrm>
    </dsp:sp>
    <dsp:sp modelId="{B133743C-4B5E-48E3-8ED2-7BEF58087848}">
      <dsp:nvSpPr>
        <dsp:cNvPr id="0" name=""/>
        <dsp:cNvSpPr/>
      </dsp:nvSpPr>
      <dsp:spPr>
        <a:xfrm>
          <a:off x="355194" y="2341798"/>
          <a:ext cx="951069" cy="9510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48083B-A056-40BA-9F8A-44D499EA94C4}">
      <dsp:nvSpPr>
        <dsp:cNvPr id="0" name=""/>
        <dsp:cNvSpPr/>
      </dsp:nvSpPr>
      <dsp:spPr>
        <a:xfrm rot="10800000">
          <a:off x="852740" y="3712562"/>
          <a:ext cx="6757833" cy="951069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395" tIns="95250" rIns="17780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kern="1200" dirty="0" smtClean="0"/>
            <a:t>Добавлено 2 </a:t>
          </a:r>
          <a:r>
            <a:rPr lang="ru-RU" sz="2500" kern="1200" dirty="0" smtClean="0"/>
            <a:t>ярмарки: </a:t>
          </a:r>
          <a:r>
            <a:rPr lang="ru-RU" sz="2500" kern="1200" dirty="0" smtClean="0"/>
            <a:t>с. Микулино и д.Введенское</a:t>
          </a:r>
          <a:endParaRPr lang="ru-RU" sz="2500" kern="1200" dirty="0"/>
        </a:p>
      </dsp:txBody>
      <dsp:txXfrm rot="10800000">
        <a:off x="852740" y="3712562"/>
        <a:ext cx="6757833" cy="951069"/>
      </dsp:txXfrm>
    </dsp:sp>
    <dsp:sp modelId="{6B3B66B0-CF2C-4660-8477-FAF0304F9A4E}">
      <dsp:nvSpPr>
        <dsp:cNvPr id="0" name=""/>
        <dsp:cNvSpPr/>
      </dsp:nvSpPr>
      <dsp:spPr>
        <a:xfrm>
          <a:off x="355194" y="3584776"/>
          <a:ext cx="951069" cy="951069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A51372F-B75C-485D-94C7-E4B4E1D079E3}">
      <dsp:nvSpPr>
        <dsp:cNvPr id="0" name=""/>
        <dsp:cNvSpPr/>
      </dsp:nvSpPr>
      <dsp:spPr>
        <a:xfrm>
          <a:off x="0" y="0"/>
          <a:ext cx="7884367" cy="186770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 рамках реализации приоритетного проекта «Организация ремонта 32 тысяч подъездов с </a:t>
          </a:r>
          <a:r>
            <a:rPr lang="ru-RU" sz="2000" kern="1200" dirty="0" err="1" smtClean="0"/>
            <a:t>софинансированием</a:t>
          </a:r>
          <a:r>
            <a:rPr lang="ru-RU" sz="2000" kern="1200" dirty="0" smtClean="0"/>
            <a:t> расходов за счет жителей» по Лотошинскому муниципальному району запланировано </a:t>
          </a:r>
          <a:r>
            <a:rPr lang="ru-RU" sz="2000" b="1" u="sng" kern="1200" dirty="0" smtClean="0"/>
            <a:t>38 подъездов </a:t>
          </a:r>
          <a:r>
            <a:rPr lang="ru-RU" sz="2000" kern="1200" dirty="0" smtClean="0"/>
            <a:t>по сельским поселениям </a:t>
          </a:r>
          <a:r>
            <a:rPr lang="ru-RU" sz="2000" kern="1200" dirty="0" err="1" smtClean="0"/>
            <a:t>Микулинское</a:t>
          </a:r>
          <a:r>
            <a:rPr lang="ru-RU" sz="2000" kern="1200" dirty="0" smtClean="0"/>
            <a:t> и </a:t>
          </a:r>
          <a:r>
            <a:rPr lang="ru-RU" sz="2000" kern="1200" dirty="0" err="1" smtClean="0"/>
            <a:t>Ошейкинское</a:t>
          </a:r>
          <a:endParaRPr lang="ru-RU" sz="2000" kern="1200" dirty="0"/>
        </a:p>
      </dsp:txBody>
      <dsp:txXfrm>
        <a:off x="1763644" y="0"/>
        <a:ext cx="6120723" cy="1867707"/>
      </dsp:txXfrm>
    </dsp:sp>
    <dsp:sp modelId="{EDB6D6F7-328E-464C-ACE3-25D77CC4C329}">
      <dsp:nvSpPr>
        <dsp:cNvPr id="0" name=""/>
        <dsp:cNvSpPr/>
      </dsp:nvSpPr>
      <dsp:spPr>
        <a:xfrm>
          <a:off x="152599" y="61865"/>
          <a:ext cx="1645215" cy="1743975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1D869D-EB07-4829-9AA6-7112CDE1E9C1}">
      <dsp:nvSpPr>
        <dsp:cNvPr id="0" name=""/>
        <dsp:cNvSpPr/>
      </dsp:nvSpPr>
      <dsp:spPr>
        <a:xfrm>
          <a:off x="0" y="2054478"/>
          <a:ext cx="7884367" cy="1867707"/>
        </a:xfrm>
        <a:prstGeom prst="roundRect">
          <a:avLst>
            <a:gd name="adj" fmla="val 10000"/>
          </a:avLst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Государственной жилищной инспекцией принято </a:t>
          </a:r>
          <a:r>
            <a:rPr lang="ru-RU" sz="2000" b="1" u="sng" kern="1200" dirty="0" smtClean="0"/>
            <a:t>15 подъездов, что составило 40% от плана</a:t>
          </a:r>
          <a:r>
            <a:rPr lang="ru-RU" sz="2000" kern="1200" dirty="0" smtClean="0"/>
            <a:t>. Ремонт  завершенных подъездов перенесен на 2018 год.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По 15 подъездам из бюджета МО получено </a:t>
          </a:r>
          <a:r>
            <a:rPr lang="ru-RU" sz="2000" b="1" u="sng" kern="1200" dirty="0" smtClean="0"/>
            <a:t>602 638,89 рублей</a:t>
          </a:r>
          <a:endParaRPr lang="ru-RU" sz="2000" b="1" u="sng" kern="1200" dirty="0"/>
        </a:p>
      </dsp:txBody>
      <dsp:txXfrm>
        <a:off x="1763644" y="2054478"/>
        <a:ext cx="6120723" cy="1867707"/>
      </dsp:txXfrm>
    </dsp:sp>
    <dsp:sp modelId="{CED2AB4C-2A1C-4547-B1AA-0B2AB07214B1}">
      <dsp:nvSpPr>
        <dsp:cNvPr id="0" name=""/>
        <dsp:cNvSpPr/>
      </dsp:nvSpPr>
      <dsp:spPr>
        <a:xfrm>
          <a:off x="149627" y="2148274"/>
          <a:ext cx="1651160" cy="168011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DF0D29-8EB7-4964-918A-0F1836BD0A3F}">
      <dsp:nvSpPr>
        <dsp:cNvPr id="0" name=""/>
        <dsp:cNvSpPr/>
      </dsp:nvSpPr>
      <dsp:spPr>
        <a:xfrm>
          <a:off x="0" y="4108956"/>
          <a:ext cx="7884367" cy="1867707"/>
        </a:xfrm>
        <a:prstGeom prst="roundRect">
          <a:avLst>
            <a:gd name="adj" fmla="val 10000"/>
          </a:avLst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Общая сумма с учетом финансирования администрации Лотошинского района и внебюджетных источников составила </a:t>
          </a:r>
          <a:r>
            <a:rPr lang="ru-RU" sz="2000" b="1" u="sng" kern="1200" dirty="0" smtClean="0"/>
            <a:t>701 131,15 </a:t>
          </a:r>
          <a:r>
            <a:rPr lang="ru-RU" sz="2000" b="1" u="sng" kern="1200" dirty="0" err="1" smtClean="0"/>
            <a:t>рубрублей</a:t>
          </a:r>
          <a:endParaRPr lang="ru-RU" sz="2000" b="1" u="sng" kern="1200" dirty="0" smtClean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Задачей на 2018 год является проведение ремонта в 156 подъездах.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1763644" y="4108956"/>
        <a:ext cx="6120723" cy="1867707"/>
      </dsp:txXfrm>
    </dsp:sp>
    <dsp:sp modelId="{E8A305CB-3818-4C7E-9172-0BFBA7C05222}">
      <dsp:nvSpPr>
        <dsp:cNvPr id="0" name=""/>
        <dsp:cNvSpPr/>
      </dsp:nvSpPr>
      <dsp:spPr>
        <a:xfrm>
          <a:off x="144013" y="4180960"/>
          <a:ext cx="1662387" cy="1723699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8CD2863A-0DB9-4B5B-B20A-C8EC74F5F157}">
      <dsp:nvSpPr>
        <dsp:cNvPr id="0" name=""/>
        <dsp:cNvSpPr/>
      </dsp:nvSpPr>
      <dsp:spPr>
        <a:xfrm rot="10800000">
          <a:off x="1808902" y="358"/>
          <a:ext cx="6128308" cy="106122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797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Отремонтировано 33 км автомобильных дорог, из них региональных – 29км.</a:t>
          </a:r>
          <a:endParaRPr lang="ru-RU" sz="2100" kern="1200" dirty="0"/>
        </a:p>
      </dsp:txBody>
      <dsp:txXfrm rot="10800000">
        <a:off x="1808902" y="358"/>
        <a:ext cx="6128308" cy="1061222"/>
      </dsp:txXfrm>
    </dsp:sp>
    <dsp:sp modelId="{F62387B4-2AD3-4580-8B20-A5AA32BC8E8E}">
      <dsp:nvSpPr>
        <dsp:cNvPr id="0" name=""/>
        <dsp:cNvSpPr/>
      </dsp:nvSpPr>
      <dsp:spPr>
        <a:xfrm>
          <a:off x="671632" y="54989"/>
          <a:ext cx="1061222" cy="10612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7AD8F8-B783-4E0E-B74A-5AABEB3CC83A}">
      <dsp:nvSpPr>
        <dsp:cNvPr id="0" name=""/>
        <dsp:cNvSpPr/>
      </dsp:nvSpPr>
      <dsp:spPr>
        <a:xfrm rot="10800000">
          <a:off x="1808902" y="1378363"/>
          <a:ext cx="6128308" cy="106122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797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Проведен ямочный ремонт общей площадью 10874 кв.м.(протяженность – 2,8км.)</a:t>
          </a:r>
          <a:endParaRPr lang="ru-RU" sz="2100" kern="1200" dirty="0"/>
        </a:p>
      </dsp:txBody>
      <dsp:txXfrm rot="10800000">
        <a:off x="1808902" y="1378363"/>
        <a:ext cx="6128308" cy="1061222"/>
      </dsp:txXfrm>
    </dsp:sp>
    <dsp:sp modelId="{B908B437-6BB6-4001-A222-BD613FA7E2DB}">
      <dsp:nvSpPr>
        <dsp:cNvPr id="0" name=""/>
        <dsp:cNvSpPr/>
      </dsp:nvSpPr>
      <dsp:spPr>
        <a:xfrm>
          <a:off x="781585" y="1374468"/>
          <a:ext cx="1061222" cy="10612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515154E-C5BE-47A1-BC79-AF04B9FE4144}">
      <dsp:nvSpPr>
        <dsp:cNvPr id="0" name=""/>
        <dsp:cNvSpPr/>
      </dsp:nvSpPr>
      <dsp:spPr>
        <a:xfrm rot="10800000">
          <a:off x="1808902" y="2756369"/>
          <a:ext cx="6128308" cy="1061222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67970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Обустроены новые искусственные неровности на автомобильной дороге д. Ушаково(участок №2)</a:t>
          </a:r>
          <a:endParaRPr lang="ru-RU" sz="2100" kern="1200" dirty="0"/>
        </a:p>
      </dsp:txBody>
      <dsp:txXfrm rot="10800000">
        <a:off x="1808902" y="2756369"/>
        <a:ext cx="6128308" cy="1061222"/>
      </dsp:txXfrm>
    </dsp:sp>
    <dsp:sp modelId="{EE152ECB-A164-4B48-A0BF-DCD6859DEA41}">
      <dsp:nvSpPr>
        <dsp:cNvPr id="0" name=""/>
        <dsp:cNvSpPr/>
      </dsp:nvSpPr>
      <dsp:spPr>
        <a:xfrm>
          <a:off x="781585" y="2638966"/>
          <a:ext cx="1061222" cy="1061222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z="50080"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7FCC8-855F-4695-9D78-D17B441AEE03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9F3BE4-3C68-418E-AC75-903D9A7EA62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6B7DCA-3F81-45F4-A7E0-B789940D603B}" type="slidenum">
              <a:rPr lang="ru-RU" smtClean="0"/>
              <a:pPr/>
              <a:t>57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8.jpeg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10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microsoft.com/office/2007/relationships/diagramDrawing" Target="../diagrams/drawing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23.jpeg"/><Relationship Id="rId4" Type="http://schemas.openxmlformats.org/officeDocument/2006/relationships/diagramLayout" Target="../diagrams/layout5.xml"/><Relationship Id="rId9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1.xml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10" Type="http://schemas.openxmlformats.org/officeDocument/2006/relationships/image" Target="../media/image25.png"/><Relationship Id="rId4" Type="http://schemas.openxmlformats.org/officeDocument/2006/relationships/diagramLayout" Target="../diagrams/layout6.xml"/><Relationship Id="rId9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.png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7" Type="http://schemas.openxmlformats.org/officeDocument/2006/relationships/image" Target="../media/image7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81.jpeg"/><Relationship Id="rId7" Type="http://schemas.openxmlformats.org/officeDocument/2006/relationships/diagramLayout" Target="../diagrams/layout10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5" Type="http://schemas.openxmlformats.org/officeDocument/2006/relationships/image" Target="../media/image83.jpeg"/><Relationship Id="rId10" Type="http://schemas.microsoft.com/office/2007/relationships/diagramDrawing" Target="../diagrams/drawing10.xml"/><Relationship Id="rId4" Type="http://schemas.openxmlformats.org/officeDocument/2006/relationships/image" Target="../media/image82.jpeg"/><Relationship Id="rId9" Type="http://schemas.openxmlformats.org/officeDocument/2006/relationships/diagramColors" Target="../diagrams/colors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10" Type="http://schemas.openxmlformats.org/officeDocument/2006/relationships/image" Target="../media/image93.png"/><Relationship Id="rId4" Type="http://schemas.openxmlformats.org/officeDocument/2006/relationships/image" Target="../media/image87.jpeg"/><Relationship Id="rId9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jpeg"/><Relationship Id="rId7" Type="http://schemas.openxmlformats.org/officeDocument/2006/relationships/image" Target="../media/image10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eg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29.png"/><Relationship Id="rId4" Type="http://schemas.openxmlformats.org/officeDocument/2006/relationships/image" Target="../media/image11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image" Target="../media/image126.jpeg"/><Relationship Id="rId18" Type="http://schemas.openxmlformats.org/officeDocument/2006/relationships/image" Target="../media/image131.jpeg"/><Relationship Id="rId26" Type="http://schemas.openxmlformats.org/officeDocument/2006/relationships/image" Target="../media/image139.jpeg"/><Relationship Id="rId3" Type="http://schemas.openxmlformats.org/officeDocument/2006/relationships/image" Target="../media/image116.jpeg"/><Relationship Id="rId21" Type="http://schemas.openxmlformats.org/officeDocument/2006/relationships/image" Target="../media/image134.jpeg"/><Relationship Id="rId7" Type="http://schemas.openxmlformats.org/officeDocument/2006/relationships/image" Target="../media/image120.jpeg"/><Relationship Id="rId12" Type="http://schemas.openxmlformats.org/officeDocument/2006/relationships/image" Target="../media/image125.jpeg"/><Relationship Id="rId17" Type="http://schemas.openxmlformats.org/officeDocument/2006/relationships/image" Target="../media/image130.jpeg"/><Relationship Id="rId25" Type="http://schemas.openxmlformats.org/officeDocument/2006/relationships/image" Target="../media/image138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9.jpeg"/><Relationship Id="rId20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9.jpeg"/><Relationship Id="rId11" Type="http://schemas.openxmlformats.org/officeDocument/2006/relationships/image" Target="../media/image124.jpeg"/><Relationship Id="rId24" Type="http://schemas.openxmlformats.org/officeDocument/2006/relationships/image" Target="../media/image137.jpeg"/><Relationship Id="rId5" Type="http://schemas.openxmlformats.org/officeDocument/2006/relationships/image" Target="../media/image118.jpeg"/><Relationship Id="rId15" Type="http://schemas.openxmlformats.org/officeDocument/2006/relationships/image" Target="../media/image128.jpeg"/><Relationship Id="rId23" Type="http://schemas.openxmlformats.org/officeDocument/2006/relationships/image" Target="../media/image136.jpeg"/><Relationship Id="rId10" Type="http://schemas.openxmlformats.org/officeDocument/2006/relationships/image" Target="../media/image123.jpeg"/><Relationship Id="rId19" Type="http://schemas.openxmlformats.org/officeDocument/2006/relationships/image" Target="../media/image132.jpeg"/><Relationship Id="rId4" Type="http://schemas.openxmlformats.org/officeDocument/2006/relationships/image" Target="../media/image117.jpeg"/><Relationship Id="rId9" Type="http://schemas.openxmlformats.org/officeDocument/2006/relationships/image" Target="../media/image122.jpeg"/><Relationship Id="rId14" Type="http://schemas.openxmlformats.org/officeDocument/2006/relationships/image" Target="../media/image127.jpeg"/><Relationship Id="rId22" Type="http://schemas.openxmlformats.org/officeDocument/2006/relationships/image" Target="../media/image13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7" Type="http://schemas.openxmlformats.org/officeDocument/2006/relationships/image" Target="../media/image1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6.jpeg"/><Relationship Id="rId5" Type="http://schemas.openxmlformats.org/officeDocument/2006/relationships/image" Target="../media/image145.jpeg"/><Relationship Id="rId4" Type="http://schemas.openxmlformats.org/officeDocument/2006/relationships/image" Target="../media/image14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1.jpeg"/><Relationship Id="rId11" Type="http://schemas.openxmlformats.org/officeDocument/2006/relationships/image" Target="../media/image103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6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7" Type="http://schemas.openxmlformats.org/officeDocument/2006/relationships/image" Target="../media/image1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7.jpeg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5" Type="http://schemas.openxmlformats.org/officeDocument/2006/relationships/image" Target="../media/image185.jpeg"/><Relationship Id="rId4" Type="http://schemas.openxmlformats.org/officeDocument/2006/relationships/image" Target="../media/image184.jpe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jpe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jpeg"/><Relationship Id="rId7" Type="http://schemas.openxmlformats.org/officeDocument/2006/relationships/image" Target="../media/image19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10" Type="http://schemas.openxmlformats.org/officeDocument/2006/relationships/image" Target="../media/image200.jpeg"/><Relationship Id="rId4" Type="http://schemas.openxmlformats.org/officeDocument/2006/relationships/image" Target="../media/image194.jpeg"/><Relationship Id="rId9" Type="http://schemas.openxmlformats.org/officeDocument/2006/relationships/image" Target="../media/image199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jpeg"/><Relationship Id="rId5" Type="http://schemas.openxmlformats.org/officeDocument/2006/relationships/image" Target="../media/image206.jpeg"/><Relationship Id="rId4" Type="http://schemas.openxmlformats.org/officeDocument/2006/relationships/image" Target="../media/image20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2.jpeg"/><Relationship Id="rId4" Type="http://schemas.openxmlformats.org/officeDocument/2006/relationships/image" Target="../media/image211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6.jpe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jpeg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4.jpeg"/><Relationship Id="rId5" Type="http://schemas.openxmlformats.org/officeDocument/2006/relationships/image" Target="../media/image223.jpeg"/><Relationship Id="rId4" Type="http://schemas.openxmlformats.org/officeDocument/2006/relationships/image" Target="../media/image22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789921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051720" y="980728"/>
            <a:ext cx="7772400" cy="2304256"/>
          </a:xfrm>
        </p:spPr>
        <p:txBody>
          <a:bodyPr>
            <a:noAutofit/>
          </a:bodyPr>
          <a:lstStyle/>
          <a:p>
            <a:r>
              <a:rPr lang="ru-RU" sz="4000" b="1" i="1" dirty="0" smtClean="0">
                <a:solidFill>
                  <a:schemeClr val="bg2">
                    <a:lumMod val="25000"/>
                  </a:schemeClr>
                </a:solidFill>
              </a:rPr>
              <a:t>Доклад об итогах</a:t>
            </a:r>
            <a:br>
              <a:rPr lang="ru-RU" sz="4000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4000" b="1" i="1" dirty="0" smtClean="0">
                <a:solidFill>
                  <a:schemeClr val="bg2">
                    <a:lumMod val="25000"/>
                  </a:schemeClr>
                </a:solidFill>
              </a:rPr>
              <a:t>социально-экономического развития Лотошинского муниципального района </a:t>
            </a:r>
            <a:br>
              <a:rPr lang="ru-RU" sz="4000" b="1" i="1" dirty="0" smtClean="0">
                <a:solidFill>
                  <a:schemeClr val="bg2">
                    <a:lumMod val="25000"/>
                  </a:schemeClr>
                </a:solidFill>
              </a:rPr>
            </a:br>
            <a:r>
              <a:rPr lang="ru-RU" sz="4000" b="1" i="1" dirty="0" smtClean="0">
                <a:solidFill>
                  <a:schemeClr val="bg2">
                    <a:lumMod val="25000"/>
                  </a:schemeClr>
                </a:solidFill>
              </a:rPr>
              <a:t>за 2017 год</a:t>
            </a:r>
            <a:endParaRPr lang="ru-RU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5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672408" cy="5892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pic>
        <p:nvPicPr>
          <p:cNvPr id="4098" name="Picture 2" descr="C:\Users\anigina\Downloads\34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92696"/>
            <a:ext cx="8389440" cy="55957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ownloads\7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8604448" cy="5739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357166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Производственный потенциал сельскохозяйственных организаций Лотошинского района</a:t>
            </a:r>
            <a:endParaRPr lang="ru-RU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714348" y="200024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6912768" cy="1023367"/>
          </a:xfrm>
        </p:spPr>
        <p:txBody>
          <a:bodyPr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Реализовано на молочные заводы</a:t>
            </a:r>
            <a:endParaRPr lang="ru-RU" sz="3200" b="1" i="1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395536" y="1196752"/>
          <a:ext cx="663892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147" name="Picture 3" descr="C:\Users\anigina\Downloads\post-48519868-0-89401700-1503941706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307942">
            <a:off x="2350301" y="2359427"/>
            <a:ext cx="2977873" cy="297787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411760" y="1196752"/>
            <a:ext cx="207556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+ 65 тонн</a:t>
            </a:r>
            <a:endParaRPr lang="ru-RU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76672"/>
            <a:ext cx="2088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Надой </a:t>
            </a:r>
          </a:p>
          <a:p>
            <a:pPr algn="ctr"/>
            <a:r>
              <a:rPr lang="ru-RU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одну </a:t>
            </a:r>
          </a:p>
          <a:p>
            <a:pPr algn="ctr"/>
            <a:r>
              <a:rPr lang="ru-RU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корову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1907704" y="332656"/>
          <a:ext cx="6929486" cy="40845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8194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297568">
            <a:off x="4653967" y="1278719"/>
            <a:ext cx="1797148" cy="1797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5656" y="188640"/>
            <a:ext cx="6192688" cy="1095375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800" b="1" i="1" dirty="0" smtClean="0">
                <a:solidFill>
                  <a:srgbClr val="FFFF00"/>
                </a:solidFill>
              </a:rPr>
              <a:t>Заготовлено кормовых единиц на одну условную голову</a:t>
            </a:r>
            <a:endParaRPr lang="ru-RU" sz="2800" b="1" i="1" dirty="0">
              <a:solidFill>
                <a:srgbClr val="FFFF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395536" y="1196752"/>
          <a:ext cx="6638925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218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3794935">
            <a:off x="2960229" y="2609317"/>
            <a:ext cx="1625600" cy="1625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9552" y="332656"/>
            <a:ext cx="7778149" cy="6264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573016"/>
            <a:ext cx="7259241" cy="2557463"/>
          </a:xfrm>
        </p:spPr>
        <p:txBody>
          <a:bodyPr rtlCol="0">
            <a:normAutofit fontScale="77500" lnSpcReduction="20000"/>
          </a:bodyPr>
          <a:lstStyle/>
          <a:p>
            <a:pPr algn="ctr" eaLnBrk="1" fontAlgn="auto" hangingPunct="1">
              <a:defRPr/>
            </a:pPr>
            <a:r>
              <a:rPr lang="ru-RU" sz="3600" b="1" i="1" dirty="0" smtClean="0">
                <a:solidFill>
                  <a:schemeClr val="bg1"/>
                </a:solidFill>
              </a:rPr>
              <a:t>В 2017 году распахано более 2-х тысяч Га неиспользуемых, </a:t>
            </a:r>
            <a:r>
              <a:rPr lang="ru-RU" sz="3600" b="1" i="1" dirty="0" err="1" smtClean="0">
                <a:solidFill>
                  <a:schemeClr val="bg1"/>
                </a:solidFill>
              </a:rPr>
              <a:t>закустаренных</a:t>
            </a:r>
            <a:r>
              <a:rPr lang="ru-RU" sz="3600" b="1" i="1" dirty="0" smtClean="0">
                <a:solidFill>
                  <a:schemeClr val="bg1"/>
                </a:solidFill>
              </a:rPr>
              <a:t> земель</a:t>
            </a:r>
          </a:p>
          <a:p>
            <a:pPr algn="ctr" eaLnBrk="1" fontAlgn="auto" hangingPunct="1">
              <a:defRPr/>
            </a:pPr>
            <a:endParaRPr lang="ru-RU" sz="3600" b="1" i="1" dirty="0" smtClean="0">
              <a:solidFill>
                <a:schemeClr val="bg1"/>
              </a:solidFill>
            </a:endParaRPr>
          </a:p>
          <a:p>
            <a:pPr algn="ctr" eaLnBrk="1" fontAlgn="auto" hangingPunct="1">
              <a:defRPr/>
            </a:pPr>
            <a:r>
              <a:rPr lang="ru-RU" sz="3600" b="1" i="1" dirty="0" smtClean="0">
                <a:solidFill>
                  <a:schemeClr val="bg1"/>
                </a:solidFill>
              </a:rPr>
              <a:t>В 2018 году поставлена задача ввести в оборот еще более 850 га сельскохозяйственных земель</a:t>
            </a:r>
            <a:endParaRPr lang="ru-RU" sz="3600" b="1" i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412832" y="2214563"/>
            <a:ext cx="2180035" cy="454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488" y="0"/>
            <a:ext cx="628651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В районе  проводится  работа  по  развитию  крестьянских (фермерских) хозяйств. </a:t>
            </a:r>
          </a:p>
          <a:p>
            <a:endParaRPr lang="ru-RU" sz="3600" dirty="0" smtClean="0"/>
          </a:p>
          <a:p>
            <a:endParaRPr lang="ru-RU" sz="3600" dirty="0" smtClean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-315416"/>
            <a:ext cx="2410082" cy="3867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2915816" y="1484784"/>
            <a:ext cx="4572000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i="1" dirty="0" smtClean="0"/>
              <a:t>В 2017 году </a:t>
            </a:r>
            <a:r>
              <a:rPr lang="ru-RU" sz="2800" b="1" i="1" dirty="0" err="1" smtClean="0"/>
              <a:t>лотошинским</a:t>
            </a:r>
            <a:r>
              <a:rPr lang="ru-RU" sz="2800" b="1" i="1" dirty="0" smtClean="0"/>
              <a:t> фермером получен грант на 3 миллиона рублей на развитие крестьянско-фермерского хозяйства. </a:t>
            </a:r>
            <a:endParaRPr lang="ru-RU" sz="2800" b="1" i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3643314"/>
            <a:ext cx="314327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Основное  направление фермерских хозяйств: птицеводство,   молочное животноводство.</a:t>
            </a:r>
            <a:endParaRPr lang="ru-RU" sz="2800" b="1" i="1" dirty="0"/>
          </a:p>
        </p:txBody>
      </p:sp>
      <p:pic>
        <p:nvPicPr>
          <p:cNvPr id="3075" name="Picture 3" descr="C:\Users\orgo\Desktop\Downloads\farmer-farming-clipart-farm-free-clipart-images-image-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645024"/>
            <a:ext cx="3935930" cy="3039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28584" cy="6885084"/>
          </a:xfrm>
          <a:prstGeom prst="rect">
            <a:avLst/>
          </a:prstGeom>
          <a:noFill/>
        </p:spPr>
      </p:pic>
      <p:graphicFrame>
        <p:nvGraphicFramePr>
          <p:cNvPr id="8" name="Содержимое 3"/>
          <p:cNvGraphicFramePr>
            <a:graphicFrameLocks noGrp="1"/>
          </p:cNvGraphicFramePr>
          <p:nvPr>
            <p:ph idx="1"/>
          </p:nvPr>
        </p:nvGraphicFramePr>
        <p:xfrm>
          <a:off x="467544" y="2332037"/>
          <a:ext cx="9001156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2317126" y="0"/>
            <a:ext cx="613456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Объем отгруженных товаров </a:t>
            </a:r>
          </a:p>
          <a:p>
            <a:pPr algn="ctr"/>
            <a:r>
              <a:rPr lang="ru-RU" sz="3600" b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собственного производства</a:t>
            </a:r>
            <a:endParaRPr lang="ru-RU" sz="3600" b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" name="Picture 2" descr="C:\Users\orgo\Desktop\Downloads\krasochnaja_zheltaja_strelka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7056256">
            <a:off x="2841488" y="391285"/>
            <a:ext cx="4076978" cy="4205212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0"/>
            <a:ext cx="1763687" cy="2829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9922" cy="6858000"/>
          </a:xfrm>
          <a:prstGeom prst="rect">
            <a:avLst/>
          </a:prstGeom>
          <a:noFill/>
        </p:spPr>
      </p:pic>
      <p:pic>
        <p:nvPicPr>
          <p:cNvPr id="4100" name="Picture 4" descr="\\10.127.64.232\foto\2017\27 07 2017 - Приезд Буцаева\Визит представителей Правительства МО на ООО Платформа\IMG_2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3140968"/>
            <a:ext cx="5076565" cy="33843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099" name="Picture 3" descr="\\10.127.64.232\foto\2017\27 07 2017 - Приезд Буцаева\Визит представителей Правительства МО на ООО Платформа\IMG_286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32655"/>
            <a:ext cx="4680520" cy="31203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aphicFrame>
        <p:nvGraphicFramePr>
          <p:cNvPr id="7" name="Схема 6"/>
          <p:cNvGraphicFramePr/>
          <p:nvPr/>
        </p:nvGraphicFramePr>
        <p:xfrm>
          <a:off x="323528" y="404664"/>
          <a:ext cx="4920208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8194" name="Picture 2" descr="C:\Users\anigina\Downloads\374806-4c743-103012471-m750x740-ue9238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4008" y="3356992"/>
            <a:ext cx="4730377" cy="31535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789921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51520" y="260648"/>
            <a:ext cx="100584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Доходная часть бюджета </a:t>
            </a:r>
            <a:b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Лотошинского муниципального района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043608" y="980728"/>
          <a:ext cx="8496944" cy="5184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14346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899592" y="188640"/>
            <a:ext cx="8424936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Доходная часть бюджета </a:t>
            </a:r>
            <a:b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Лотошинского муниципального района (млн. </a:t>
            </a:r>
            <a:r>
              <a:rPr kumimoji="0" lang="ru-RU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руб</a:t>
            </a: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9922" cy="6858000"/>
          </a:xfrm>
          <a:prstGeom prst="rect">
            <a:avLst/>
          </a:prstGeom>
          <a:noFill/>
        </p:spPr>
      </p:pic>
      <p:graphicFrame>
        <p:nvGraphicFramePr>
          <p:cNvPr id="7" name="Схема 6"/>
          <p:cNvGraphicFramePr/>
          <p:nvPr/>
        </p:nvGraphicFramePr>
        <p:xfrm>
          <a:off x="395536" y="404664"/>
          <a:ext cx="4920208" cy="2896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4338" name="Picture 2" descr="C:\Users\anigina\Downloads\65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60032" y="476672"/>
            <a:ext cx="4120938" cy="27363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39" name="Picture 3" descr="C:\Users\anigina\Downloads\636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9552" y="3717031"/>
            <a:ext cx="3975438" cy="27867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340" name="Picture 4" descr="C:\Users\anigina\Downloads\5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32040" y="3717032"/>
            <a:ext cx="4032448" cy="279045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9922" cy="6858000"/>
          </a:xfrm>
          <a:prstGeom prst="rect">
            <a:avLst/>
          </a:prstGeom>
          <a:noFill/>
        </p:spPr>
      </p:pic>
      <p:graphicFrame>
        <p:nvGraphicFramePr>
          <p:cNvPr id="5" name="Схема 4"/>
          <p:cNvGraphicFramePr/>
          <p:nvPr/>
        </p:nvGraphicFramePr>
        <p:xfrm>
          <a:off x="3491880" y="188640"/>
          <a:ext cx="5400600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0" y="2996952"/>
          <a:ext cx="4176464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7171" name="Picture 3" descr="C:\Users\anigina\Downloads\Nvpl54Oa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355976" y="4149080"/>
            <a:ext cx="3744416" cy="2314663"/>
          </a:xfrm>
          <a:prstGeom prst="rect">
            <a:avLst/>
          </a:prstGeom>
          <a:noFill/>
        </p:spPr>
      </p:pic>
      <p:pic>
        <p:nvPicPr>
          <p:cNvPr id="7172" name="Picture 4" descr="C:\Users\anigina\Downloads\д300315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-180528" y="620688"/>
            <a:ext cx="3960440" cy="2232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igina\Downloads\9673a3e9825cd79e9313477eac8585b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3600400" cy="600066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19" name="Picture 3" descr="C:\Users\anigina\Downloads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42220" y="332656"/>
            <a:ext cx="4534236" cy="302433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220" name="Picture 4" descr="C:\Users\anigina\Downloads\83d7111da79d34f4fb5588c93981143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3573016"/>
            <a:ext cx="4587007" cy="275220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"/>
            <a:ext cx="9828584" cy="6885084"/>
          </a:xfrm>
          <a:prstGeom prst="rect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1173912" y="0"/>
            <a:ext cx="7970088" cy="953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Проект здания пристройки к ЛСОШ №2 </a:t>
            </a:r>
          </a:p>
        </p:txBody>
      </p:sp>
      <p:pic>
        <p:nvPicPr>
          <p:cNvPr id="1026" name="Picture 2" descr="C:\Users\orgo\Desktop\Downloads\3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80728"/>
            <a:ext cx="4248472" cy="317785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Picture 3" descr="C:\Users\orgo\Desktop\Downloads\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5060184" cy="285394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9" name="Прямоугольник 18"/>
          <p:cNvSpPr/>
          <p:nvPr/>
        </p:nvSpPr>
        <p:spPr>
          <a:xfrm>
            <a:off x="1187624" y="1052736"/>
            <a:ext cx="338437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schemeClr val="tx2"/>
                </a:solidFill>
              </a:rPr>
              <a:t>Реализация проекта -  заключительный шаг к полной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schemeClr val="tx2"/>
                </a:solidFill>
              </a:rPr>
              <a:t>ликвидации второй смены в общеобразовательных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schemeClr val="tx2"/>
                </a:solidFill>
              </a:rPr>
              <a:t>учреждениях Лотошинского района</a:t>
            </a:r>
          </a:p>
        </p:txBody>
      </p:sp>
      <p:pic>
        <p:nvPicPr>
          <p:cNvPr id="5" name="Picture 4" descr="C:\Users\orgo\Desktop\Отчет главы 2016\png\0_e9fa2_9a89ba2b_ori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4077072"/>
            <a:ext cx="3864511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pic>
        <p:nvPicPr>
          <p:cNvPr id="3" name="Picture 2" descr="C:\Users\anigina\Desktop\Фото для отчета\62b17190-fee6-4c56-beb2-245209da5858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04664"/>
            <a:ext cx="4536504" cy="60486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Прямоугольник 3"/>
          <p:cNvSpPr/>
          <p:nvPr/>
        </p:nvSpPr>
        <p:spPr>
          <a:xfrm>
            <a:off x="5255568" y="260648"/>
            <a:ext cx="388843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3200" b="1" i="1" dirty="0" smtClean="0">
                <a:solidFill>
                  <a:schemeClr val="tx2"/>
                </a:solidFill>
              </a:rPr>
              <a:t>Окончание строительства и введение в эксплуатацию нового здания запланировано на сентябрь 2018 года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28583" cy="6885083"/>
          </a:xfrm>
          <a:prstGeom prst="rect">
            <a:avLst/>
          </a:prstGeom>
          <a:noFill/>
        </p:spPr>
      </p:pic>
      <p:pic>
        <p:nvPicPr>
          <p:cNvPr id="5123" name="Picture 3" descr="C:\Users\anigina\Desktop\IMG_46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7"/>
            <a:ext cx="4106437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4" name="Picture 4" descr="C:\Users\anigina\Desktop\IMG_05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4028" y="332656"/>
            <a:ext cx="4068452" cy="27123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5" name="Picture 5" descr="C:\Users\anigina\Desktop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01008"/>
            <a:ext cx="3998371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6" name="Picture 6" descr="C:\Users\anigina\Desktop\4-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3" y="3501009"/>
            <a:ext cx="4032448" cy="26870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127" name="Picture 7" descr="C:\Users\anigina\Desktop\Отчет главы за 2017 год\curve-arrow-clipart-png-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23928" y="260648"/>
            <a:ext cx="1728192" cy="1335422"/>
          </a:xfrm>
          <a:prstGeom prst="rect">
            <a:avLst/>
          </a:prstGeom>
          <a:noFill/>
        </p:spPr>
      </p:pic>
      <p:pic>
        <p:nvPicPr>
          <p:cNvPr id="10" name="Picture 7" descr="C:\Users\anigina\Desktop\Отчет главы за 2017 год\curve-arrow-clipart-png-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3501008"/>
            <a:ext cx="1728192" cy="1335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28583" cy="6885083"/>
          </a:xfrm>
          <a:prstGeom prst="rect">
            <a:avLst/>
          </a:prstGeom>
          <a:noFill/>
        </p:spPr>
      </p:pic>
      <p:pic>
        <p:nvPicPr>
          <p:cNvPr id="6146" name="Picture 2" descr="C:\Users\anigina\Desktop\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214500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7" name="Picture 3" descr="C:\Users\anigina\Desktop\IMG_61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32656"/>
            <a:ext cx="4176464" cy="27829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7" descr="C:\Users\anigina\Desktop\Отчет главы за 2017 год\curve-arrow-clipart-png-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692696"/>
            <a:ext cx="1728192" cy="1335422"/>
          </a:xfrm>
          <a:prstGeom prst="rect">
            <a:avLst/>
          </a:prstGeom>
          <a:noFill/>
        </p:spPr>
      </p:pic>
      <p:pic>
        <p:nvPicPr>
          <p:cNvPr id="6149" name="Picture 5" descr="C:\Users\anigina\Desktop\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501008"/>
            <a:ext cx="4104456" cy="26706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50" name="Picture 6" descr="C:\Users\anigina\Desktop\IMG_617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429000"/>
            <a:ext cx="4149985" cy="27653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7" descr="C:\Users\anigina\Desktop\Отчет главы за 2017 год\curve-arrow-clipart-png-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4077072"/>
            <a:ext cx="1728192" cy="13354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igina\Downloads\b1990cb9b3f8f7714a399a59363422e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8528684" cy="5688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igina\Desktop\IMG_68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8496944" cy="566189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928662" y="357166"/>
            <a:ext cx="7072362" cy="642942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928662" y="428604"/>
            <a:ext cx="7072362" cy="430887"/>
          </a:xfrm>
          <a:prstGeom prst="rect">
            <a:avLst/>
          </a:prstGeom>
          <a:noFill/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chemeClr val="bg1"/>
                </a:solidFill>
              </a:rPr>
              <a:t>Субъекты  малого и среднего предпринимательства - </a:t>
            </a:r>
            <a:r>
              <a:rPr lang="ru-RU" sz="2200" b="1" u="sng" dirty="0" smtClean="0">
                <a:solidFill>
                  <a:schemeClr val="bg1"/>
                </a:solidFill>
              </a:rPr>
              <a:t>440</a:t>
            </a:r>
            <a:endParaRPr lang="ru-RU" sz="2200" b="1" u="sng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643042" y="1500174"/>
            <a:ext cx="5929354" cy="714380"/>
          </a:xfrm>
          <a:prstGeom prst="roundRect">
            <a:avLst/>
          </a:prstGeom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Индивидуальные предприниматели - </a:t>
            </a:r>
            <a:r>
              <a:rPr lang="ru-RU" sz="2400" b="1" u="sng" dirty="0" smtClean="0"/>
              <a:t>340</a:t>
            </a:r>
            <a:endParaRPr lang="ru-RU" sz="2400" b="1" u="sng" dirty="0"/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428596" y="2643182"/>
          <a:ext cx="5643570" cy="3103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Скругленный прямоугольник 10"/>
          <p:cNvSpPr/>
          <p:nvPr/>
        </p:nvSpPr>
        <p:spPr>
          <a:xfrm>
            <a:off x="6072198" y="2643182"/>
            <a:ext cx="2857520" cy="2286016"/>
          </a:xfrm>
          <a:prstGeom prst="roundRect">
            <a:avLst/>
          </a:prstGeom>
          <a:effectLst>
            <a:reflection blurRad="6350" stA="52000" endA="300" endPos="35000" dir="5400000" sy="-100000" algn="bl" rotWithShape="0"/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Вновь зарегистрированных субъектов малого предпринимательства - </a:t>
            </a:r>
            <a:r>
              <a:rPr lang="ru-RU" sz="2000" b="1" u="sng" dirty="0" smtClean="0"/>
              <a:t>69</a:t>
            </a:r>
          </a:p>
          <a:p>
            <a:pPr algn="ctr"/>
            <a:endParaRPr lang="ru-RU" dirty="0"/>
          </a:p>
        </p:txBody>
      </p:sp>
      <p:sp>
        <p:nvSpPr>
          <p:cNvPr id="14" name="Стрелка вниз 13"/>
          <p:cNvSpPr/>
          <p:nvPr/>
        </p:nvSpPr>
        <p:spPr>
          <a:xfrm>
            <a:off x="4214810" y="1071546"/>
            <a:ext cx="214314" cy="357190"/>
          </a:xfrm>
          <a:prstGeom prst="downArrow">
            <a:avLst/>
          </a:prstGeom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9922" cy="6858000"/>
          </a:xfrm>
          <a:prstGeom prst="rect">
            <a:avLst/>
          </a:prstGeom>
          <a:noFill/>
        </p:spPr>
      </p:pic>
      <p:graphicFrame>
        <p:nvGraphicFramePr>
          <p:cNvPr id="4" name="Диаграмма 3"/>
          <p:cNvGraphicFramePr/>
          <p:nvPr/>
        </p:nvGraphicFramePr>
        <p:xfrm>
          <a:off x="323528" y="548680"/>
          <a:ext cx="8820472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57158" y="1571612"/>
          <a:ext cx="8463314" cy="4665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Скругленный прямоугольник 5"/>
          <p:cNvSpPr/>
          <p:nvPr/>
        </p:nvSpPr>
        <p:spPr>
          <a:xfrm>
            <a:off x="1071538" y="214290"/>
            <a:ext cx="7000924" cy="1143008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u="sng" dirty="0" smtClean="0"/>
              <a:t>В целях повышения качества торгового обслуживания населения в текучем году продолжена работа по упорядочению торговли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28583" cy="6885084"/>
          </a:xfrm>
          <a:prstGeom prst="rect">
            <a:avLst/>
          </a:prstGeom>
          <a:noFill/>
        </p:spPr>
      </p:pic>
      <p:pic>
        <p:nvPicPr>
          <p:cNvPr id="6152" name="Picture 8" descr="C:\Users\orgo\Desktop\Отчет главы 2016\03-23_марта - Объекты ЖКХ для газеты\IMG_6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785794"/>
            <a:ext cx="3537887" cy="2357454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51" name="Picture 7" descr="C:\Users\orgo\Desktop\Отчет главы 2016\03-23_марта - Объекты ЖКХ для газеты\IMG_687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3929066"/>
            <a:ext cx="3979529" cy="278608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1400"/>
            <a:ext cx="8229600" cy="785794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Жилищно-коммунальное хозяйство района</a:t>
            </a:r>
            <a:endParaRPr lang="ru-RU" sz="3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147" name="Picture 3" descr="C:\Users\orgo\Desktop\Отчет главы 2016\03-23_марта - Объекты ЖКХ для газеты\IMG_68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071942"/>
            <a:ext cx="3857652" cy="2570528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8" name="Picture 4" descr="C:\Users\orgo\Desktop\Отчет главы 2016\03-23_марта - Объекты ЖКХ для газеты\IMG_684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714356"/>
            <a:ext cx="3628228" cy="2511250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149" name="Picture 5" descr="C:\Users\orgo\Desktop\Отчет главы 2016\03-23_марта - Объекты ЖКХ для газеты\IMG_68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43174" y="2190856"/>
            <a:ext cx="3929090" cy="261813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graphicFrame>
        <p:nvGraphicFramePr>
          <p:cNvPr id="4" name="Схема 3"/>
          <p:cNvGraphicFramePr/>
          <p:nvPr/>
        </p:nvGraphicFramePr>
        <p:xfrm>
          <a:off x="971600" y="404664"/>
          <a:ext cx="7884368" cy="59766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28583" cy="6885084"/>
          </a:xfrm>
          <a:prstGeom prst="rect">
            <a:avLst/>
          </a:prstGeom>
          <a:noFill/>
        </p:spPr>
      </p:pic>
      <p:pic>
        <p:nvPicPr>
          <p:cNvPr id="3075" name="Picture 3" descr="C:\Users\orgo\Desktop\Достижения\IMG_22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14290"/>
            <a:ext cx="4574312" cy="3048071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3076" name="Picture 4" descr="C:\Users\orgo\Desktop\Downloads\il3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3547241" cy="3429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004048" y="260648"/>
            <a:ext cx="4320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schemeClr val="tx2"/>
                </a:solidFill>
              </a:rPr>
              <a:t>Установлены и запущены станции обезжелезивания в деревнях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Кульпино</a:t>
            </a:r>
            <a:r>
              <a:rPr lang="ru-RU" sz="2000" b="1" i="1" dirty="0" smtClean="0">
                <a:solidFill>
                  <a:schemeClr val="tx2"/>
                </a:solidFill>
              </a:rPr>
              <a:t> и </a:t>
            </a:r>
            <a:r>
              <a:rPr lang="ru-RU" sz="2000" b="1" i="1" dirty="0" err="1" smtClean="0">
                <a:solidFill>
                  <a:schemeClr val="tx2"/>
                </a:solidFill>
              </a:rPr>
              <a:t>Михалево</a:t>
            </a:r>
            <a:r>
              <a:rPr lang="ru-RU" sz="2000" b="1" i="1" dirty="0" smtClean="0">
                <a:solidFill>
                  <a:schemeClr val="tx2"/>
                </a:solidFill>
              </a:rPr>
              <a:t>.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schemeClr val="tx2"/>
                </a:solidFill>
              </a:rPr>
              <a:t>В 2018 году продолжатся работы по установке станции очистки воды в д. Стрешневы Горы, запланировано строительство пункта обезжелезивания в д. Введенское.</a:t>
            </a:r>
          </a:p>
        </p:txBody>
      </p:sp>
      <p:pic>
        <p:nvPicPr>
          <p:cNvPr id="11266" name="Picture 2" descr="C:\Users\anigina\Downloads\1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645024"/>
            <a:ext cx="4267200" cy="2962275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860032" y="404664"/>
            <a:ext cx="4536504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2017 году установлено две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игровых площадки: на территории Дома детского творчества пос. Лотошино и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деревне Савостино </a:t>
            </a:r>
          </a:p>
          <a:p>
            <a:pPr algn="ctr"/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 здания Дома культуры.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 descr="C:\Users\anigina\Downloads\95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260648"/>
            <a:ext cx="4104456" cy="27376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051" name="Picture 3" descr="C:\Users\anigina\Downloads\8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573016"/>
            <a:ext cx="4320480" cy="288176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2" name="Picture 4" descr="C:\Users\anigina\Downloads\9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3630" y="2780928"/>
            <a:ext cx="4750370" cy="31684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214282" y="0"/>
          <a:ext cx="9215502" cy="38179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 descr="Картинки по запросу искусственные неровности на дорог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80681" y="3857628"/>
            <a:ext cx="3625808" cy="2307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8" name="Picture 4" descr="Картинки по запросу ямочный ремонт дорог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9592" y="3857628"/>
            <a:ext cx="3462264" cy="2317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pic>
        <p:nvPicPr>
          <p:cNvPr id="9219" name="Picture 3" descr="C:\Users\anigina\Desktop\Фото для отчета\IMG_758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104456" cy="61596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0" name="Picture 4" descr="C:\Users\anigina\Desktop\Фото для отчета\IMG_75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4322562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221" name="Picture 5" descr="C:\Users\anigina\Desktop\Фото для отчета\Работы по установке 1 июня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3429000"/>
            <a:ext cx="3312368" cy="3025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99592" y="404664"/>
            <a:ext cx="6925760" cy="8925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 территории Лотошинского муниципального района </a:t>
            </a:r>
            <a:endParaRPr lang="ru-RU" sz="2000" b="1" dirty="0" smtClean="0"/>
          </a:p>
          <a:p>
            <a:pPr algn="ctr"/>
            <a:r>
              <a:rPr lang="ru-RU" sz="2000" b="1" u="sng" dirty="0" smtClean="0"/>
              <a:t>9 </a:t>
            </a:r>
            <a:r>
              <a:rPr lang="ru-RU" sz="2000" b="1" u="sng" dirty="0" smtClean="0"/>
              <a:t>общеобразовательных учреждений</a:t>
            </a:r>
            <a:endParaRPr lang="ru-RU" sz="2000" b="1" u="sng" dirty="0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691680" y="1844824"/>
            <a:ext cx="5622894" cy="952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Общая численность обучающихся </a:t>
            </a:r>
            <a:endParaRPr lang="ru-RU" sz="2000" b="1" dirty="0" smtClean="0"/>
          </a:p>
          <a:p>
            <a:pPr algn="ctr"/>
            <a:r>
              <a:rPr lang="ru-RU" sz="2000" b="1" u="sng" dirty="0" smtClean="0"/>
              <a:t>1662 </a:t>
            </a:r>
            <a:r>
              <a:rPr lang="ru-RU" sz="2000" b="1" u="sng" dirty="0" smtClean="0"/>
              <a:t>человека</a:t>
            </a:r>
            <a:endParaRPr lang="ru-RU" sz="2000" b="1" u="sng" dirty="0"/>
          </a:p>
        </p:txBody>
      </p:sp>
      <p:cxnSp>
        <p:nvCxnSpPr>
          <p:cNvPr id="7" name="Прямая со стрелкой 6"/>
          <p:cNvCxnSpPr/>
          <p:nvPr/>
        </p:nvCxnSpPr>
        <p:spPr>
          <a:xfrm flipH="1">
            <a:off x="4572000" y="1340768"/>
            <a:ext cx="64" cy="476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362" name="Picture 2" descr="http://data30.i.gallery.ru/albums/gallery/374806-79ba7-103590714-m750x740-ub5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3929090" cy="2619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http://data30.i.gallery.ru/albums/gallery/374806-a4cba-103590627-m750x740-ubcc1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56992"/>
            <a:ext cx="3888432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4932040" y="2492896"/>
            <a:ext cx="3888432" cy="13681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МОУ «</a:t>
            </a:r>
            <a:r>
              <a:rPr lang="ru-RU" sz="2000" dirty="0" err="1" smtClean="0"/>
              <a:t>Ушаковская</a:t>
            </a:r>
            <a:r>
              <a:rPr lang="ru-RU" sz="2000" dirty="0" smtClean="0"/>
              <a:t> средняя общеобразовательная школа»</a:t>
            </a:r>
            <a:endParaRPr lang="ru-RU" sz="2000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67544" y="2492896"/>
            <a:ext cx="4126970" cy="13753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МОУ «Введенская средняя общеобразовательная школа»</a:t>
            </a:r>
            <a:endParaRPr lang="ru-RU" sz="20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76056" y="4293096"/>
            <a:ext cx="3502172" cy="218379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Грант Губернатора Московской области 500 тысяч рублей рейтинга «Лучших общеобразовательных организаций Московской области»</a:t>
            </a:r>
            <a:endParaRPr lang="ru-RU" b="1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7558" y="4293096"/>
            <a:ext cx="3668418" cy="218436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Победитель областного конкурса на присвоение статуса Региональной инновационной площадки.</a:t>
            </a:r>
          </a:p>
        </p:txBody>
      </p:sp>
      <p:pic>
        <p:nvPicPr>
          <p:cNvPr id="16386" name="Picture 2" descr="Картинки по запросу ушаковская средняя общеобразовательная школа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2952328" cy="19682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https://lotvsch.edumsko.ru/uploads/2000/1095/generalimage/novosti/.thumbs/200x150/shkol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332656"/>
            <a:ext cx="2831588" cy="1873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anigina\Downloads\1b2fdd314bb955ea7b3887eb442f97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52320" y="260648"/>
            <a:ext cx="1395809" cy="19279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5" name="Picture 3" descr="C:\Users\anigina\Downloads\metod_1png_copy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7" y="332656"/>
            <a:ext cx="1368152" cy="17383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C:\Users\anigina\Desktop\Отчет главы за 2017 год\po-profilyu-yuri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3645024"/>
            <a:ext cx="2319958" cy="989612"/>
          </a:xfrm>
          <a:prstGeom prst="rect">
            <a:avLst/>
          </a:prstGeom>
          <a:noFill/>
        </p:spPr>
      </p:pic>
      <p:pic>
        <p:nvPicPr>
          <p:cNvPr id="15" name="Picture 4" descr="C:\Users\anigina\Desktop\Отчет главы за 2017 год\po-profilyu-yurist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128" y="3645024"/>
            <a:ext cx="2319958" cy="9896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gina\Downloads\DSC011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260648"/>
            <a:ext cx="8450039" cy="633670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0591" cy="6935526"/>
          </a:xfrm>
          <a:prstGeom prst="rect">
            <a:avLst/>
          </a:prstGeom>
          <a:noFill/>
        </p:spPr>
      </p:pic>
      <p:sp>
        <p:nvSpPr>
          <p:cNvPr id="4" name="Заголовок 3"/>
          <p:cNvSpPr txBox="1">
            <a:spLocks/>
          </p:cNvSpPr>
          <p:nvPr/>
        </p:nvSpPr>
        <p:spPr>
          <a:xfrm>
            <a:off x="251520" y="260648"/>
            <a:ext cx="100584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Доходная часть бюджета </a:t>
            </a:r>
            <a:b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Лотошинского муниципального района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043608" y="1196752"/>
          <a:ext cx="7848872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611560" y="260648"/>
            <a:ext cx="1005840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Расходная часть бюджета </a:t>
            </a:r>
            <a:b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8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Лотошинского муниципального района</a:t>
            </a:r>
          </a:p>
        </p:txBody>
      </p:sp>
      <p:pic>
        <p:nvPicPr>
          <p:cNvPr id="4098" name="Picture 2" descr="C:\Users\anigina\Desktop\Отчет главы за 2017 год\curve-arrow-clipart-png-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78074">
            <a:off x="2924529" y="1152330"/>
            <a:ext cx="2659470" cy="20550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/>
          </p:cNvSpPr>
          <p:nvPr/>
        </p:nvSpPr>
        <p:spPr>
          <a:xfrm>
            <a:off x="1000100" y="142852"/>
            <a:ext cx="7786742" cy="78579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15 выпускников общеобразовательных школ получили медали «За особые успехи в учении»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3314" name="Picture 2" descr="C:\Users\anigina\Downloads\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052736"/>
            <a:ext cx="4032448" cy="2688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5" name="Picture 3" descr="C:\Users\anigina\Downloads\3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933056"/>
            <a:ext cx="4058618" cy="27057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316" name="Picture 4" descr="C:\Users\anigina\Downloads\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052736"/>
            <a:ext cx="3693913" cy="55446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nigina\Downloads\5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9" y="1988840"/>
            <a:ext cx="3456383" cy="42699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anigina\Downloads\6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9" y="1988841"/>
            <a:ext cx="2871193" cy="43097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anigina\Downloads\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1988840"/>
            <a:ext cx="2864679" cy="4299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187624" y="260648"/>
            <a:ext cx="777686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Награждение  одаренных детей, победителей  муниципального этапа Всероссийской олимпиады  по общеобразовательным предметам.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 2017 году в ней приняло участие </a:t>
            </a:r>
            <a:r>
              <a:rPr lang="ru-RU" b="1" i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376 учащихся </a:t>
            </a: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школ. По итогам присуждено 78 призовых мест, из них </a:t>
            </a:r>
            <a:r>
              <a:rPr lang="ru-RU" b="1" i="1" u="sng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30 победителей и 48 призеров </a:t>
            </a:r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 уровне района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57289" y="428604"/>
            <a:ext cx="6413019" cy="8519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9 дошкольных учреждений</a:t>
            </a:r>
            <a:endParaRPr lang="ru-RU" sz="24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4499992" y="1268760"/>
            <a:ext cx="12" cy="4969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" name="Скругленный прямоугольник 6"/>
          <p:cNvSpPr/>
          <p:nvPr/>
        </p:nvSpPr>
        <p:spPr>
          <a:xfrm>
            <a:off x="2267744" y="1772816"/>
            <a:ext cx="4518264" cy="6389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646 воспитанников</a:t>
            </a:r>
            <a:endParaRPr lang="ru-RU" sz="2400" b="1" dirty="0"/>
          </a:p>
        </p:txBody>
      </p:sp>
      <p:pic>
        <p:nvPicPr>
          <p:cNvPr id="8195" name="Picture 3" descr="C:\Users\anigina\Downloads\35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3606379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196" name="Picture 4" descr="C:\Users\anigina\Downloads\4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2636912"/>
            <a:ext cx="4320480" cy="28796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anigina\Downloads\9308695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653136"/>
            <a:ext cx="3048000" cy="183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pic>
        <p:nvPicPr>
          <p:cNvPr id="7170" name="Picture 2" descr="C:\Users\anigina\Desktop\IMG_5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76672"/>
            <a:ext cx="4106437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1" name="Picture 3" descr="C:\Users\anigina\Desktop\IMG_5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4032448" cy="2687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2" name="Picture 4" descr="C:\Users\anigina\Desktop\IMG_562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573016"/>
            <a:ext cx="4176465" cy="27829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6" name="Схема 5"/>
          <p:cNvGraphicFramePr/>
          <p:nvPr/>
        </p:nvGraphicFramePr>
        <p:xfrm>
          <a:off x="4355976" y="332656"/>
          <a:ext cx="5112568" cy="3960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igina\Downloads\1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8636640" cy="57606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igina\Downloads\96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20688"/>
            <a:ext cx="8568952" cy="57154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nigina\Desktop\Культура\10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096344" cy="206216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Picture 2" descr="C:\Users\anigina\Desktop\Культура\10 (8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420888"/>
            <a:ext cx="3096344" cy="2065261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2" descr="C:\Users\anigina\Desktop\Культура\гш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2420888"/>
            <a:ext cx="3027365" cy="2016224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2" descr="C:\Users\anigina\Desktop\Культура\10 (1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591221"/>
            <a:ext cx="3168352" cy="2110122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Picture 2" descr="C:\Users\anigina\Desktop\Культура\374806-632e3-104478780--ua1c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4581128"/>
            <a:ext cx="3096344" cy="2062165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2" name="Picture 2" descr="C:\Users\anigina\Downloads\content_0_11bcb9_ff04920_orig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4701066"/>
            <a:ext cx="2789634" cy="2156934"/>
          </a:xfrm>
          <a:prstGeom prst="rect">
            <a:avLst/>
          </a:prstGeom>
          <a:noFill/>
        </p:spPr>
      </p:pic>
      <p:pic>
        <p:nvPicPr>
          <p:cNvPr id="5124" name="Picture 4" descr="C:\Users\anigina\Downloads\noroot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876256" y="2060848"/>
            <a:ext cx="1882551" cy="1882551"/>
          </a:xfrm>
          <a:prstGeom prst="rect">
            <a:avLst/>
          </a:prstGeom>
          <a:noFill/>
        </p:spPr>
      </p:pic>
      <p:pic>
        <p:nvPicPr>
          <p:cNvPr id="5125" name="Picture 5" descr="C:\Users\anigina\Downloads\music_notes_PNG40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9912" y="0"/>
            <a:ext cx="4986246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igina\Desktop\Культура\10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igina\Downloads\374806-e81d4-104630931--u3c57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8640960" cy="5754879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igina\Desktop\Культура\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3087812" cy="2732714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411" name="Picture 3" descr="C:\Users\anigina\Desktop\Культура\6bbf3b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140968"/>
            <a:ext cx="3096344" cy="3086023"/>
          </a:xfrm>
          <a:prstGeom prst="rect">
            <a:avLst/>
          </a:prstGeom>
          <a:noFill/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412" name="Picture 4" descr="C:\Users\anigina\Desktop\Культура\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88640"/>
            <a:ext cx="5292080" cy="3528053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414" name="Picture 6" descr="C:\Users\anigina\Desktop\Культура\гншг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63888" y="3861048"/>
            <a:ext cx="4824536" cy="2364022"/>
          </a:xfrm>
          <a:prstGeom prst="rect">
            <a:avLst/>
          </a:prstGeom>
          <a:ln>
            <a:noFill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0"/>
            <a:ext cx="8043890" cy="868346"/>
          </a:xfrm>
        </p:spPr>
        <p:txBody>
          <a:bodyPr>
            <a:normAutofit/>
          </a:bodyPr>
          <a:lstStyle/>
          <a:p>
            <a:r>
              <a:rPr lang="ru-RU" sz="40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Муниципальный долг</a:t>
            </a:r>
            <a:endParaRPr lang="ru-RU" sz="4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2"/>
          <p:cNvGrpSpPr/>
          <p:nvPr/>
        </p:nvGrpSpPr>
        <p:grpSpPr>
          <a:xfrm>
            <a:off x="2051720" y="3861048"/>
            <a:ext cx="6480720" cy="1810385"/>
            <a:chOff x="-288032" y="72008"/>
            <a:chExt cx="6336704" cy="18103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500" kern="1200" dirty="0" smtClean="0"/>
                <a:t>На 1 января 2018 года – </a:t>
              </a:r>
              <a:r>
                <a:rPr lang="ru-RU" sz="6000" b="1" kern="1200" dirty="0" smtClean="0"/>
                <a:t>25</a:t>
              </a:r>
              <a:r>
                <a:rPr lang="ru-RU" sz="4500" kern="1200" dirty="0" smtClean="0"/>
                <a:t> млн. </a:t>
              </a:r>
              <a:r>
                <a:rPr lang="ru-RU" sz="4500" kern="1200" dirty="0" err="1" smtClean="0"/>
                <a:t>руб</a:t>
              </a:r>
              <a:endParaRPr lang="ru-RU" sz="4500" kern="1200" dirty="0"/>
            </a:p>
          </p:txBody>
        </p:sp>
      </p:grpSp>
      <p:grpSp>
        <p:nvGrpSpPr>
          <p:cNvPr id="4" name="Группа 15"/>
          <p:cNvGrpSpPr/>
          <p:nvPr/>
        </p:nvGrpSpPr>
        <p:grpSpPr>
          <a:xfrm>
            <a:off x="2051720" y="980728"/>
            <a:ext cx="6336704" cy="1810385"/>
            <a:chOff x="0" y="0"/>
            <a:chExt cx="5456950" cy="18103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0"/>
              <a:ext cx="5456950" cy="181038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88376" y="88376"/>
              <a:ext cx="5280198" cy="1633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4500" kern="1200" dirty="0" smtClean="0"/>
                <a:t>На 1 января 2017 года – </a:t>
              </a:r>
              <a:r>
                <a:rPr lang="ru-RU" sz="5400" b="1" kern="1200" dirty="0" smtClean="0"/>
                <a:t>34</a:t>
              </a:r>
              <a:r>
                <a:rPr lang="ru-RU" sz="4500" kern="1200" dirty="0" smtClean="0"/>
                <a:t> млн. </a:t>
              </a:r>
              <a:r>
                <a:rPr lang="ru-RU" sz="4500" kern="1200" dirty="0" err="1" smtClean="0"/>
                <a:t>руб</a:t>
              </a:r>
              <a:endParaRPr lang="ru-RU" sz="4500" kern="1200" dirty="0"/>
            </a:p>
          </p:txBody>
        </p:sp>
      </p:grpSp>
      <p:pic>
        <p:nvPicPr>
          <p:cNvPr id="3074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2204864"/>
            <a:ext cx="2213719" cy="2213719"/>
          </a:xfrm>
          <a:prstGeom prst="rect">
            <a:avLst/>
          </a:prstGeom>
          <a:noFill/>
        </p:spPr>
      </p:pic>
      <p:pic>
        <p:nvPicPr>
          <p:cNvPr id="19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132856"/>
            <a:ext cx="2213719" cy="2213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nigina\Desktop\Культура\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548680"/>
            <a:ext cx="8713184" cy="5811695"/>
          </a:xfrm>
          <a:prstGeom prst="rect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C:\Users\anigina\Downloads\a940fd06fc627e39376fa2ab388af4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56992"/>
            <a:ext cx="4752528" cy="3165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71" name="Picture 7" descr="C:\Users\anigina\Downloads\img_999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365104"/>
            <a:ext cx="411474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6" name="Picture 2" descr="C:\Users\anigina\Downloads\47982865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188640"/>
            <a:ext cx="4952745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C:\Users\anigina\Downloads\5278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1999" y="188640"/>
            <a:ext cx="4224469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539552" y="188640"/>
            <a:ext cx="8892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Наши спортсмены периодически выезжают на межрегиональные, региональные и межрайонные соревнования, где достойно представляют Лотошинский район и становятся неоднократными победителями и призерами данных соревнований</a:t>
            </a:r>
            <a:endParaRPr lang="ru-RU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7" name="Picture 3" descr="C:\Users\anigina\Desktop\Отчет главы за 2017 год\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484784"/>
            <a:ext cx="2951039" cy="1967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8" name="Picture 4" descr="C:\Users\anigina\Desktop\Отчет главы за 2017 год\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1268760"/>
            <a:ext cx="2035051" cy="27463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9" name="Picture 5" descr="C:\Users\anigina\Desktop\Отчет главы за 2017 год\65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340768"/>
            <a:ext cx="3685910" cy="24482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30" name="Picture 6" descr="C:\Users\anigina\Desktop\Отчет главы за 2017 год\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05064"/>
            <a:ext cx="3635896" cy="24150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1" name="Picture 7" descr="C:\Users\anigina\Desktop\Отчет главы за 2017 год\lotoshinskie-plovtsy-v-dele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139952" y="3789040"/>
            <a:ext cx="3672408" cy="2754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32" name="Picture 8" descr="C:\Users\anigina\Desktop\Отчет главы за 2017 год\golden_cup_PNG14534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812360" y="4077072"/>
            <a:ext cx="1800200" cy="23042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828583" cy="6885084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/>
        </p:nvGraphicFramePr>
        <p:xfrm>
          <a:off x="-324544" y="1124744"/>
          <a:ext cx="7786742" cy="5143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Picture 2" descr="C:\Users\orgo\Desktop\Отчет главы 2016\png\FE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429950">
            <a:off x="2267744" y="2852936"/>
            <a:ext cx="4989534" cy="2663825"/>
          </a:xfrm>
          <a:prstGeom prst="rect">
            <a:avLst/>
          </a:prstGeom>
          <a:noFill/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Доходы от предпринимательской деятельности КСЦ «Лотошино»</a:t>
            </a:r>
            <a:endParaRPr lang="ru-RU" sz="2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42908" y="-214338"/>
            <a:ext cx="1691813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Users\anigina\Desktop\Отчет главы за 2017 год\Icons8_flat_sports_mode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68417" y="1916832"/>
            <a:ext cx="3275583" cy="32755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igina\Desktop\флаг-Лотоши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4651" y="0"/>
            <a:ext cx="10476926" cy="6858000"/>
          </a:xfrm>
          <a:prstGeom prst="rect">
            <a:avLst/>
          </a:prstGeom>
          <a:noFill/>
        </p:spPr>
      </p:pic>
      <p:pic>
        <p:nvPicPr>
          <p:cNvPr id="17411" name="Picture 3" descr="C:\Users\anigina\Desktop\445px-Coat_of_Arms_of_Moscow_oblast_large_(2005_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1800200" cy="2423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14346" y="-214338"/>
            <a:ext cx="2071702" cy="3324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2"/>
          <p:cNvGrpSpPr/>
          <p:nvPr/>
        </p:nvGrpSpPr>
        <p:grpSpPr>
          <a:xfrm>
            <a:off x="1907704" y="4581128"/>
            <a:ext cx="6552728" cy="2016224"/>
            <a:chOff x="-288032" y="72008"/>
            <a:chExt cx="6336704" cy="18103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-288032" y="72008"/>
              <a:ext cx="6336704" cy="181038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88376" y="88376"/>
              <a:ext cx="5749072" cy="1633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Сумма по кредиту </a:t>
              </a:r>
              <a:r>
                <a:rPr lang="ru-RU" sz="2800" b="1" u="sng" kern="1200" dirty="0" smtClean="0"/>
                <a:t>на 1 января 2018 </a:t>
              </a:r>
              <a:r>
                <a:rPr lang="ru-RU" sz="2800" b="1" kern="1200" dirty="0" smtClean="0"/>
                <a:t>года снижена до </a:t>
              </a:r>
              <a:r>
                <a:rPr lang="ru-RU" sz="2800" b="1" u="sng" kern="1200" dirty="0" smtClean="0"/>
                <a:t>25 млн. </a:t>
              </a:r>
              <a:r>
                <a:rPr lang="ru-RU" sz="2800" b="1" u="sng" kern="1200" dirty="0" err="1" smtClean="0"/>
                <a:t>руб</a:t>
              </a:r>
              <a:endParaRPr lang="ru-RU" sz="2800" b="1" u="sng" kern="1200" dirty="0"/>
            </a:p>
          </p:txBody>
        </p:sp>
      </p:grpSp>
      <p:grpSp>
        <p:nvGrpSpPr>
          <p:cNvPr id="4" name="Группа 15"/>
          <p:cNvGrpSpPr/>
          <p:nvPr/>
        </p:nvGrpSpPr>
        <p:grpSpPr>
          <a:xfrm>
            <a:off x="1907704" y="2276872"/>
            <a:ext cx="6552728" cy="2088232"/>
            <a:chOff x="0" y="0"/>
            <a:chExt cx="5456950" cy="1810385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7" name="Скругленный прямоугольник 16"/>
            <p:cNvSpPr/>
            <p:nvPr/>
          </p:nvSpPr>
          <p:spPr>
            <a:xfrm>
              <a:off x="0" y="0"/>
              <a:ext cx="5456950" cy="1810385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Скругленный прямоугольник 4"/>
            <p:cNvSpPr/>
            <p:nvPr/>
          </p:nvSpPr>
          <p:spPr>
            <a:xfrm>
              <a:off x="88376" y="88376"/>
              <a:ext cx="5280198" cy="1633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5400" b="1" u="sng" kern="1200" dirty="0" smtClean="0"/>
                <a:t>65</a:t>
              </a:r>
              <a:r>
                <a:rPr lang="ru-RU" sz="4500" b="1" u="sng" kern="1200" dirty="0" smtClean="0"/>
                <a:t> млн. </a:t>
              </a:r>
              <a:r>
                <a:rPr lang="ru-RU" sz="4500" b="1" u="sng" kern="1200" dirty="0" err="1" smtClean="0"/>
                <a:t>руб</a:t>
              </a:r>
              <a:r>
                <a:rPr lang="ru-RU" sz="4500" b="1" u="sng" kern="1200" dirty="0" smtClean="0"/>
                <a:t> </a:t>
              </a:r>
              <a:r>
                <a:rPr lang="ru-RU" sz="4500" b="1" kern="1200" dirty="0" smtClean="0"/>
                <a:t>– банковский кредит</a:t>
              </a:r>
              <a:endParaRPr lang="ru-RU" sz="4500" b="1" kern="1200" dirty="0"/>
            </a:p>
          </p:txBody>
        </p:sp>
      </p:grpSp>
      <p:grpSp>
        <p:nvGrpSpPr>
          <p:cNvPr id="16" name="Группа 12"/>
          <p:cNvGrpSpPr/>
          <p:nvPr/>
        </p:nvGrpSpPr>
        <p:grpSpPr>
          <a:xfrm>
            <a:off x="1907704" y="260648"/>
            <a:ext cx="6480720" cy="1800200"/>
            <a:chOff x="-366637" y="-4040832"/>
            <a:chExt cx="6336704" cy="18002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20" name="Скругленный прямоугольник 19"/>
            <p:cNvSpPr/>
            <p:nvPr/>
          </p:nvSpPr>
          <p:spPr>
            <a:xfrm>
              <a:off x="-366637" y="-4040832"/>
              <a:ext cx="6336704" cy="1800200"/>
            </a:xfrm>
            <a:prstGeom prst="round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5">
                <a:hueOff val="0"/>
                <a:satOff val="0"/>
                <a:lumOff val="0"/>
                <a:alphaOff val="0"/>
              </a:schemeClr>
            </a:fillRef>
            <a:effectRef idx="2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Скругленный прямоугольник 4"/>
            <p:cNvSpPr/>
            <p:nvPr/>
          </p:nvSpPr>
          <p:spPr>
            <a:xfrm>
              <a:off x="-14598" y="-3968824"/>
              <a:ext cx="5749073" cy="163363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1450" tIns="171450" rIns="171450" bIns="171450" numCol="1" spcCol="1270" anchor="ctr" anchorCtr="0">
              <a:noAutofit/>
            </a:bodyPr>
            <a:lstStyle/>
            <a:p>
              <a:pPr lvl="0" algn="ctr" defTabSz="2000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/>
                <a:t>В </a:t>
              </a:r>
              <a:r>
                <a:rPr lang="ru-RU" sz="2800" b="1" u="sng" kern="1200" dirty="0" smtClean="0"/>
                <a:t>2013</a:t>
              </a:r>
              <a:r>
                <a:rPr lang="ru-RU" sz="2800" b="1" kern="1200" dirty="0" smtClean="0"/>
                <a:t> году кредиторская задолженность составляла порядка </a:t>
              </a:r>
              <a:r>
                <a:rPr lang="ru-RU" sz="2800" b="1" u="sng" kern="1200" dirty="0" smtClean="0"/>
                <a:t>145 млн. рублей </a:t>
              </a:r>
              <a:endParaRPr lang="ru-RU" sz="2800" b="1" u="sng" kern="1200" dirty="0"/>
            </a:p>
          </p:txBody>
        </p:sp>
      </p:grpSp>
      <p:pic>
        <p:nvPicPr>
          <p:cNvPr id="19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1700808"/>
            <a:ext cx="1152128" cy="1152128"/>
          </a:xfrm>
          <a:prstGeom prst="rect">
            <a:avLst/>
          </a:prstGeom>
          <a:noFill/>
        </p:spPr>
      </p:pic>
      <p:pic>
        <p:nvPicPr>
          <p:cNvPr id="22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08304" y="1700808"/>
            <a:ext cx="1152128" cy="1152128"/>
          </a:xfrm>
          <a:prstGeom prst="rect">
            <a:avLst/>
          </a:prstGeom>
          <a:noFill/>
        </p:spPr>
      </p:pic>
      <p:pic>
        <p:nvPicPr>
          <p:cNvPr id="23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4005064"/>
            <a:ext cx="1152128" cy="1152128"/>
          </a:xfrm>
          <a:prstGeom prst="rect">
            <a:avLst/>
          </a:prstGeom>
          <a:noFill/>
        </p:spPr>
      </p:pic>
      <p:pic>
        <p:nvPicPr>
          <p:cNvPr id="24" name="Picture 2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80312" y="4077072"/>
            <a:ext cx="1152128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142852"/>
            <a:ext cx="7400948" cy="857256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Недостроенный дом по улице Калинина передан в собственность района</a:t>
            </a:r>
            <a:endParaRPr lang="ru-RU" sz="2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219" name="Picture 3" descr="C:\Users\orgo\Desktop\IMG_8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1071546"/>
            <a:ext cx="8288111" cy="54920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40"/>
          <p:cNvGrpSpPr/>
          <p:nvPr/>
        </p:nvGrpSpPr>
        <p:grpSpPr>
          <a:xfrm>
            <a:off x="0" y="476672"/>
            <a:ext cx="9082886" cy="5860766"/>
            <a:chOff x="-4714940" y="-3571924"/>
            <a:chExt cx="14763865" cy="9558365"/>
          </a:xfrm>
        </p:grpSpPr>
        <p:grpSp>
          <p:nvGrpSpPr>
            <p:cNvPr id="4" name="Группа 33"/>
            <p:cNvGrpSpPr/>
            <p:nvPr/>
          </p:nvGrpSpPr>
          <p:grpSpPr>
            <a:xfrm>
              <a:off x="-4714940" y="-3571924"/>
              <a:ext cx="10006082" cy="7950947"/>
              <a:chOff x="-2414634" y="57151"/>
              <a:chExt cx="10006082" cy="7950947"/>
            </a:xfrm>
          </p:grpSpPr>
          <p:grpSp>
            <p:nvGrpSpPr>
              <p:cNvPr id="5" name="Группа 23"/>
              <p:cNvGrpSpPr/>
              <p:nvPr/>
            </p:nvGrpSpPr>
            <p:grpSpPr>
              <a:xfrm>
                <a:off x="-2414634" y="57151"/>
                <a:ext cx="6500858" cy="6781823"/>
                <a:chOff x="-147669" y="76177"/>
                <a:chExt cx="6500858" cy="6781823"/>
              </a:xfrm>
            </p:grpSpPr>
            <p:grpSp>
              <p:nvGrpSpPr>
                <p:cNvPr id="6" name="Группа 11"/>
                <p:cNvGrpSpPr/>
                <p:nvPr/>
              </p:nvGrpSpPr>
              <p:grpSpPr>
                <a:xfrm>
                  <a:off x="71407" y="76177"/>
                  <a:ext cx="5143535" cy="3000395"/>
                  <a:chOff x="-228635" y="-190499"/>
                  <a:chExt cx="8815415" cy="5276827"/>
                </a:xfrm>
              </p:grpSpPr>
              <p:pic>
                <p:nvPicPr>
                  <p:cNvPr id="1028" name="Picture 4" descr="C:\Users\law1\Desktop\Новая папка\1\1,3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4033830" y="1390639"/>
                    <a:ext cx="4429124" cy="2242702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7" name="Группа 10"/>
                  <p:cNvGrpSpPr/>
                  <p:nvPr/>
                </p:nvGrpSpPr>
                <p:grpSpPr>
                  <a:xfrm>
                    <a:off x="-228635" y="-190499"/>
                    <a:ext cx="8815415" cy="5276827"/>
                    <a:chOff x="-228635" y="-190499"/>
                    <a:chExt cx="8815415" cy="5276827"/>
                  </a:xfrm>
                </p:grpSpPr>
                <p:grpSp>
                  <p:nvGrpSpPr>
                    <p:cNvPr id="8" name="Группа 8"/>
                    <p:cNvGrpSpPr/>
                    <p:nvPr/>
                  </p:nvGrpSpPr>
                  <p:grpSpPr>
                    <a:xfrm>
                      <a:off x="0" y="-190499"/>
                      <a:ext cx="8586780" cy="2734214"/>
                      <a:chOff x="0" y="-190499"/>
                      <a:chExt cx="8586780" cy="2734214"/>
                    </a:xfrm>
                  </p:grpSpPr>
                  <p:pic>
                    <p:nvPicPr>
                      <p:cNvPr id="1026" name="Picture 2" descr="C:\Users\law1\Desktop\Новая папка\1\1,1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3927"/>
                        <a:ext cx="4369482" cy="2209788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1027" name="Picture 3" descr="C:\Users\law1\Desktop\Новая папка\1\1,2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29094" y="-190499"/>
                        <a:ext cx="4357686" cy="2203792"/>
                      </a:xfrm>
                      <a:prstGeom prst="rect">
                        <a:avLst/>
                      </a:prstGeom>
                      <a:noFill/>
                    </p:spPr>
                  </p:pic>
                </p:grpSp>
                <p:grpSp>
                  <p:nvGrpSpPr>
                    <p:cNvPr id="9" name="Группа 9"/>
                    <p:cNvGrpSpPr/>
                    <p:nvPr/>
                  </p:nvGrpSpPr>
                  <p:grpSpPr>
                    <a:xfrm>
                      <a:off x="-228635" y="1409684"/>
                      <a:ext cx="4562501" cy="3676644"/>
                      <a:chOff x="-119086" y="3038504"/>
                      <a:chExt cx="4562501" cy="3676644"/>
                    </a:xfrm>
                  </p:grpSpPr>
                  <p:pic>
                    <p:nvPicPr>
                      <p:cNvPr id="1030" name="Picture 6" descr="C:\Users\law1\Desktop\Новая папка\1\1,5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9086" y="5048486"/>
                        <a:ext cx="4357686" cy="1666662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1029" name="Picture 5" descr="C:\Users\law1\Desktop\Новая папка\1\1,4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729" y="3038504"/>
                        <a:ext cx="4357686" cy="2202420"/>
                      </a:xfrm>
                      <a:prstGeom prst="rect">
                        <a:avLst/>
                      </a:prstGeom>
                      <a:noFill/>
                    </p:spPr>
                  </p:pic>
                </p:grpSp>
              </p:grpSp>
            </p:grpSp>
            <p:grpSp>
              <p:nvGrpSpPr>
                <p:cNvPr id="10" name="Группа 12"/>
                <p:cNvGrpSpPr/>
                <p:nvPr/>
              </p:nvGrpSpPr>
              <p:grpSpPr>
                <a:xfrm>
                  <a:off x="-147669" y="2214554"/>
                  <a:ext cx="6500858" cy="4643446"/>
                  <a:chOff x="-2614660" y="-214338"/>
                  <a:chExt cx="9482138" cy="5198081"/>
                </a:xfrm>
              </p:grpSpPr>
              <p:pic>
                <p:nvPicPr>
                  <p:cNvPr id="14" name="Picture 4" descr="C:\Users\law1\Desktop\Новая папка\7\7,3.jp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3000364" y="1571612"/>
                    <a:ext cx="3857620" cy="1919155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11" name="Группа 12"/>
                  <p:cNvGrpSpPr/>
                  <p:nvPr/>
                </p:nvGrpSpPr>
                <p:grpSpPr>
                  <a:xfrm>
                    <a:off x="-2614660" y="-214338"/>
                    <a:ext cx="9482138" cy="5198081"/>
                    <a:chOff x="-2614660" y="-214338"/>
                    <a:chExt cx="9482138" cy="5198081"/>
                  </a:xfrm>
                </p:grpSpPr>
                <p:grpSp>
                  <p:nvGrpSpPr>
                    <p:cNvPr id="12" name="Группа 11"/>
                    <p:cNvGrpSpPr/>
                    <p:nvPr/>
                  </p:nvGrpSpPr>
                  <p:grpSpPr>
                    <a:xfrm>
                      <a:off x="-428660" y="-214338"/>
                      <a:ext cx="7296138" cy="5186372"/>
                      <a:chOff x="-428660" y="-142900"/>
                      <a:chExt cx="7296138" cy="5186372"/>
                    </a:xfrm>
                  </p:grpSpPr>
                  <p:pic>
                    <p:nvPicPr>
                      <p:cNvPr id="19" name="Picture 8" descr="C:\Users\law1\Desktop\Новая папка\7\7,7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60" y="3138485"/>
                        <a:ext cx="3855790" cy="1904987"/>
                      </a:xfrm>
                      <a:prstGeom prst="rect">
                        <a:avLst/>
                      </a:prstGeom>
                      <a:noFill/>
                    </p:spPr>
                  </p:pic>
                  <p:grpSp>
                    <p:nvGrpSpPr>
                      <p:cNvPr id="13" name="Группа 10"/>
                      <p:cNvGrpSpPr/>
                      <p:nvPr/>
                    </p:nvGrpSpPr>
                    <p:grpSpPr>
                      <a:xfrm>
                        <a:off x="-428660" y="-142900"/>
                        <a:ext cx="7296138" cy="3691733"/>
                        <a:chOff x="0" y="0"/>
                        <a:chExt cx="7296138" cy="3691733"/>
                      </a:xfrm>
                    </p:grpSpPr>
                    <p:pic>
                      <p:nvPicPr>
                        <p:cNvPr id="21" name="Picture 3" descr="C:\Users\law1\Desktop\Новая папка\7\7.2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38518" y="6350"/>
                          <a:ext cx="3857620" cy="1913129"/>
                        </a:xfrm>
                        <a:prstGeom prst="rect">
                          <a:avLst/>
                        </a:prstGeom>
                        <a:noFill/>
                      </p:spPr>
                    </p:pic>
                    <p:pic>
                      <p:nvPicPr>
                        <p:cNvPr id="22" name="Picture 2" descr="C:\Users\law1\Desktop\Новая папка\7\7,1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3824261" cy="1900165"/>
                        </a:xfrm>
                        <a:prstGeom prst="rect">
                          <a:avLst/>
                        </a:prstGeom>
                        <a:noFill/>
                      </p:spPr>
                    </p:pic>
                    <p:pic>
                      <p:nvPicPr>
                        <p:cNvPr id="23" name="Picture 5" descr="C:\Users\law1\Desktop\Новая папка\7\7,4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0515" y="1790668"/>
                          <a:ext cx="3857620" cy="190106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grpSp>
                </p:grpSp>
                <p:pic>
                  <p:nvPicPr>
                    <p:cNvPr id="17" name="Picture 6" descr="C:\Users\law1\Desktop\Новая папка\7\7,5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2614660" y="1604953"/>
                      <a:ext cx="3857620" cy="1909522"/>
                    </a:xfrm>
                    <a:prstGeom prst="rect">
                      <a:avLst/>
                    </a:prstGeom>
                    <a:noFill/>
                  </p:spPr>
                </p:pic>
                <p:pic>
                  <p:nvPicPr>
                    <p:cNvPr id="18" name="Picture 7" descr="C:\Users\law1\Desktop\Новая папка\7\7,6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1214478" y="3071810"/>
                      <a:ext cx="3857620" cy="1911933"/>
                    </a:xfrm>
                    <a:prstGeom prst="rect">
                      <a:avLst/>
                    </a:prstGeom>
                    <a:noFill/>
                  </p:spPr>
                </p:pic>
              </p:grpSp>
            </p:grpSp>
          </p:grpSp>
          <p:pic>
            <p:nvPicPr>
              <p:cNvPr id="3" name="Picture 3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252684" y="2514587"/>
                <a:ext cx="5338764" cy="54935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grpSp>
          <p:nvGrpSpPr>
            <p:cNvPr id="15" name="Группа 24"/>
            <p:cNvGrpSpPr/>
            <p:nvPr/>
          </p:nvGrpSpPr>
          <p:grpSpPr>
            <a:xfrm>
              <a:off x="2214567" y="342863"/>
              <a:ext cx="7834358" cy="5643578"/>
              <a:chOff x="2466964" y="-1571684"/>
              <a:chExt cx="7834358" cy="5643578"/>
            </a:xfrm>
          </p:grpSpPr>
          <p:pic>
            <p:nvPicPr>
              <p:cNvPr id="26" name="Picture 4" descr="C:\Users\law1\Desktop\Новая папка\6\6,3.jpg"/>
              <p:cNvPicPr>
                <a:picLocks noChangeAspect="1"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3500430" y="785794"/>
                <a:ext cx="3143240" cy="1559832"/>
              </a:xfrm>
              <a:prstGeom prst="rect">
                <a:avLst/>
              </a:prstGeom>
              <a:noFill/>
            </p:spPr>
          </p:pic>
          <p:grpSp>
            <p:nvGrpSpPr>
              <p:cNvPr id="16" name="Группа 26"/>
              <p:cNvGrpSpPr/>
              <p:nvPr/>
            </p:nvGrpSpPr>
            <p:grpSpPr>
              <a:xfrm>
                <a:off x="2466964" y="-1571684"/>
                <a:ext cx="7834358" cy="5643578"/>
                <a:chOff x="2252650" y="-785842"/>
                <a:chExt cx="7834358" cy="5643578"/>
              </a:xfrm>
            </p:grpSpPr>
            <p:pic>
              <p:nvPicPr>
                <p:cNvPr id="28" name="Picture 9" descr="C:\Users\law1\Desktop\Новая папка\6\6,8.jpg"/>
                <p:cNvPicPr>
                  <a:picLocks noChangeAspect="1"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6943736" y="3233714"/>
                  <a:ext cx="3143272" cy="1560810"/>
                </a:xfrm>
                <a:prstGeom prst="rect">
                  <a:avLst/>
                </a:prstGeom>
                <a:noFill/>
              </p:spPr>
            </p:pic>
            <p:grpSp>
              <p:nvGrpSpPr>
                <p:cNvPr id="20" name="Группа 28"/>
                <p:cNvGrpSpPr/>
                <p:nvPr/>
              </p:nvGrpSpPr>
              <p:grpSpPr>
                <a:xfrm>
                  <a:off x="2252650" y="-785842"/>
                  <a:ext cx="7824794" cy="5643578"/>
                  <a:chOff x="2252650" y="-785842"/>
                  <a:chExt cx="7824794" cy="5643578"/>
                </a:xfrm>
              </p:grpSpPr>
              <p:pic>
                <p:nvPicPr>
                  <p:cNvPr id="30" name="Picture 5" descr="C:\Users\law1\Desktop\Новая папка\6\6,4.jpg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/>
                  <a:stretch>
                    <a:fillRect/>
                  </a:stretch>
                </p:blipFill>
                <p:spPr bwMode="auto">
                  <a:xfrm>
                    <a:off x="2857488" y="857208"/>
                    <a:ext cx="3162991" cy="1571611"/>
                  </a:xfrm>
                  <a:prstGeom prst="rect">
                    <a:avLst/>
                  </a:prstGeom>
                  <a:noFill/>
                </p:spPr>
              </p:pic>
              <p:grpSp>
                <p:nvGrpSpPr>
                  <p:cNvPr id="24" name="Группа 30"/>
                  <p:cNvGrpSpPr/>
                  <p:nvPr/>
                </p:nvGrpSpPr>
                <p:grpSpPr>
                  <a:xfrm>
                    <a:off x="2252650" y="-785842"/>
                    <a:ext cx="7824794" cy="5643578"/>
                    <a:chOff x="2252650" y="-785842"/>
                    <a:chExt cx="7824794" cy="5643578"/>
                  </a:xfrm>
                </p:grpSpPr>
                <p:pic>
                  <p:nvPicPr>
                    <p:cNvPr id="32" name="Picture 6" descr="C:\Users\law1\Desktop\Новая папка\6\6,5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786050" y="2000216"/>
                      <a:ext cx="3161012" cy="1571610"/>
                    </a:xfrm>
                    <a:prstGeom prst="rect">
                      <a:avLst/>
                    </a:prstGeom>
                    <a:noFill/>
                  </p:spPr>
                </p:pic>
                <p:grpSp>
                  <p:nvGrpSpPr>
                    <p:cNvPr id="25" name="Группа 32"/>
                    <p:cNvGrpSpPr/>
                    <p:nvPr/>
                  </p:nvGrpSpPr>
                  <p:grpSpPr>
                    <a:xfrm>
                      <a:off x="2252650" y="-785842"/>
                      <a:ext cx="7824794" cy="5643578"/>
                      <a:chOff x="2252650" y="-785842"/>
                      <a:chExt cx="7824794" cy="5643578"/>
                    </a:xfrm>
                  </p:grpSpPr>
                  <p:pic>
                    <p:nvPicPr>
                      <p:cNvPr id="35" name="Picture 8" descr="C:\Users\law1\Desktop\Новая папка\6\6,7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18" y="1990694"/>
                        <a:ext cx="3143226" cy="1555897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36" name="Picture 2" descr="C:\Users\law1\Desktop\Новая папка\6\6,1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298" y="-785842"/>
                        <a:ext cx="3161016" cy="1571612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37" name="Picture 3" descr="C:\Users\law1\Desktop\Новая папка\6\6,2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5074" y="785770"/>
                        <a:ext cx="3143240" cy="1573587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38" name="Picture 7" descr="C:\Users\law1\Desktop\Новая папка\6\6,6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1" y="2000216"/>
                        <a:ext cx="3187095" cy="1571636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39" name="Picture 10" descr="C:\Users\law1\Desktop\Новая папка\6\6,9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7171" y="3286100"/>
                        <a:ext cx="3173038" cy="1571636"/>
                      </a:xfrm>
                      <a:prstGeom prst="rect">
                        <a:avLst/>
                      </a:prstGeom>
                      <a:noFill/>
                    </p:spPr>
                  </p:pic>
                  <p:pic>
                    <p:nvPicPr>
                      <p:cNvPr id="40" name="Picture 11" descr="C:\Users\law1\Desktop\Новая папка\6\6,10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2650" y="3243233"/>
                        <a:ext cx="3143240" cy="1551975"/>
                      </a:xfrm>
                      <a:prstGeom prst="rect">
                        <a:avLst/>
                      </a:prstGeom>
                      <a:noFill/>
                    </p:spPr>
                  </p:pic>
                </p:grpSp>
              </p:grpSp>
            </p:grpSp>
          </p:grpSp>
        </p:grpSp>
      </p:grpSp>
      <p:sp>
        <p:nvSpPr>
          <p:cNvPr id="42" name="Прямоугольник 41"/>
          <p:cNvSpPr/>
          <p:nvPr/>
        </p:nvSpPr>
        <p:spPr>
          <a:xfrm>
            <a:off x="0" y="4913784"/>
            <a:ext cx="3732032" cy="1944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50:02:0000000:2 </a:t>
            </a:r>
            <a:r>
              <a:rPr lang="en-US" dirty="0" smtClean="0"/>
              <a:t>S=</a:t>
            </a:r>
            <a:r>
              <a:rPr lang="ru-RU" dirty="0" smtClean="0"/>
              <a:t>12 035 071 кв. м </a:t>
            </a:r>
          </a:p>
          <a:p>
            <a:pPr algn="ctr"/>
            <a:r>
              <a:rPr lang="ru-RU" dirty="0" smtClean="0"/>
              <a:t>(1204 га)</a:t>
            </a:r>
          </a:p>
          <a:p>
            <a:pPr algn="ctr"/>
            <a:r>
              <a:rPr lang="ru-RU" b="1" dirty="0" smtClean="0"/>
              <a:t>50:02:0000000:1 </a:t>
            </a:r>
            <a:r>
              <a:rPr lang="en-US" dirty="0" smtClean="0"/>
              <a:t>S=</a:t>
            </a:r>
            <a:r>
              <a:rPr lang="ru-RU" dirty="0" smtClean="0"/>
              <a:t>9 100 106 кв. м</a:t>
            </a:r>
            <a:r>
              <a:rPr lang="en-US" dirty="0" smtClean="0"/>
              <a:t> (</a:t>
            </a:r>
            <a:r>
              <a:rPr lang="ru-RU" dirty="0" smtClean="0"/>
              <a:t>910 га)</a:t>
            </a:r>
          </a:p>
          <a:p>
            <a:pPr algn="ctr"/>
            <a:endParaRPr lang="ru-RU" dirty="0" smtClean="0"/>
          </a:p>
          <a:p>
            <a:pPr algn="ctr"/>
            <a:r>
              <a:rPr lang="ru-RU" sz="2800" b="1" u="sng" dirty="0" smtClean="0"/>
              <a:t>Итог: 6511 га</a:t>
            </a:r>
            <a:endParaRPr lang="ru-RU" sz="2800" b="1" u="sng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5591480" y="0"/>
            <a:ext cx="3552520" cy="21328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50:02:0000000:7 </a:t>
            </a:r>
            <a:r>
              <a:rPr lang="en-US" dirty="0" smtClean="0"/>
              <a:t>S= </a:t>
            </a:r>
            <a:r>
              <a:rPr lang="ru-RU" dirty="0" smtClean="0"/>
              <a:t>17 827 725 кв. м</a:t>
            </a:r>
            <a:endParaRPr lang="en-US" dirty="0" smtClean="0"/>
          </a:p>
          <a:p>
            <a:pPr algn="ctr"/>
            <a:r>
              <a:rPr lang="en-US" dirty="0" smtClean="0"/>
              <a:t>(1783 </a:t>
            </a:r>
            <a:r>
              <a:rPr lang="ru-RU" dirty="0" smtClean="0"/>
              <a:t>га)</a:t>
            </a:r>
          </a:p>
          <a:p>
            <a:pPr algn="ctr"/>
            <a:r>
              <a:rPr lang="ru-RU" dirty="0" smtClean="0"/>
              <a:t>50:02:0000000:6  </a:t>
            </a:r>
            <a:r>
              <a:rPr lang="en-US" dirty="0" smtClean="0"/>
              <a:t>S= </a:t>
            </a:r>
            <a:r>
              <a:rPr lang="ru-RU" dirty="0" smtClean="0"/>
              <a:t>26 147 904 кв. м</a:t>
            </a:r>
            <a:r>
              <a:rPr lang="en-US" dirty="0" smtClean="0"/>
              <a:t> </a:t>
            </a:r>
            <a:endParaRPr lang="ru-RU" dirty="0" smtClean="0"/>
          </a:p>
          <a:p>
            <a:pPr algn="ctr"/>
            <a:r>
              <a:rPr lang="en-US" dirty="0" smtClean="0"/>
              <a:t>(2615 </a:t>
            </a:r>
            <a:r>
              <a:rPr lang="ru-RU" dirty="0" smtClean="0"/>
              <a:t>га)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igina\Downloads\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311629"/>
            <a:ext cx="4464496" cy="29733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3" name="Picture 3" descr="C:\Users\anigina\Downloads\IMG_0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429000"/>
            <a:ext cx="4464496" cy="27003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124" name="Picture 4" descr="C:\Users\anigina\Downloads\74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2420888"/>
            <a:ext cx="3583406" cy="37444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5076056" y="476672"/>
            <a:ext cx="3786214" cy="1143000"/>
          </a:xfrm>
        </p:spPr>
        <p:txBody>
          <a:bodyPr>
            <a:noAutofit/>
          </a:bodyPr>
          <a:lstStyle/>
          <a:p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Открыт современный Центр социальной помощи семьи и детям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Как изменялся эстетический облик Лотошинского района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42" name="Picture 2" descr="C:\Users\anigina\Downloads\апреро е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268760"/>
            <a:ext cx="2900950" cy="41764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3" name="Picture 3" descr="C:\Users\anigina\Downloads\1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645024"/>
            <a:ext cx="1944216" cy="29307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5" name="Picture 5" descr="C:\Users\anigina\Downloads\374806-b4a4d-88330946-m750x740-u54be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1124744"/>
            <a:ext cx="1588569" cy="23796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46" name="Picture 6" descr="C:\Users\anigina\Desktop\IMG_97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124744"/>
            <a:ext cx="3600400" cy="23991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C:\Users\anigina\Downloads\Lotoshino-A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3645024"/>
            <a:ext cx="3600400" cy="27003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9921" cy="6858000"/>
          </a:xfrm>
          <a:prstGeom prst="rect">
            <a:avLst/>
          </a:prstGeom>
          <a:noFill/>
        </p:spPr>
      </p:pic>
      <p:graphicFrame>
        <p:nvGraphicFramePr>
          <p:cNvPr id="5" name="Диаграмма 4"/>
          <p:cNvGraphicFramePr/>
          <p:nvPr/>
        </p:nvGraphicFramePr>
        <p:xfrm>
          <a:off x="323528" y="260648"/>
          <a:ext cx="446449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4355976" y="260648"/>
          <a:ext cx="446449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2339752" y="3356992"/>
          <a:ext cx="446449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anigina\Desktop\Парк (до и после)\P_20160501_105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23599" y="4005064"/>
            <a:ext cx="3288561" cy="2465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1" name="Picture 5" descr="C:\Users\anigina\Downloads\2191637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88640"/>
            <a:ext cx="307417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2" name="Picture 6" descr="C:\Users\anigina\Downloads\3093899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25424" y="188640"/>
            <a:ext cx="3192473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3" name="Picture 7" descr="C:\Users\anigina\Downloads\88747066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87824" y="2106693"/>
            <a:ext cx="3245817" cy="2212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4" name="Picture 8" descr="C:\Users\anigina\Downloads\24938089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2276872"/>
            <a:ext cx="3365198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5" name="Picture 9" descr="C:\Users\anigina\Downloads\56502395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520" y="4146320"/>
            <a:ext cx="3384376" cy="2307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6" name="Picture 10" descr="C:\Users\anigina\Downloads\51719635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876843" y="188640"/>
            <a:ext cx="3086057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7" name="Picture 11" descr="C:\Users\anigina\Downloads\66153715.jpe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801469" y="1988840"/>
            <a:ext cx="3200355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8" name="Picture 12" descr="C:\Users\anigina\Downloads\47982865.jpe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8533" y="3933056"/>
            <a:ext cx="3688214" cy="25202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nigina\Downloads\6bbf3b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1" y="-387424"/>
            <a:ext cx="6357897" cy="63367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nigina\Downloads\374806-826e5-95291449-m750x740-ucc8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620688"/>
            <a:ext cx="8424936" cy="5616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60648"/>
            <a:ext cx="2664296" cy="19493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0" name="Picture 2" descr="C:\Users\anigina\Downloads\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60648"/>
            <a:ext cx="4248472" cy="6398301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1" name="Picture 3" descr="C:\Users\anigina\Downloads\3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2492898"/>
            <a:ext cx="2736304" cy="1824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2" name="Picture 4" descr="C:\Users\anigina\Downloads\88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0112" y="4581128"/>
            <a:ext cx="2808313" cy="187220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293" name="Picture 5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4413504">
            <a:off x="4220256" y="2861233"/>
            <a:ext cx="1625600" cy="16256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54" y="142852"/>
            <a:ext cx="8358246" cy="796908"/>
          </a:xfrm>
        </p:spPr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Отремонтирован районный отдел ЗАГС</a:t>
            </a:r>
            <a:endParaRPr lang="ru-RU" sz="36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42908" y="-142900"/>
            <a:ext cx="164729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orgo\Desktop\ЗАГС\Галерея\IMG_3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1214422"/>
            <a:ext cx="3714776" cy="24753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orgo\Desktop\ЗАГС\Галерея\IMG_313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1214422"/>
            <a:ext cx="3571900" cy="536043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orgo\Desktop\ЗАГС\Галерея\IMG_313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857628"/>
            <a:ext cx="4095731" cy="27291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nigina\Downloads\IMG_05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2656"/>
            <a:ext cx="4320478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C:\Users\anigina\Downloads\270119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9"/>
            <a:ext cx="3960440" cy="297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C:\Users\anigina\Desktop\Отчет главы за 2017 год\orange_arrow_down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4118383">
            <a:off x="3855988" y="480740"/>
            <a:ext cx="1124655" cy="112465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3429000"/>
            <a:ext cx="7920880" cy="317009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dirty="0" smtClean="0"/>
              <a:t>П</a:t>
            </a:r>
            <a:r>
              <a:rPr lang="ru-RU" sz="2000" dirty="0" smtClean="0"/>
              <a:t>роведены </a:t>
            </a:r>
            <a:r>
              <a:rPr lang="ru-RU" sz="2000" dirty="0" smtClean="0"/>
              <a:t>работы по замене крыши, входных групп, замене полов, покраске стен и полов, произведен монтаж всего оборудования, включая мероприятия по созданию доступной среды для </a:t>
            </a:r>
            <a:r>
              <a:rPr lang="ru-RU" sz="2000" dirty="0" err="1" smtClean="0"/>
              <a:t>маломобильных</a:t>
            </a:r>
            <a:r>
              <a:rPr lang="ru-RU" sz="2000" dirty="0" smtClean="0"/>
              <a:t> групп </a:t>
            </a:r>
            <a:r>
              <a:rPr lang="ru-RU" sz="2000" dirty="0" smtClean="0"/>
              <a:t>населения. </a:t>
            </a:r>
          </a:p>
          <a:p>
            <a:endParaRPr lang="ru-RU" sz="2000" dirty="0" smtClean="0"/>
          </a:p>
          <a:p>
            <a:r>
              <a:rPr lang="ru-RU" sz="2000" dirty="0" smtClean="0"/>
              <a:t>На </a:t>
            </a:r>
            <a:r>
              <a:rPr lang="ru-RU" sz="2000" dirty="0" smtClean="0"/>
              <a:t>капитальный ремонт и приобретение нового оборудования РДК было </a:t>
            </a:r>
            <a:r>
              <a:rPr lang="ru-RU" sz="2000" dirty="0" smtClean="0"/>
              <a:t>потрачено:</a:t>
            </a:r>
          </a:p>
          <a:p>
            <a:endParaRPr lang="ru-RU" sz="2000" dirty="0" smtClean="0"/>
          </a:p>
          <a:p>
            <a:r>
              <a:rPr lang="ru-RU" sz="2000" dirty="0" smtClean="0"/>
              <a:t>И</a:t>
            </a:r>
            <a:r>
              <a:rPr lang="ru-RU" sz="2000" dirty="0" smtClean="0"/>
              <a:t>з </a:t>
            </a:r>
            <a:r>
              <a:rPr lang="ru-RU" sz="2000" dirty="0" smtClean="0"/>
              <a:t>бюджета Московской области </a:t>
            </a:r>
            <a:r>
              <a:rPr lang="ru-RU" sz="2000" dirty="0" smtClean="0"/>
              <a:t>- </a:t>
            </a:r>
            <a:r>
              <a:rPr lang="ru-RU" sz="2000" b="1" u="sng" dirty="0" smtClean="0"/>
              <a:t>48 </a:t>
            </a:r>
            <a:r>
              <a:rPr lang="ru-RU" sz="2000" b="1" u="sng" dirty="0" smtClean="0"/>
              <a:t>502 512 руб. </a:t>
            </a:r>
          </a:p>
          <a:p>
            <a:r>
              <a:rPr lang="ru-RU" sz="2000" dirty="0" smtClean="0"/>
              <a:t>Из </a:t>
            </a:r>
            <a:r>
              <a:rPr lang="ru-RU" sz="2000" dirty="0" smtClean="0"/>
              <a:t>бюджета района - </a:t>
            </a:r>
            <a:r>
              <a:rPr lang="ru-RU" sz="2000" b="1" u="sng" dirty="0" smtClean="0"/>
              <a:t>20 786 791 </a:t>
            </a:r>
            <a:r>
              <a:rPr lang="ru-RU" sz="2000" b="1" u="sng" dirty="0" smtClean="0"/>
              <a:t>руб.</a:t>
            </a:r>
            <a:endParaRPr lang="ru-RU" sz="2000" b="1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789921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619672" y="0"/>
            <a:ext cx="79295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Реконструкция Лотошинского стадиона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C:\Users\anigina\Desktop\IMG_09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410643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nigina\Desktop\7-IMG_9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37564" y="548680"/>
            <a:ext cx="4106436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nigina\Desktop\IMG_24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573016"/>
            <a:ext cx="4165328" cy="27755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70" name="Picture 2" descr="C:\Users\anigina\Desktop\IMG_24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9" y="3573016"/>
            <a:ext cx="4139952" cy="2758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4" cy="6885084"/>
          </a:xfrm>
          <a:prstGeom prst="rect">
            <a:avLst/>
          </a:prstGeom>
          <a:noFill/>
        </p:spPr>
      </p:pic>
      <p:pic>
        <p:nvPicPr>
          <p:cNvPr id="4099" name="Picture 3" descr="C:\Users\anigina\Desktop\IMG_515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4104456" cy="27349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0" name="Picture 4" descr="C:\Users\anigina\Desktop\IMG_51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3" y="332656"/>
            <a:ext cx="4106435" cy="27363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101" name="Picture 5" descr="C:\Users\anigina\Desktop\рео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84984"/>
            <a:ext cx="5940152" cy="33383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194" name="Picture 2" descr="C:\Users\anigina\Desktop\Фото для отчета\62b17190-fee6-4c56-beb2-245209da5858 (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3284984"/>
            <a:ext cx="2448272" cy="3264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Во всех поселениях Лотошинского района открыты и действуют новые пожарные депо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8" name="Picture 4" descr="C:\Users\orgo\Desktop\Достижения 2016 года\IMG_6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214422"/>
            <a:ext cx="3323471" cy="221457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</p:pic>
      <p:pic>
        <p:nvPicPr>
          <p:cNvPr id="1030" name="Picture 6" descr="C:\Users\orgo\Desktop\Достижения 2016 года\IMG_65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1214422"/>
            <a:ext cx="3537887" cy="2357454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1" name="Picture 7" descr="C:\Users\orgo\Desktop\Достижения 2016 года\IMG_656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4143380"/>
            <a:ext cx="3786214" cy="252596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3" name="Picture 9" descr="C:\Users\orgo\Desktop\Достижения 2016 года\IMG_177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071942"/>
            <a:ext cx="3894870" cy="2595328"/>
          </a:xfrm>
          <a:prstGeom prst="rect">
            <a:avLst/>
          </a:prstGeom>
          <a:noFill/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034" name="Picture 10" descr="C:\Users\orgo\Desktop\Downloads\pojar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57422" y="2928934"/>
            <a:ext cx="5238750" cy="1752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7084"/>
            <a:ext cx="9828583" cy="6885084"/>
          </a:xfrm>
          <a:prstGeom prst="rect">
            <a:avLst/>
          </a:prstGeom>
          <a:noFill/>
        </p:spPr>
      </p:pic>
      <p:pic>
        <p:nvPicPr>
          <p:cNvPr id="2" name="Picture 2" descr="C:\Users\anigina\Downloads\DSC071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6876" y="2708921"/>
            <a:ext cx="5087532" cy="36003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27584" y="188640"/>
            <a:ext cx="8316416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Введено в эксплуатацию новое</a:t>
            </a:r>
            <a:r>
              <a:rPr lang="ru-RU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кладбище. В 2017 году проводились, и в 2018 продолжатся, работы по его благоустройству</a:t>
            </a:r>
            <a:endParaRPr lang="ru-RU" sz="3600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204864"/>
            <a:ext cx="2448272" cy="392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789922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331640" y="0"/>
            <a:ext cx="8028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Уровень официально </a:t>
            </a:r>
          </a:p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зарегистрированной безработицы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115616" y="1412776"/>
          <a:ext cx="802838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835695" cy="294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Users\anigina\Downloads\bb_back__Vector_Clipart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134737">
            <a:off x="3786434" y="2211389"/>
            <a:ext cx="2560829" cy="2560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214282" y="357166"/>
            <a:ext cx="8786842" cy="7858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/>
              <a:t>За </a:t>
            </a:r>
            <a:r>
              <a:rPr lang="ru-RU" sz="2200" b="1" u="sng" dirty="0" smtClean="0"/>
              <a:t>5 лет </a:t>
            </a:r>
            <a:r>
              <a:rPr lang="ru-RU" sz="2200" b="1" dirty="0" smtClean="0"/>
              <a:t>газифицировано </a:t>
            </a:r>
            <a:r>
              <a:rPr lang="ru-RU" sz="2200" b="1" u="sng" dirty="0" smtClean="0"/>
              <a:t>13 деревень </a:t>
            </a:r>
            <a:r>
              <a:rPr lang="ru-RU" sz="2200" b="1" dirty="0" smtClean="0"/>
              <a:t>и подключен газ в </a:t>
            </a:r>
            <a:r>
              <a:rPr lang="ru-RU" sz="2200" b="1" u="sng" dirty="0" smtClean="0"/>
              <a:t>316 домах</a:t>
            </a:r>
            <a:endParaRPr lang="ru-RU" sz="2200" b="1" u="sng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00100" y="1357298"/>
            <a:ext cx="7286676" cy="1000132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В </a:t>
            </a:r>
            <a:r>
              <a:rPr lang="ru-RU" sz="2400" b="1" u="sng" dirty="0" smtClean="0"/>
              <a:t>2018 году </a:t>
            </a:r>
            <a:r>
              <a:rPr lang="ru-RU" sz="2400" b="1" dirty="0" smtClean="0"/>
              <a:t>планируется пустить газ в </a:t>
            </a:r>
            <a:r>
              <a:rPr lang="ru-RU" sz="2400" b="1" u="sng" dirty="0" smtClean="0"/>
              <a:t>4 деревнях</a:t>
            </a:r>
            <a:endParaRPr lang="ru-RU" sz="2400" b="1" u="sng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rot="5400000">
            <a:off x="4250753" y="2598119"/>
            <a:ext cx="500066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>
          <a:xfrm>
            <a:off x="1475656" y="2852936"/>
            <a:ext cx="6000792" cy="71438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u="sng" dirty="0" smtClean="0"/>
              <a:t>Более 200 жилых домов</a:t>
            </a:r>
            <a:endParaRPr lang="ru-RU" sz="2400" b="1" u="sng" dirty="0"/>
          </a:p>
        </p:txBody>
      </p:sp>
      <p:pic>
        <p:nvPicPr>
          <p:cNvPr id="1026" name="Picture 2" descr="Картинки по запросу газификация домов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573016"/>
            <a:ext cx="4019338" cy="3106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27584" y="404664"/>
            <a:ext cx="7643866" cy="9286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Отремонтировано </a:t>
            </a:r>
            <a:r>
              <a:rPr lang="ru-RU" sz="2800" b="1" u="sng" dirty="0" smtClean="0"/>
              <a:t>более </a:t>
            </a:r>
            <a:r>
              <a:rPr lang="ru-RU" sz="2800" b="1" u="sng" dirty="0" smtClean="0"/>
              <a:t>90 </a:t>
            </a:r>
            <a:r>
              <a:rPr lang="ru-RU" sz="2800" b="1" u="sng" dirty="0" smtClean="0"/>
              <a:t>км </a:t>
            </a:r>
            <a:r>
              <a:rPr lang="ru-RU" sz="2800" b="1" dirty="0" smtClean="0"/>
              <a:t>твердого дорожного покрытия</a:t>
            </a:r>
            <a:endParaRPr lang="ru-RU" sz="2800" b="1" dirty="0"/>
          </a:p>
        </p:txBody>
      </p:sp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700808"/>
            <a:ext cx="7132301" cy="47518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827584" y="476672"/>
            <a:ext cx="7643866" cy="928694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Запущено </a:t>
            </a:r>
            <a:r>
              <a:rPr lang="ru-RU" sz="2400" b="1" u="sng" dirty="0" smtClean="0"/>
              <a:t>6 станций очистки воды </a:t>
            </a:r>
            <a:r>
              <a:rPr lang="ru-RU" sz="2400" b="1" dirty="0" smtClean="0"/>
              <a:t>на селе и </a:t>
            </a:r>
          </a:p>
          <a:p>
            <a:pPr algn="ctr"/>
            <a:r>
              <a:rPr lang="ru-RU" sz="2400" b="1" u="sng" dirty="0" smtClean="0"/>
              <a:t>2</a:t>
            </a:r>
            <a:r>
              <a:rPr lang="ru-RU" sz="2400" b="1" dirty="0" smtClean="0"/>
              <a:t> в городском поселении</a:t>
            </a:r>
            <a:endParaRPr lang="ru-RU" sz="2400" b="1" dirty="0"/>
          </a:p>
        </p:txBody>
      </p:sp>
      <p:pic>
        <p:nvPicPr>
          <p:cNvPr id="11268" name="Picture 4" descr="C:\Users\anigina\Downloads\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1628800"/>
            <a:ext cx="7164288" cy="47749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08912" cy="1143000"/>
          </a:xfrm>
        </p:spPr>
        <p:txBody>
          <a:bodyPr>
            <a:normAutofit/>
          </a:bodyPr>
          <a:lstStyle/>
          <a:p>
            <a:r>
              <a:rPr lang="ru-RU" sz="24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Построены фельдшерско-акушерские пункты в деревнях Ново-Васильевское и </a:t>
            </a:r>
            <a:r>
              <a:rPr lang="ru-RU" sz="240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Кульпино</a:t>
            </a:r>
            <a:endParaRPr lang="ru-RU" sz="24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C:\Users\orgo\Desktop\Достижения 2016 года\IMG_13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3" y="1142984"/>
            <a:ext cx="3966723" cy="2643206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1" name="Picture 3" descr="C:\Users\orgo\Desktop\Достижения 2016 года\IMG_14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34" y="3906539"/>
            <a:ext cx="4000528" cy="2665733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2" name="Picture 4" descr="C:\Users\orgo\Desktop\Достижения 2016 года\IMG_278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7752" y="1142984"/>
            <a:ext cx="3966686" cy="2643182"/>
          </a:xfrm>
          <a:prstGeom prst="rect">
            <a:avLst/>
          </a:prstGeom>
          <a:noFill/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2054" name="Picture 6" descr="C:\Users\orgo\Desktop\Downloads\777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071942"/>
            <a:ext cx="2643206" cy="24720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nigina\Desktop\Подъезды\SDC120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2879825" cy="215937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1" name="Picture 3" descr="C:\Users\anigina\Desktop\Подъезды\савостино д7 п1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404664"/>
            <a:ext cx="2520280" cy="3180642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2" name="Picture 4" descr="C:\Users\anigina\Desktop\Подъезды\савостино д7 п1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404664"/>
            <a:ext cx="2738264" cy="3440383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3" name="Picture 5" descr="C:\Users\anigina\Desktop\Подъезды\савостино д7 п1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3212" y="2708920"/>
            <a:ext cx="2858332" cy="360040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4" name="Picture 6" descr="C:\Users\anigina\Desktop\Подъезды\савостино д9 п2(4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3" y="3717032"/>
            <a:ext cx="2516657" cy="2592288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175" name="Picture 7" descr="C:\Users\anigina\Downloads\shpatel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5608" y="3068960"/>
            <a:ext cx="3528392" cy="35463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/>
          <p:cNvSpPr txBox="1">
            <a:spLocks/>
          </p:cNvSpPr>
          <p:nvPr/>
        </p:nvSpPr>
        <p:spPr>
          <a:xfrm>
            <a:off x="1113906" y="0"/>
            <a:ext cx="2857520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Курган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памяти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д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о</a:t>
            </a: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 реконструкции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3" name="Picture 3" descr="C:\Users\orgo\Desktop\Курган\До\IMG_49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857496"/>
            <a:ext cx="2952328" cy="196964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28" name="Picture 4" descr="C:\Users\orgo\Desktop\Курган\До\IMG_5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785794"/>
            <a:ext cx="2928958" cy="1954051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Заголовок 3"/>
          <p:cNvSpPr txBox="1">
            <a:spLocks/>
          </p:cNvSpPr>
          <p:nvPr/>
        </p:nvSpPr>
        <p:spPr>
          <a:xfrm>
            <a:off x="4471492" y="0"/>
            <a:ext cx="4000496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Курган</a:t>
            </a:r>
            <a:r>
              <a:rPr kumimoji="0" lang="ru-RU" sz="2000" b="1" i="1" u="none" strike="noStrike" kern="1200" cap="none" spc="0" normalizeH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памяти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+mj-ea"/>
                <a:cs typeface="+mj-cs"/>
              </a:rPr>
              <a:t>во время и после реконструкции</a:t>
            </a:r>
            <a:endParaRPr kumimoji="0" lang="ru-RU" sz="2000" b="1" i="1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29" name="Picture 5" descr="C:\Users\orgo\Desktop\Курган\Работы по реконструкции и после\IMG_656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1426" y="2428868"/>
            <a:ext cx="2357454" cy="15727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0" name="Picture 6" descr="C:\Users\orgo\Desktop\Курган\Работы по реконструкции и после\IMG_656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71426" y="785794"/>
            <a:ext cx="2355749" cy="157163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1" name="Picture 7" descr="C:\Users\orgo\Desktop\Курган\Работы по реконструкции и после\IMG_656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764704"/>
            <a:ext cx="1927431" cy="1285884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2" name="Picture 8" descr="C:\Users\orgo\Desktop\Downloads\88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71425" y="4071943"/>
            <a:ext cx="2357455" cy="157163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033" name="Picture 9" descr="C:\Users\orgo\Desktop\Downloads\337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52925" y="2132856"/>
            <a:ext cx="1970879" cy="2952328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8" name="Заголовок 3"/>
          <p:cNvSpPr txBox="1">
            <a:spLocks/>
          </p:cNvSpPr>
          <p:nvPr/>
        </p:nvSpPr>
        <p:spPr>
          <a:xfrm>
            <a:off x="3257046" y="5857892"/>
            <a:ext cx="5214942" cy="8064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ru-RU" b="1" i="1" dirty="0" smtClean="0"/>
              <a:t>Работы выполнены в рамках реализации государственной программы «Развитие жилищно-коммунального хозяйства на </a:t>
            </a:r>
          </a:p>
          <a:p>
            <a:pPr lvl="0" algn="ctr">
              <a:spcBef>
                <a:spcPct val="0"/>
              </a:spcBef>
              <a:defRPr/>
            </a:pPr>
            <a:r>
              <a:rPr lang="ru-RU" b="1" i="1" dirty="0" smtClean="0"/>
              <a:t>2014-2018 </a:t>
            </a:r>
            <a:r>
              <a:rPr lang="ru-RU" b="1" i="1" dirty="0" err="1" smtClean="0"/>
              <a:t>гг</a:t>
            </a:r>
            <a:r>
              <a:rPr lang="ru-RU" b="1" i="1" dirty="0" smtClean="0"/>
              <a:t>»</a:t>
            </a:r>
            <a:endParaRPr kumimoji="0" lang="ru-RU" b="1" i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34" name="Picture 10" descr="C:\Users\orgo\Desktop\Downloads\55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99592" y="4941168"/>
            <a:ext cx="2643206" cy="176213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igina\Downloads\98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548680"/>
            <a:ext cx="8777423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nigina\Downloads\IMG_08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8424936" cy="56166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nigina\Desktop\IMG_28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76672"/>
            <a:ext cx="8753191" cy="583264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nigina\Downloads\35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501008"/>
            <a:ext cx="4104456" cy="2736304"/>
          </a:xfrm>
          <a:prstGeom prst="rect">
            <a:avLst/>
          </a:prstGeom>
          <a:noFill/>
        </p:spPr>
      </p:pic>
      <p:pic>
        <p:nvPicPr>
          <p:cNvPr id="6147" name="Picture 3" descr="C:\Users\anigina\Downloads\3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48680"/>
            <a:ext cx="410445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8" name="Picture 4" descr="C:\Users\anigina\Downloads\65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548680"/>
            <a:ext cx="4104455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49" name="Picture 5" descr="C:\Users\anigina\Downloads\365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01008"/>
            <a:ext cx="4104456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2132856"/>
            <a:ext cx="2448272" cy="3928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323528" y="260649"/>
          <a:ext cx="8429652" cy="60486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971600" y="404664"/>
            <a:ext cx="7165204" cy="1212948"/>
            <a:chOff x="0" y="0"/>
            <a:chExt cx="7165204" cy="1212948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6" name="Скругленный прямоугольник 5"/>
            <p:cNvSpPr/>
            <p:nvPr/>
          </p:nvSpPr>
          <p:spPr>
            <a:xfrm>
              <a:off x="0" y="0"/>
              <a:ext cx="7165204" cy="121294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Скругленный прямоугольник 4"/>
            <p:cNvSpPr/>
            <p:nvPr/>
          </p:nvSpPr>
          <p:spPr>
            <a:xfrm>
              <a:off x="35526" y="35526"/>
              <a:ext cx="7021258" cy="114189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2390" tIns="72390" rIns="72390" bIns="72390" numCol="1" spcCol="1270" anchor="ctr" anchorCtr="0">
              <a:noAutofit/>
            </a:bodyPr>
            <a:lstStyle/>
            <a:p>
              <a:pPr lvl="0" algn="l" defTabSz="844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i="1" kern="12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На сегодняшний день свободные вакансии предоставляют:</a:t>
              </a:r>
              <a:endParaRPr lang="ru-RU" sz="2800" i="1" kern="12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nigina\Desktop\IMG_57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476672"/>
            <a:ext cx="8645129" cy="5760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Users\anigina\Desktop\Герб от Ушакова Контур_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5"/>
            <a:ext cx="2088232" cy="261471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6016" y="0"/>
            <a:ext cx="4248472" cy="1143000"/>
          </a:xfrm>
        </p:spPr>
        <p:txBody>
          <a:bodyPr>
            <a:normAutofit/>
          </a:bodyPr>
          <a:lstStyle/>
          <a:p>
            <a:r>
              <a:rPr lang="ru-RU" sz="28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Общественная палата Лотошинского района</a:t>
            </a:r>
            <a:endParaRPr lang="ru-RU" sz="28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2050" name="Picture 2" descr="\\10.127.64.232\foto\2017\!Общественная палата 2017\02.08.2017 Общественная Палата\IMG_30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780928"/>
            <a:ext cx="529514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C:\Users\anigina\Desktop\IMG_30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1268760"/>
            <a:ext cx="3358753" cy="5040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C:\Users\anigina\Desktop\IMG_648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188640"/>
            <a:ext cx="3960440" cy="263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618040" cy="692696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Совет старейшин Лотошинского района</a:t>
            </a:r>
            <a:endParaRPr lang="ru-RU" sz="3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098" name="Picture 2" descr="C:\Users\anigina\Desktop\IMG_63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7" y="692696"/>
            <a:ext cx="410643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0" name="Picture 4" descr="C:\Users\anigina\Desktop\IMG_6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692696"/>
            <a:ext cx="4032448" cy="26882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2" name="Picture 6" descr="C:\Users\anigina\Desktop\IMG_412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717032"/>
            <a:ext cx="3998372" cy="2664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103" name="Picture 7" descr="C:\Users\anigina\Desktop\IMG_631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645024"/>
            <a:ext cx="4032448" cy="2687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nigina\Desktop\IMG_53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764704"/>
            <a:ext cx="3960440" cy="263902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618040" cy="692696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Совет ветеранов Лотошинского района</a:t>
            </a:r>
            <a:endParaRPr lang="ru-RU" sz="3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075" name="Picture 3" descr="C:\Users\anigina\Desktop\IMG_597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764704"/>
            <a:ext cx="3956744" cy="26365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6" name="Picture 4" descr="C:\Users\anigina\Desktop\IMG_307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3789040"/>
            <a:ext cx="4106437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077" name="Picture 5" descr="C:\Users\anigina\Desktop\IMG_619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3717032"/>
            <a:ext cx="4079561" cy="27183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7618040" cy="692696"/>
          </a:xfrm>
        </p:spPr>
        <p:txBody>
          <a:bodyPr>
            <a:normAutofit/>
          </a:bodyPr>
          <a:lstStyle/>
          <a:p>
            <a:r>
              <a:rPr lang="ru-RU" sz="3200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Районное Общество инвалидов</a:t>
            </a:r>
            <a:endParaRPr lang="ru-RU" sz="32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1026" name="Picture 2" descr="C:\Users\anigina\Downloads\06d8c733ebbe69ae959c8269ca9610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692696"/>
            <a:ext cx="4119143" cy="27433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C:\Users\anigina\Downloads\9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17032"/>
            <a:ext cx="4144676" cy="27603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8" name="Picture 4" descr="C:\Users\anigina\Downloads\374806-13d19-101793818--u029f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52126" y="692696"/>
            <a:ext cx="4108565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30" name="Picture 6" descr="C:\Users\anigina\Downloads\plenum-obshchestva-invalid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645025"/>
            <a:ext cx="4133647" cy="27363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nigina\Desktop\флаг-Лотошин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4651" y="0"/>
            <a:ext cx="10476926" cy="6858000"/>
          </a:xfrm>
          <a:prstGeom prst="rect">
            <a:avLst/>
          </a:prstGeom>
          <a:noFill/>
        </p:spPr>
      </p:pic>
      <p:pic>
        <p:nvPicPr>
          <p:cNvPr id="17411" name="Picture 3" descr="C:\Users\anigina\Desktop\445px-Coat_of_Arms_of_Moscow_oblast_large_(2005_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0"/>
            <a:ext cx="1800200" cy="24231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nigina\Desktop\Отчет главы за 2017 год\shutterstock_18242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828583" cy="68850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331640" y="0"/>
            <a:ext cx="8028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 2017 год 23 многодетные семьи получили земельные участки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4" name="Picture 2" descr="C:\Users\anigina\Downloads\36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3"/>
            <a:ext cx="8136904" cy="54273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1135</Words>
  <Application>Microsoft Office PowerPoint</Application>
  <PresentationFormat>Экран (4:3)</PresentationFormat>
  <Paragraphs>169</Paragraphs>
  <Slides>85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85</vt:i4>
      </vt:variant>
    </vt:vector>
  </HeadingPairs>
  <TitlesOfParts>
    <vt:vector size="86" baseType="lpstr">
      <vt:lpstr>Тема Office</vt:lpstr>
      <vt:lpstr>Доклад об итогах социально-экономического развития Лотошинского муниципального района  за 2017 год</vt:lpstr>
      <vt:lpstr>Слайд 2</vt:lpstr>
      <vt:lpstr>Слайд 3</vt:lpstr>
      <vt:lpstr>Слайд 4</vt:lpstr>
      <vt:lpstr>Муниципальный долг</vt:lpstr>
      <vt:lpstr>Слайд 6</vt:lpstr>
      <vt:lpstr>Слайд 7</vt:lpstr>
      <vt:lpstr>Слайд 8</vt:lpstr>
      <vt:lpstr>Слайд 9</vt:lpstr>
      <vt:lpstr>Слайд 10</vt:lpstr>
      <vt:lpstr>Слайд 11</vt:lpstr>
      <vt:lpstr>Производственный потенциал сельскохозяйственных организаций Лотошинского района</vt:lpstr>
      <vt:lpstr>Реализовано на молочные заводы</vt:lpstr>
      <vt:lpstr>Слайд 14</vt:lpstr>
      <vt:lpstr>Заготовлено кормовых единиц на одну условную голову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Жилищно-коммунальное хозяйство района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Доходы от предпринимательской деятельности КСЦ «Лотошино»</vt:lpstr>
      <vt:lpstr>Слайд 54</vt:lpstr>
      <vt:lpstr>Слайд 55</vt:lpstr>
      <vt:lpstr>Недостроенный дом по улице Калинина передан в собственность района</vt:lpstr>
      <vt:lpstr>Слайд 57</vt:lpstr>
      <vt:lpstr>Открыт современный Центр социальной помощи семьи и детям</vt:lpstr>
      <vt:lpstr>Как изменялся эстетический облик Лотошинского района</vt:lpstr>
      <vt:lpstr>Слайд 60</vt:lpstr>
      <vt:lpstr>Слайд 61</vt:lpstr>
      <vt:lpstr>Слайд 62</vt:lpstr>
      <vt:lpstr>Слайд 63</vt:lpstr>
      <vt:lpstr>Отремонтирован районный отдел ЗАГС</vt:lpstr>
      <vt:lpstr>Слайд 65</vt:lpstr>
      <vt:lpstr>Слайд 66</vt:lpstr>
      <vt:lpstr>Слайд 67</vt:lpstr>
      <vt:lpstr>Во всех поселениях Лотошинского района открыты и действуют новые пожарные депо</vt:lpstr>
      <vt:lpstr>Слайд 69</vt:lpstr>
      <vt:lpstr>Слайд 70</vt:lpstr>
      <vt:lpstr>Слайд 71</vt:lpstr>
      <vt:lpstr>Слайд 72</vt:lpstr>
      <vt:lpstr>Построены фельдшерско-акушерские пункты в деревнях Ново-Васильевское и Кульпино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Общественная палата Лотошинского района</vt:lpstr>
      <vt:lpstr>Совет старейшин Лотошинского района</vt:lpstr>
      <vt:lpstr>Совет ветеранов Лотошинского района</vt:lpstr>
      <vt:lpstr>Районное Общество инвалидов</vt:lpstr>
      <vt:lpstr>Слайд 85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об итогах социально-экономического развития Лотошинского муниципального района  за 2017 год</dc:title>
  <dc:creator>Аныгина А.В.</dc:creator>
  <cp:lastModifiedBy>anigina</cp:lastModifiedBy>
  <cp:revision>331</cp:revision>
  <dcterms:created xsi:type="dcterms:W3CDTF">2018-02-08T13:16:47Z</dcterms:created>
  <dcterms:modified xsi:type="dcterms:W3CDTF">2018-02-16T08:35:26Z</dcterms:modified>
</cp:coreProperties>
</file>