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4.xml" ContentType="application/vnd.openxmlformats-officedocument.drawingml.chart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89" r:id="rId3"/>
    <p:sldId id="392" r:id="rId4"/>
    <p:sldId id="390" r:id="rId5"/>
    <p:sldId id="285" r:id="rId6"/>
    <p:sldId id="387" r:id="rId7"/>
    <p:sldId id="308" r:id="rId8"/>
    <p:sldId id="269" r:id="rId9"/>
    <p:sldId id="270" r:id="rId10"/>
    <p:sldId id="265" r:id="rId11"/>
    <p:sldId id="279" r:id="rId12"/>
    <p:sldId id="257" r:id="rId13"/>
    <p:sldId id="258" r:id="rId14"/>
    <p:sldId id="259" r:id="rId15"/>
    <p:sldId id="310" r:id="rId16"/>
    <p:sldId id="309" r:id="rId17"/>
    <p:sldId id="311" r:id="rId18"/>
    <p:sldId id="326" r:id="rId19"/>
    <p:sldId id="388" r:id="rId20"/>
    <p:sldId id="296" r:id="rId21"/>
    <p:sldId id="312" r:id="rId22"/>
    <p:sldId id="338" r:id="rId23"/>
    <p:sldId id="345" r:id="rId24"/>
    <p:sldId id="339" r:id="rId25"/>
    <p:sldId id="340" r:id="rId26"/>
    <p:sldId id="341" r:id="rId27"/>
    <p:sldId id="385" r:id="rId28"/>
    <p:sldId id="342" r:id="rId29"/>
    <p:sldId id="346" r:id="rId30"/>
    <p:sldId id="343" r:id="rId31"/>
    <p:sldId id="344" r:id="rId32"/>
    <p:sldId id="347" r:id="rId33"/>
    <p:sldId id="348" r:id="rId34"/>
    <p:sldId id="349" r:id="rId35"/>
    <p:sldId id="397" r:id="rId36"/>
    <p:sldId id="350" r:id="rId37"/>
    <p:sldId id="359" r:id="rId38"/>
    <p:sldId id="360" r:id="rId39"/>
    <p:sldId id="354" r:id="rId40"/>
    <p:sldId id="355" r:id="rId41"/>
    <p:sldId id="351" r:id="rId42"/>
    <p:sldId id="352" r:id="rId43"/>
    <p:sldId id="358" r:id="rId44"/>
    <p:sldId id="356" r:id="rId45"/>
    <p:sldId id="398" r:id="rId46"/>
    <p:sldId id="357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93" r:id="rId55"/>
    <p:sldId id="386" r:id="rId56"/>
    <p:sldId id="368" r:id="rId57"/>
    <p:sldId id="369" r:id="rId58"/>
    <p:sldId id="370" r:id="rId59"/>
    <p:sldId id="371" r:id="rId60"/>
    <p:sldId id="372" r:id="rId61"/>
    <p:sldId id="376" r:id="rId62"/>
    <p:sldId id="377" r:id="rId63"/>
    <p:sldId id="378" r:id="rId64"/>
    <p:sldId id="373" r:id="rId65"/>
    <p:sldId id="374" r:id="rId66"/>
    <p:sldId id="380" r:id="rId67"/>
    <p:sldId id="381" r:id="rId68"/>
    <p:sldId id="375" r:id="rId69"/>
    <p:sldId id="379" r:id="rId70"/>
    <p:sldId id="299" r:id="rId71"/>
    <p:sldId id="300" r:id="rId72"/>
    <p:sldId id="329" r:id="rId73"/>
    <p:sldId id="396" r:id="rId74"/>
    <p:sldId id="325" r:id="rId75"/>
    <p:sldId id="280" r:id="rId76"/>
    <p:sldId id="292" r:id="rId77"/>
    <p:sldId id="287" r:id="rId78"/>
    <p:sldId id="290" r:id="rId79"/>
    <p:sldId id="384" r:id="rId80"/>
    <p:sldId id="391" r:id="rId81"/>
    <p:sldId id="337" r:id="rId82"/>
    <p:sldId id="395" r:id="rId83"/>
    <p:sldId id="334" r:id="rId84"/>
    <p:sldId id="382" r:id="rId85"/>
    <p:sldId id="394" r:id="rId86"/>
    <p:sldId id="293" r:id="rId87"/>
    <p:sldId id="383" r:id="rId88"/>
    <p:sldId id="276" r:id="rId89"/>
    <p:sldId id="324" r:id="rId90"/>
    <p:sldId id="278" r:id="rId91"/>
    <p:sldId id="268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5233" autoAdjust="0"/>
  </p:normalViewPr>
  <p:slideViewPr>
    <p:cSldViewPr>
      <p:cViewPr varScale="1">
        <p:scale>
          <a:sx n="98" d="100"/>
          <a:sy n="98" d="100"/>
        </p:scale>
        <p:origin x="168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Млрд. руб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802469135802472E-2"/>
                  <c:y val="-6.1732718539678891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dirty="0" smtClean="0"/>
                      <a:t>1,3 млрд.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AB-4554-B392-B091118BDCE5}"/>
                </c:ext>
              </c:extLst>
            </c:dLbl>
            <c:dLbl>
              <c:idx val="1"/>
              <c:layout>
                <c:manualLayout>
                  <c:x val="3.0864197530864262E-2"/>
                  <c:y val="-7.576288184415144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en-US" dirty="0" smtClean="0"/>
                      <a:t>,6</a:t>
                    </a:r>
                    <a:r>
                      <a:rPr lang="ru-RU" dirty="0" smtClean="0"/>
                      <a:t> млрд. </a:t>
                    </a:r>
                    <a:r>
                      <a:rPr lang="ru-RU" dirty="0" err="1" smtClean="0"/>
                      <a:t>руб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AB-4554-B392-B091118BD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1.3</c:v>
                </c:pt>
                <c:pt idx="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AB-4554-B392-B091118BD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482112"/>
        <c:axId val="107496192"/>
        <c:axId val="0"/>
      </c:bar3DChart>
      <c:catAx>
        <c:axId val="107482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07496192"/>
        <c:crosses val="autoZero"/>
        <c:auto val="1"/>
        <c:lblAlgn val="ctr"/>
        <c:lblOffset val="100"/>
        <c:noMultiLvlLbl val="0"/>
      </c:catAx>
      <c:valAx>
        <c:axId val="1074961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7482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3754431325812317E-2"/>
                  <c:y val="-6.6138484612820805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dirty="0" smtClean="0"/>
                      <a:t> 102 млн. </a:t>
                    </a:r>
                    <a:r>
                      <a:rPr lang="ru-RU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5A8-4BF6-A1CD-9EE83A73BF89}"/>
                </c:ext>
              </c:extLst>
            </c:dLbl>
            <c:dLbl>
              <c:idx val="1"/>
              <c:layout>
                <c:manualLayout>
                  <c:x val="-1.7636929230085491E-2"/>
                  <c:y val="-4.899147008357097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dirty="0" smtClean="0"/>
                      <a:t> 139 млн. </a:t>
                    </a:r>
                    <a:r>
                      <a:rPr lang="ru-RU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5A8-4BF6-A1CD-9EE83A73BF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1102</c:v>
                </c:pt>
                <c:pt idx="1">
                  <c:v>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A8-4BF6-A1CD-9EE83A73BF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3754431325812317E-2"/>
                  <c:y val="-5.144104358774949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1</a:t>
                    </a:r>
                    <a:r>
                      <a:rPr lang="ru-RU" dirty="0" smtClean="0"/>
                      <a:t> 093,1 млн. </a:t>
                    </a:r>
                    <a:r>
                      <a:rPr lang="ru-RU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5A8-4BF6-A1CD-9EE83A73BF89}"/>
                </c:ext>
              </c:extLst>
            </c:dLbl>
            <c:dLbl>
              <c:idx val="1"/>
              <c:layout>
                <c:manualLayout>
                  <c:x val="0.10902828978598342"/>
                  <c:y val="3.429402905849967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dirty="0" smtClean="0"/>
                      <a:t>1 143,9 млн.</a:t>
                    </a:r>
                    <a:r>
                      <a:rPr lang="ru-RU" baseline="0" dirty="0" smtClean="0"/>
                      <a:t> </a:t>
                    </a:r>
                    <a:r>
                      <a:rPr lang="ru-RU" baseline="0" dirty="0" err="1" smtClean="0"/>
                      <a:t>руб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5A8-4BF6-A1CD-9EE83A73BF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1093.0999999999999</c:v>
                </c:pt>
                <c:pt idx="1">
                  <c:v>1143.9000000000001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A8-4BF6-A1CD-9EE83A73B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599744"/>
        <c:axId val="107601280"/>
        <c:axId val="0"/>
      </c:bar3DChart>
      <c:catAx>
        <c:axId val="10759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107601280"/>
        <c:crosses val="autoZero"/>
        <c:auto val="1"/>
        <c:lblAlgn val="ctr"/>
        <c:lblOffset val="100"/>
        <c:noMultiLvlLbl val="0"/>
      </c:catAx>
      <c:valAx>
        <c:axId val="1076012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75997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45679012345678E-2"/>
          <c:y val="0.11938042129963206"/>
          <c:w val="0.84104938271604934"/>
          <c:h val="0.822859626444101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26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4941-4723-98AE-904B8B31BC1C}"/>
              </c:ext>
            </c:extLst>
          </c:dPt>
          <c:dLbls>
            <c:dLbl>
              <c:idx val="0"/>
              <c:layout>
                <c:manualLayout>
                  <c:x val="-5.5059419655876414E-2"/>
                  <c:y val="0.15971347479955941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Образование</a:t>
                    </a:r>
                    <a:r>
                      <a:rPr lang="ru-RU" b="1" baseline="0" dirty="0" smtClean="0">
                        <a:solidFill>
                          <a:schemeClr val="bg1"/>
                        </a:solidFill>
                      </a:rPr>
                      <a:t> – 39,2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% (446,4 </a:t>
                    </a:r>
                    <a:r>
                      <a:rPr lang="ru-RU" b="1" dirty="0" err="1" smtClean="0">
                        <a:solidFill>
                          <a:schemeClr val="bg1"/>
                        </a:solidFill>
                      </a:rPr>
                      <a:t>млн.руб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)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941-4723-98AE-904B8B31BC1C}"/>
                </c:ext>
              </c:extLst>
            </c:dLbl>
            <c:dLbl>
              <c:idx val="1"/>
              <c:layout>
                <c:manualLayout>
                  <c:x val="9.2052469135802673E-2"/>
                  <c:y val="0.16672021661882286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Социальная</a:t>
                    </a:r>
                    <a:r>
                      <a:rPr lang="ru-RU" b="1" baseline="0" dirty="0" smtClean="0"/>
                      <a:t> политика – </a:t>
                    </a:r>
                    <a:r>
                      <a:rPr lang="ru-RU" b="1" dirty="0" smtClean="0"/>
                      <a:t>4,3% (48,7 млн. </a:t>
                    </a:r>
                    <a:r>
                      <a:rPr lang="ru-RU" b="1" dirty="0" err="1" smtClean="0"/>
                      <a:t>руб</a:t>
                    </a:r>
                    <a:r>
                      <a:rPr lang="ru-RU" b="1" dirty="0" smtClean="0"/>
                      <a:t>)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941-4723-98AE-904B8B31BC1C}"/>
                </c:ext>
              </c:extLst>
            </c:dLbl>
            <c:dLbl>
              <c:idx val="2"/>
              <c:layout>
                <c:manualLayout>
                  <c:x val="6.1728395061728392E-3"/>
                  <c:y val="-0.21364772715080121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Физическая культура и спорт – 5,6% (64 млн. </a:t>
                    </a:r>
                    <a:r>
                      <a:rPr lang="ru-RU" b="1" dirty="0" err="1" smtClean="0"/>
                      <a:t>руб</a:t>
                    </a:r>
                    <a:r>
                      <a:rPr lang="ru-RU" b="1" dirty="0" smtClean="0"/>
                      <a:t>)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941-4723-98AE-904B8B31BC1C}"/>
                </c:ext>
              </c:extLst>
            </c:dLbl>
            <c:dLbl>
              <c:idx val="3"/>
              <c:layout>
                <c:manualLayout>
                  <c:x val="0.18073004763293476"/>
                  <c:y val="-3.338534309930058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Культура 11,1% (127,5 млн. </a:t>
                    </a:r>
                    <a:r>
                      <a:rPr lang="ru-RU" b="1" dirty="0" err="1" smtClean="0"/>
                      <a:t>руб</a:t>
                    </a:r>
                    <a:r>
                      <a:rPr lang="ru-RU" b="1" dirty="0" smtClean="0"/>
                      <a:t>)</a:t>
                    </a:r>
                    <a:endParaRPr lang="ru-RU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941-4723-98AE-904B8B31B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Физическая культура и спорт</c:v>
                </c:pt>
                <c:pt idx="3">
                  <c:v>Культура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446.4</c:v>
                </c:pt>
                <c:pt idx="1">
                  <c:v>48.7</c:v>
                </c:pt>
                <c:pt idx="2">
                  <c:v>64</c:v>
                </c:pt>
                <c:pt idx="3">
                  <c:v>127.5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41-4723-98AE-904B8B31B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Всего расходов 445.4 млн. рублей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155424974782725E-2"/>
          <c:y val="0.14489080515927324"/>
          <c:w val="0.69048441601049992"/>
          <c:h val="0.855109251968505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 445.4 млн. рублей</c:v>
                </c:pt>
              </c:strCache>
            </c:strRef>
          </c:tx>
          <c:explosion val="1"/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0-28B1-41DB-B71B-7A36F88A4983}"/>
              </c:ext>
            </c:extLst>
          </c:dPt>
          <c:dLbls>
            <c:dLbl>
              <c:idx val="0"/>
              <c:layout>
                <c:manualLayout>
                  <c:x val="-0.16541478018372746"/>
                  <c:y val="-0.32284227362204876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ru-RU" smtClean="0"/>
                      <a:t>28,2 млн. рублей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8B1-41DB-B71B-7A36F88A4983}"/>
                </c:ext>
              </c:extLst>
            </c:dLbl>
            <c:dLbl>
              <c:idx val="1"/>
              <c:layout>
                <c:manualLayout>
                  <c:x val="6.3708333333333464E-2"/>
                  <c:y val="-0.22537057086614168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ru-RU" smtClean="0"/>
                      <a:t>17,2 млн.</a:t>
                    </a:r>
                    <a:r>
                      <a:rPr lang="ru-RU" baseline="0" smtClean="0"/>
                      <a:t> рублей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B1-41DB-B71B-7A36F88A4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Оплата труда</c:v>
                </c:pt>
                <c:pt idx="1">
                  <c:v>Материально-техническое обеспечение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228.2</c:v>
                </c:pt>
                <c:pt idx="1">
                  <c:v>217.2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B1-41DB-B71B-7A36F88A4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4254C-2436-4F49-BCC4-CD6296A501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A9C5D-2EED-46A8-B55B-BEC6EBDBFBFF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 sz="2000" b="1" dirty="0"/>
        </a:p>
      </dgm:t>
    </dgm:pt>
    <dgm:pt modelId="{2A132440-7276-459D-A404-F7BCF674D48B}" type="sibTrans" cxnId="{C3179E10-CA89-41B1-8B50-AEC2B6CCE1B2}">
      <dgm:prSet/>
      <dgm:spPr/>
      <dgm:t>
        <a:bodyPr/>
        <a:lstStyle/>
        <a:p>
          <a:endParaRPr lang="ru-RU"/>
        </a:p>
      </dgm:t>
    </dgm:pt>
    <dgm:pt modelId="{CC8498D8-CDE1-45A2-8D66-455927C97C5C}" type="parTrans" cxnId="{C3179E10-CA89-41B1-8B50-AEC2B6CCE1B2}">
      <dgm:prSet/>
      <dgm:spPr/>
      <dgm:t>
        <a:bodyPr/>
        <a:lstStyle/>
        <a:p>
          <a:endParaRPr lang="ru-RU"/>
        </a:p>
      </dgm:t>
    </dgm:pt>
    <dgm:pt modelId="{0275BFD8-CC02-4283-BA82-CB4A1DBEE08A}" type="pres">
      <dgm:prSet presAssocID="{4DC4254C-2436-4F49-BCC4-CD6296A50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20D5-9E2C-40B0-B09F-4E079E3E6B4A}" type="pres">
      <dgm:prSet presAssocID="{FD2A9C5D-2EED-46A8-B55B-BEC6EBDBFBFF}" presName="node" presStyleLbl="node1" presStyleIdx="0" presStyleCnt="1" custScaleX="270185" custScaleY="125056" custLinFactNeighborX="-17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79E10-CA89-41B1-8B50-AEC2B6CCE1B2}" srcId="{4DC4254C-2436-4F49-BCC4-CD6296A501D8}" destId="{FD2A9C5D-2EED-46A8-B55B-BEC6EBDBFBFF}" srcOrd="0" destOrd="0" parTransId="{CC8498D8-CDE1-45A2-8D66-455927C97C5C}" sibTransId="{2A132440-7276-459D-A404-F7BCF674D48B}"/>
    <dgm:cxn modelId="{8099E88A-8CD8-42BE-822C-B31E418BD390}" type="presOf" srcId="{FD2A9C5D-2EED-46A8-B55B-BEC6EBDBFBFF}" destId="{4ADD20D5-9E2C-40B0-B09F-4E079E3E6B4A}" srcOrd="0" destOrd="0" presId="urn:microsoft.com/office/officeart/2005/8/layout/default"/>
    <dgm:cxn modelId="{C6D9D973-EBCA-4642-8288-AD03B7310AA0}" type="presOf" srcId="{4DC4254C-2436-4F49-BCC4-CD6296A501D8}" destId="{0275BFD8-CC02-4283-BA82-CB4A1DBEE08A}" srcOrd="0" destOrd="0" presId="urn:microsoft.com/office/officeart/2005/8/layout/default"/>
    <dgm:cxn modelId="{8FBB505D-4898-4DBE-8852-73FA1956A437}" type="presParOf" srcId="{0275BFD8-CC02-4283-BA82-CB4A1DBEE08A}" destId="{4ADD20D5-9E2C-40B0-B09F-4E079E3E6B4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Стоимость проектных  работ  составила 2 000 000 рублей. Финансирование   из местного бюджета г.о. Лотошино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4222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5FE594-61EC-4996-B742-610A97ECCB1C}" type="presOf" srcId="{990DBBB9-2965-4BC9-8C59-3EF78243B57E}" destId="{5D47FD45-634D-4C5A-8BA3-6F03A43F9447}" srcOrd="0" destOrd="0" presId="urn:microsoft.com/office/officeart/2005/8/layout/default"/>
    <dgm:cxn modelId="{748F641D-62F3-4E23-A33B-D01C2BA87050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D6BFA6A-E4A0-4E12-8BB8-A2E8D204D2D9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Стоимость </a:t>
          </a:r>
          <a:r>
            <a:rPr lang="ru-RU" sz="1600" b="1" dirty="0" err="1" smtClean="0"/>
            <a:t>строительно</a:t>
          </a:r>
          <a:r>
            <a:rPr lang="ru-RU" sz="1600" b="1" dirty="0" smtClean="0"/>
            <a:t> - монтажных работ  - 180 000 000 руб.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LinFactNeighborX="-3129" custLinFactNeighborY="-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03D25D-B4E6-4F0C-B3EC-4B91CEF7B4A7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0D023C2-0F46-4DAA-B301-10F2EF3D00FC}" type="presOf" srcId="{74D847F3-8E68-452E-A589-F1EFDE81626A}" destId="{18F48979-7D0F-4D9C-B359-A3A553B76066}" srcOrd="0" destOrd="0" presId="urn:microsoft.com/office/officeart/2005/8/layout/default"/>
    <dgm:cxn modelId="{65F04E94-79F0-4620-B7DF-D440CA36D907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Планируется финансирование  СМР  из  областного и   местного бюджетов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85333D-9F52-4245-9182-89D8CDB44D62}" type="presOf" srcId="{990DBBB9-2965-4BC9-8C59-3EF78243B57E}" destId="{5D47FD45-634D-4C5A-8BA3-6F03A43F9447}" srcOrd="0" destOrd="0" presId="urn:microsoft.com/office/officeart/2005/8/layout/default"/>
    <dgm:cxn modelId="{1E96B402-37C0-4891-AB81-CB52D172A438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7C469984-2DB2-4E92-891C-12B4656C7D7B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пос. Большая Сестра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177D74-A077-4166-8A6D-21B93C7FDCD0}" type="presOf" srcId="{990DBBB9-2965-4BC9-8C59-3EF78243B57E}" destId="{5D47FD45-634D-4C5A-8BA3-6F03A43F9447}" srcOrd="0" destOrd="0" presId="urn:microsoft.com/office/officeart/2005/8/layout/default"/>
    <dgm:cxn modelId="{5961BD59-AFF3-4CAA-8378-8DB571957814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00AF0444-29E8-4251-B781-4B4D8EF3C3BB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пос. Лотошино, микрорайон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6594" custLinFactNeighborY="-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E43BF-C14B-4544-9B1C-224F1069510E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C40C988-C31E-4217-B9CA-BE257C9DA322}" type="presOf" srcId="{74D847F3-8E68-452E-A589-F1EFDE81626A}" destId="{18F48979-7D0F-4D9C-B359-A3A553B76066}" srcOrd="0" destOrd="0" presId="urn:microsoft.com/office/officeart/2005/8/layout/default"/>
    <dgm:cxn modelId="{ED0B8553-4B4B-4AAA-B785-394459041567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дер. </a:t>
          </a:r>
          <a:r>
            <a:rPr lang="ru-RU" sz="1400" b="1" dirty="0" err="1" smtClean="0"/>
            <a:t>Михалево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6594" custLinFactNeighborY="-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B5BFF3-C561-498B-803B-D8C88F49F293}" type="presOf" srcId="{990DBBB9-2965-4BC9-8C59-3EF78243B57E}" destId="{5D47FD45-634D-4C5A-8BA3-6F03A43F9447}" srcOrd="0" destOrd="0" presId="urn:microsoft.com/office/officeart/2005/8/layout/default"/>
    <dgm:cxn modelId="{ECC4DBB4-8198-41D5-B789-0F36E31B4A33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D6527D89-202E-42CA-9A2A-7A26ABC30C95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дер. Введенское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6594" custLinFactNeighborY="-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03678B-EF98-4E6F-AFC7-694FF5A13012}" type="presOf" srcId="{990DBBB9-2965-4BC9-8C59-3EF78243B57E}" destId="{5D47FD45-634D-4C5A-8BA3-6F03A43F9447}" srcOrd="0" destOrd="0" presId="urn:microsoft.com/office/officeart/2005/8/layout/default"/>
    <dgm:cxn modelId="{E192BCC3-D2FD-4DD0-9EAC-72F41198F44E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B7BA281-48A9-4B7D-9477-DE7FB00E7800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дер. </a:t>
          </a:r>
          <a:r>
            <a:rPr lang="ru-RU" sz="1400" b="1" dirty="0" err="1" smtClean="0"/>
            <a:t>Щеглятьево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6594" custLinFactNeighborY="-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6F7139-54D8-4E03-949B-361E0B3602DB}" type="presOf" srcId="{74D847F3-8E68-452E-A589-F1EFDE81626A}" destId="{18F48979-7D0F-4D9C-B359-A3A553B76066}" srcOrd="0" destOrd="0" presId="urn:microsoft.com/office/officeart/2005/8/layout/default"/>
    <dgm:cxn modelId="{AC8622F1-4572-4EE6-A7E2-C8939379016F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179B6B1-1D6C-402C-BC8E-05DFAC476692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пос. Лотошино, микрорайон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-6594" custLinFactNeighborY="-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DC0292-1FC1-4241-B7FE-ABDA029BE725}" type="presOf" srcId="{990DBBB9-2965-4BC9-8C59-3EF78243B57E}" destId="{5D47FD45-634D-4C5A-8BA3-6F03A43F9447}" srcOrd="0" destOrd="0" presId="urn:microsoft.com/office/officeart/2005/8/layout/default"/>
    <dgm:cxn modelId="{0195E4E4-C332-4582-AC53-07B4EC289F73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78A261B-648F-4242-9D53-B733E3AE184C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Введенское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0F4D24-18E9-415C-9C02-166133755727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C6CA165-F4AF-492E-AFA3-D15E96235339}" type="presOf" srcId="{990DBBB9-2965-4BC9-8C59-3EF78243B57E}" destId="{5D47FD45-634D-4C5A-8BA3-6F03A43F9447}" srcOrd="0" destOrd="0" presId="urn:microsoft.com/office/officeart/2005/8/layout/default"/>
    <dgm:cxn modelId="{AB16E4DD-82D2-4BF9-8851-08D48ED935CE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4D6684-8533-4AA9-9267-F542C0D9AE1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E96F33-A6AB-4513-B58F-E50498BC4255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/>
            <a:t>МИГРАЦИОННЫЙПРИРОСТ ПОКАЗАЛ ПОЛОЖИТЕЛЬНЫЙ РЕЗУЛЬТАТ </a:t>
          </a:r>
          <a:r>
            <a:rPr lang="ru-RU" b="1" u="sng" dirty="0" smtClean="0"/>
            <a:t>+175 ЧЕЛОВЕК</a:t>
          </a:r>
          <a:endParaRPr lang="ru-RU" b="1" u="sng" dirty="0"/>
        </a:p>
      </dgm:t>
    </dgm:pt>
    <dgm:pt modelId="{5E9A171E-FBB5-41B1-9B39-50207CA2D159}" type="parTrans" cxnId="{A6159D00-E702-4AAC-BEE1-C8C3041D552E}">
      <dgm:prSet/>
      <dgm:spPr/>
      <dgm:t>
        <a:bodyPr/>
        <a:lstStyle/>
        <a:p>
          <a:endParaRPr lang="ru-RU"/>
        </a:p>
      </dgm:t>
    </dgm:pt>
    <dgm:pt modelId="{136EDCD5-D9A6-446F-933A-DEEEFFBD9FB1}" type="sibTrans" cxnId="{A6159D00-E702-4AAC-BEE1-C8C3041D552E}">
      <dgm:prSet/>
      <dgm:spPr/>
      <dgm:t>
        <a:bodyPr/>
        <a:lstStyle/>
        <a:p>
          <a:endParaRPr lang="ru-RU"/>
        </a:p>
      </dgm:t>
    </dgm:pt>
    <dgm:pt modelId="{CE73F3BE-3179-410C-BA81-ED45471F439D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/>
            <a:t>ПО ИТОГАМ ГОДА ОБОРОТ КРУПНЫХ И СРЕДНИХ ПРЕДПРИЯТИЙ УВЕЛИЧИЛСЯ НА </a:t>
          </a:r>
          <a:r>
            <a:rPr lang="ru-RU" b="1" u="sng" dirty="0" smtClean="0"/>
            <a:t>12%</a:t>
          </a:r>
          <a:r>
            <a:rPr lang="ru-RU" b="1" dirty="0" smtClean="0"/>
            <a:t> И СОСТАВИЛ </a:t>
          </a:r>
          <a:r>
            <a:rPr lang="ru-RU" b="1" u="sng" dirty="0" smtClean="0"/>
            <a:t>1.34 МЛРД. РУБ</a:t>
          </a:r>
          <a:endParaRPr lang="ru-RU" b="1" u="sng" dirty="0"/>
        </a:p>
      </dgm:t>
    </dgm:pt>
    <dgm:pt modelId="{57D20ACF-E6EA-49DC-9BF4-7A1655F624FF}" type="parTrans" cxnId="{21F0CB3A-411D-4000-B37C-C9679830B54C}">
      <dgm:prSet/>
      <dgm:spPr/>
      <dgm:t>
        <a:bodyPr/>
        <a:lstStyle/>
        <a:p>
          <a:endParaRPr lang="ru-RU"/>
        </a:p>
      </dgm:t>
    </dgm:pt>
    <dgm:pt modelId="{5C5221B3-FB02-4595-9768-9E428811EE43}" type="sibTrans" cxnId="{21F0CB3A-411D-4000-B37C-C9679830B54C}">
      <dgm:prSet/>
      <dgm:spPr/>
      <dgm:t>
        <a:bodyPr/>
        <a:lstStyle/>
        <a:p>
          <a:endParaRPr lang="ru-RU"/>
        </a:p>
      </dgm:t>
    </dgm:pt>
    <dgm:pt modelId="{E6227311-3608-45FF-9399-D1413861FB7B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/>
            <a:t>СРЕДНЕМЕСЯЧНАЯ ЗАРАБОТНАЯ ПЛАТА РАБОТНИКОВ ПО КРУПНЫМ И СРЕДНИМ ОРГАНИЗАЦИЯМ ВЫРОСЛА НА </a:t>
          </a:r>
          <a:r>
            <a:rPr lang="ru-RU" b="1" u="sng" dirty="0" smtClean="0"/>
            <a:t>8.3%</a:t>
          </a:r>
          <a:r>
            <a:rPr lang="ru-RU" b="1" dirty="0" smtClean="0"/>
            <a:t> И СОСТАВИЛА </a:t>
          </a:r>
          <a:r>
            <a:rPr lang="ru-RU" b="1" u="sng" dirty="0" smtClean="0"/>
            <a:t>41 500 РУБЛЕЙ</a:t>
          </a:r>
          <a:endParaRPr lang="ru-RU" b="1" u="sng" dirty="0"/>
        </a:p>
      </dgm:t>
    </dgm:pt>
    <dgm:pt modelId="{F2C6A93F-178B-4C8C-A90D-026DE4756F22}" type="parTrans" cxnId="{9D81F3A2-6B89-4A31-8228-440D1D319E87}">
      <dgm:prSet/>
      <dgm:spPr/>
      <dgm:t>
        <a:bodyPr/>
        <a:lstStyle/>
        <a:p>
          <a:endParaRPr lang="ru-RU"/>
        </a:p>
      </dgm:t>
    </dgm:pt>
    <dgm:pt modelId="{349FEC8B-98C1-4749-9378-8081D0D58DE3}" type="sibTrans" cxnId="{9D81F3A2-6B89-4A31-8228-440D1D319E87}">
      <dgm:prSet/>
      <dgm:spPr/>
      <dgm:t>
        <a:bodyPr/>
        <a:lstStyle/>
        <a:p>
          <a:endParaRPr lang="ru-RU"/>
        </a:p>
      </dgm:t>
    </dgm:pt>
    <dgm:pt modelId="{ABE31C69-3688-4EF6-B98E-C4DB7AF202F3}" type="pres">
      <dgm:prSet presAssocID="{9A4D6684-8533-4AA9-9267-F542C0D9AE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99A50-AC35-47B3-BD81-B27FB2DC275E}" type="pres">
      <dgm:prSet presAssocID="{3DE96F33-A6AB-4513-B58F-E50498BC4255}" presName="node" presStyleLbl="node1" presStyleIdx="0" presStyleCnt="3" custScaleX="180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921F8-B6EA-45DD-B028-56D866085E8B}" type="pres">
      <dgm:prSet presAssocID="{136EDCD5-D9A6-446F-933A-DEEEFFBD9FB1}" presName="sibTrans" presStyleCnt="0"/>
      <dgm:spPr/>
    </dgm:pt>
    <dgm:pt modelId="{1F8FA775-DD5F-4C02-BE9C-F9CB47067B1F}" type="pres">
      <dgm:prSet presAssocID="{CE73F3BE-3179-410C-BA81-ED45471F439D}" presName="node" presStyleLbl="node1" presStyleIdx="1" presStyleCnt="3" custScaleX="180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40ECC-B938-440C-A72F-11A3618253CD}" type="pres">
      <dgm:prSet presAssocID="{5C5221B3-FB02-4595-9768-9E428811EE43}" presName="sibTrans" presStyleCnt="0"/>
      <dgm:spPr/>
    </dgm:pt>
    <dgm:pt modelId="{60D64B14-15AE-488A-B0E3-30D2936E94EF}" type="pres">
      <dgm:prSet presAssocID="{E6227311-3608-45FF-9399-D1413861FB7B}" presName="node" presStyleLbl="node1" presStyleIdx="2" presStyleCnt="3" custScaleX="193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FD0FD2-8C39-44A9-A20C-E710D50709D4}" type="presOf" srcId="{3DE96F33-A6AB-4513-B58F-E50498BC4255}" destId="{09199A50-AC35-47B3-BD81-B27FB2DC275E}" srcOrd="0" destOrd="0" presId="urn:microsoft.com/office/officeart/2005/8/layout/default"/>
    <dgm:cxn modelId="{9D81F3A2-6B89-4A31-8228-440D1D319E87}" srcId="{9A4D6684-8533-4AA9-9267-F542C0D9AE13}" destId="{E6227311-3608-45FF-9399-D1413861FB7B}" srcOrd="2" destOrd="0" parTransId="{F2C6A93F-178B-4C8C-A90D-026DE4756F22}" sibTransId="{349FEC8B-98C1-4749-9378-8081D0D58DE3}"/>
    <dgm:cxn modelId="{A6159D00-E702-4AAC-BEE1-C8C3041D552E}" srcId="{9A4D6684-8533-4AA9-9267-F542C0D9AE13}" destId="{3DE96F33-A6AB-4513-B58F-E50498BC4255}" srcOrd="0" destOrd="0" parTransId="{5E9A171E-FBB5-41B1-9B39-50207CA2D159}" sibTransId="{136EDCD5-D9A6-446F-933A-DEEEFFBD9FB1}"/>
    <dgm:cxn modelId="{21F0CB3A-411D-4000-B37C-C9679830B54C}" srcId="{9A4D6684-8533-4AA9-9267-F542C0D9AE13}" destId="{CE73F3BE-3179-410C-BA81-ED45471F439D}" srcOrd="1" destOrd="0" parTransId="{57D20ACF-E6EA-49DC-9BF4-7A1655F624FF}" sibTransId="{5C5221B3-FB02-4595-9768-9E428811EE43}"/>
    <dgm:cxn modelId="{B953D0D7-C42D-41A4-BFB9-FAB2E13BA529}" type="presOf" srcId="{E6227311-3608-45FF-9399-D1413861FB7B}" destId="{60D64B14-15AE-488A-B0E3-30D2936E94EF}" srcOrd="0" destOrd="0" presId="urn:microsoft.com/office/officeart/2005/8/layout/default"/>
    <dgm:cxn modelId="{A43B0F53-CBBD-4E17-A97C-1BA3DEBC94BD}" type="presOf" srcId="{CE73F3BE-3179-410C-BA81-ED45471F439D}" destId="{1F8FA775-DD5F-4C02-BE9C-F9CB47067B1F}" srcOrd="0" destOrd="0" presId="urn:microsoft.com/office/officeart/2005/8/layout/default"/>
    <dgm:cxn modelId="{680ABE1F-E655-4F7B-9168-9221B2ABA66F}" type="presOf" srcId="{9A4D6684-8533-4AA9-9267-F542C0D9AE13}" destId="{ABE31C69-3688-4EF6-B98E-C4DB7AF202F3}" srcOrd="0" destOrd="0" presId="urn:microsoft.com/office/officeart/2005/8/layout/default"/>
    <dgm:cxn modelId="{311AAF3B-6ABA-4A92-B064-D65E2953468B}" type="presParOf" srcId="{ABE31C69-3688-4EF6-B98E-C4DB7AF202F3}" destId="{09199A50-AC35-47B3-BD81-B27FB2DC275E}" srcOrd="0" destOrd="0" presId="urn:microsoft.com/office/officeart/2005/8/layout/default"/>
    <dgm:cxn modelId="{5BCB87C2-A27F-4698-A577-50BFCA6D5D92}" type="presParOf" srcId="{ABE31C69-3688-4EF6-B98E-C4DB7AF202F3}" destId="{5EF921F8-B6EA-45DD-B028-56D866085E8B}" srcOrd="1" destOrd="0" presId="urn:microsoft.com/office/officeart/2005/8/layout/default"/>
    <dgm:cxn modelId="{945661CE-129F-43BB-A36D-705FD2EA5262}" type="presParOf" srcId="{ABE31C69-3688-4EF6-B98E-C4DB7AF202F3}" destId="{1F8FA775-DD5F-4C02-BE9C-F9CB47067B1F}" srcOrd="2" destOrd="0" presId="urn:microsoft.com/office/officeart/2005/8/layout/default"/>
    <dgm:cxn modelId="{88EEB452-5684-4445-92D1-C2979970F959}" type="presParOf" srcId="{ABE31C69-3688-4EF6-B98E-C4DB7AF202F3}" destId="{DD740ECC-B938-440C-A72F-11A3618253CD}" srcOrd="3" destOrd="0" presId="urn:microsoft.com/office/officeart/2005/8/layout/default"/>
    <dgm:cxn modelId="{87AE6FD4-0D60-42CF-ACD3-FC836BE61F0D}" type="presParOf" srcId="{ABE31C69-3688-4EF6-B98E-C4DB7AF202F3}" destId="{60D64B14-15AE-488A-B0E3-30D2936E94EF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Ивановское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914870-B114-4C2A-A9D1-71406F5D40E4}" type="presOf" srcId="{74D847F3-8E68-452E-A589-F1EFDE81626A}" destId="{18F48979-7D0F-4D9C-B359-A3A553B76066}" srcOrd="0" destOrd="0" presId="urn:microsoft.com/office/officeart/2005/8/layout/default"/>
    <dgm:cxn modelId="{F57BC426-EB45-4F88-BE08-8D81876C41FC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33325F1-6ECB-480A-ACE5-5EBDF8D0AC95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Владимировка</a:t>
          </a:r>
          <a:endParaRPr lang="ru-RU" sz="1400" b="1" dirty="0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7A37A-392B-409D-B5BF-3FB2A43A02EA}" type="presOf" srcId="{74D847F3-8E68-452E-A589-F1EFDE81626A}" destId="{18F48979-7D0F-4D9C-B359-A3A553B76066}" srcOrd="0" destOrd="0" presId="urn:microsoft.com/office/officeart/2005/8/layout/default"/>
    <dgm:cxn modelId="{20C4CFAB-D490-48BF-92F0-CCAE17E766A0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7624119B-80D6-42C5-9040-2F428418689D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Мамоново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8AA947-163E-421F-B812-2CE0BF80973C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5D55B98-DB9D-4C1E-8D9F-0CFEF0DE938D}" type="presOf" srcId="{74D847F3-8E68-452E-A589-F1EFDE81626A}" destId="{18F48979-7D0F-4D9C-B359-A3A553B76066}" srcOrd="0" destOrd="0" presId="urn:microsoft.com/office/officeart/2005/8/layout/default"/>
    <dgm:cxn modelId="{F7032253-778A-4B15-9ADA-BC4533074D8B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Палкино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A0DAAF-8979-4336-8B80-21F1BD5CF4DA}" type="presOf" srcId="{74D847F3-8E68-452E-A589-F1EFDE81626A}" destId="{18F48979-7D0F-4D9C-B359-A3A553B76066}" srcOrd="0" destOrd="0" presId="urn:microsoft.com/office/officeart/2005/8/layout/default"/>
    <dgm:cxn modelId="{0D10CC04-1FC2-4514-99FC-BE0E64DAA942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E8F406B-ECF7-43AA-A39B-0764EBF39DD1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Шелгуново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CB56C3-A548-4141-9302-66831EF1E16B}" type="presOf" srcId="{990DBBB9-2965-4BC9-8C59-3EF78243B57E}" destId="{5D47FD45-634D-4C5A-8BA3-6F03A43F9447}" srcOrd="0" destOrd="0" presId="urn:microsoft.com/office/officeart/2005/8/layout/default"/>
    <dgm:cxn modelId="{7B430BC0-5908-4A31-8319-1B275AE0B33A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BE8C46B-D906-4898-AAA2-8F1E7F26CE32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</a:t>
          </a:r>
          <a:r>
            <a:rPr lang="ru-RU" sz="1400" b="1" dirty="0" err="1" smtClean="0"/>
            <a:t>Хранево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B4296-2F8C-4010-A541-AFA8774FEA8D}" type="presOf" srcId="{74D847F3-8E68-452E-A589-F1EFDE81626A}" destId="{18F48979-7D0F-4D9C-B359-A3A553B76066}" srcOrd="0" destOrd="0" presId="urn:microsoft.com/office/officeart/2005/8/layout/default"/>
    <dgm:cxn modelId="{F5D2767D-10BA-4A55-88FC-04868FAF22C9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B231A3E-506F-4293-8DCE-FB5900AA3F53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45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Чапаево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BF1034-4CD8-4C3B-AE90-2B911B269A28}" type="presOf" srcId="{74D847F3-8E68-452E-A589-F1EFDE81626A}" destId="{18F48979-7D0F-4D9C-B359-A3A553B76066}" srcOrd="0" destOrd="0" presId="urn:microsoft.com/office/officeart/2005/8/layout/default"/>
    <dgm:cxn modelId="{DD18A633-4B29-4B62-B0BF-31819969573F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5B444CF7-BF13-42DC-9778-CA29C1CE7998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д. Ушаково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610CAE-68E2-400A-AA9B-754CD7308CB4}" type="presOf" srcId="{990DBBB9-2965-4BC9-8C59-3EF78243B57E}" destId="{5D47FD45-634D-4C5A-8BA3-6F03A43F9447}" srcOrd="0" destOrd="0" presId="urn:microsoft.com/office/officeart/2005/8/layout/default"/>
    <dgm:cxn modelId="{6DDAB3AA-146B-4714-A06E-1D7E6A5693A5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C162E5D-6E32-42FF-87EE-2E3AC80AD397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516C3BD-8470-4280-93AE-21C167E7430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1C0B43A-24B4-4486-94CF-6E97EA3B21F4}">
      <dgm:prSet phldrT="[Текст]"/>
      <dgm:spPr/>
      <dgm:t>
        <a:bodyPr/>
        <a:lstStyle/>
        <a:p>
          <a:r>
            <a:rPr lang="ru-RU" dirty="0" smtClean="0"/>
            <a:t>Протяженность дороги 3,1 км</a:t>
          </a:r>
          <a:endParaRPr lang="ru-RU" dirty="0"/>
        </a:p>
      </dgm:t>
    </dgm:pt>
    <dgm:pt modelId="{F36816CA-8340-488B-B7C9-5E74DAD8FF3C}" type="parTrans" cxnId="{D9CF7320-C418-4C85-8EDA-CB8720962270}">
      <dgm:prSet/>
      <dgm:spPr/>
      <dgm:t>
        <a:bodyPr/>
        <a:lstStyle/>
        <a:p>
          <a:endParaRPr lang="ru-RU"/>
        </a:p>
      </dgm:t>
    </dgm:pt>
    <dgm:pt modelId="{7A508C8A-D4CC-4D4E-B2CD-EB16D690648D}" type="sibTrans" cxnId="{D9CF7320-C418-4C85-8EDA-CB8720962270}">
      <dgm:prSet/>
      <dgm:spPr/>
      <dgm:t>
        <a:bodyPr/>
        <a:lstStyle/>
        <a:p>
          <a:endParaRPr lang="ru-RU"/>
        </a:p>
      </dgm:t>
    </dgm:pt>
    <dgm:pt modelId="{E74F6173-E1AF-4BAD-BEA0-3E31533E1EFE}" type="pres">
      <dgm:prSet presAssocID="{E516C3BD-8470-4280-93AE-21C167E743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56AE92-AF7A-4726-8CF8-FBA6EF713556}" type="pres">
      <dgm:prSet presAssocID="{F1C0B43A-24B4-4486-94CF-6E97EA3B21F4}" presName="parentLin" presStyleCnt="0"/>
      <dgm:spPr/>
    </dgm:pt>
    <dgm:pt modelId="{F1132CDF-11A8-4E1F-A523-F0E68A511B2C}" type="pres">
      <dgm:prSet presAssocID="{F1C0B43A-24B4-4486-94CF-6E97EA3B21F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30D5CCE0-6404-4558-82EB-EB835EBF5DF5}" type="pres">
      <dgm:prSet presAssocID="{F1C0B43A-24B4-4486-94CF-6E97EA3B21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B94D6-306D-4ACF-B4C0-6A288ECA2A85}" type="pres">
      <dgm:prSet presAssocID="{F1C0B43A-24B4-4486-94CF-6E97EA3B21F4}" presName="negativeSpace" presStyleCnt="0"/>
      <dgm:spPr/>
    </dgm:pt>
    <dgm:pt modelId="{88842374-B044-4129-9912-D97272C913FB}" type="pres">
      <dgm:prSet presAssocID="{F1C0B43A-24B4-4486-94CF-6E97EA3B21F4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24E1CE1-AB3D-40A2-AE70-CE7F78A3C854}" type="presOf" srcId="{F1C0B43A-24B4-4486-94CF-6E97EA3B21F4}" destId="{F1132CDF-11A8-4E1F-A523-F0E68A511B2C}" srcOrd="0" destOrd="0" presId="urn:microsoft.com/office/officeart/2005/8/layout/list1"/>
    <dgm:cxn modelId="{D9CF7320-C418-4C85-8EDA-CB8720962270}" srcId="{E516C3BD-8470-4280-93AE-21C167E74304}" destId="{F1C0B43A-24B4-4486-94CF-6E97EA3B21F4}" srcOrd="0" destOrd="0" parTransId="{F36816CA-8340-488B-B7C9-5E74DAD8FF3C}" sibTransId="{7A508C8A-D4CC-4D4E-B2CD-EB16D690648D}"/>
    <dgm:cxn modelId="{6EBD8A32-1D19-44A9-B2DF-9C8A39A63EAD}" type="presOf" srcId="{E516C3BD-8470-4280-93AE-21C167E74304}" destId="{E74F6173-E1AF-4BAD-BEA0-3E31533E1EFE}" srcOrd="0" destOrd="0" presId="urn:microsoft.com/office/officeart/2005/8/layout/list1"/>
    <dgm:cxn modelId="{492F80C9-811E-4822-9F5F-48AC6A9E31B3}" type="presOf" srcId="{F1C0B43A-24B4-4486-94CF-6E97EA3B21F4}" destId="{30D5CCE0-6404-4558-82EB-EB835EBF5DF5}" srcOrd="1" destOrd="0" presId="urn:microsoft.com/office/officeart/2005/8/layout/list1"/>
    <dgm:cxn modelId="{BC6F1715-C9C2-46B0-9C94-190EBBA92939}" type="presParOf" srcId="{E74F6173-E1AF-4BAD-BEA0-3E31533E1EFE}" destId="{8A56AE92-AF7A-4726-8CF8-FBA6EF713556}" srcOrd="0" destOrd="0" presId="urn:microsoft.com/office/officeart/2005/8/layout/list1"/>
    <dgm:cxn modelId="{56EC18B1-823F-4235-80AE-C41A8EDBD5F9}" type="presParOf" srcId="{8A56AE92-AF7A-4726-8CF8-FBA6EF713556}" destId="{F1132CDF-11A8-4E1F-A523-F0E68A511B2C}" srcOrd="0" destOrd="0" presId="urn:microsoft.com/office/officeart/2005/8/layout/list1"/>
    <dgm:cxn modelId="{60849236-23EF-40B8-B85C-7EA19E087415}" type="presParOf" srcId="{8A56AE92-AF7A-4726-8CF8-FBA6EF713556}" destId="{30D5CCE0-6404-4558-82EB-EB835EBF5DF5}" srcOrd="1" destOrd="0" presId="urn:microsoft.com/office/officeart/2005/8/layout/list1"/>
    <dgm:cxn modelId="{0FBB1E90-5FEE-4326-B8C8-D65F4B789FC9}" type="presParOf" srcId="{E74F6173-E1AF-4BAD-BEA0-3E31533E1EFE}" destId="{1C7B94D6-306D-4ACF-B4C0-6A288ECA2A85}" srcOrd="1" destOrd="0" presId="urn:microsoft.com/office/officeart/2005/8/layout/list1"/>
    <dgm:cxn modelId="{1D85AF03-4E1D-446E-BCBF-CE1777298E49}" type="presParOf" srcId="{E74F6173-E1AF-4BAD-BEA0-3E31533E1EFE}" destId="{88842374-B044-4129-9912-D97272C913F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516C3BD-8470-4280-93AE-21C167E7430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1C0B43A-24B4-4486-94CF-6E97EA3B21F4}">
      <dgm:prSet phldrT="[Текст]" custT="1"/>
      <dgm:spPr/>
      <dgm:t>
        <a:bodyPr/>
        <a:lstStyle/>
        <a:p>
          <a:pPr algn="ctr"/>
          <a:r>
            <a:rPr lang="ru-RU" sz="1700" b="0" i="0" dirty="0" smtClean="0">
              <a:latin typeface="+mj-lt"/>
            </a:rPr>
            <a:t>В 2021 году ожидается выполнение второго этапа работ и введение дороги в строй</a:t>
          </a:r>
          <a:r>
            <a:rPr lang="ru-RU" sz="1700" dirty="0" smtClean="0">
              <a:latin typeface="+mj-lt"/>
            </a:rPr>
            <a:t/>
          </a:r>
          <a:br>
            <a:rPr lang="ru-RU" sz="1700" dirty="0" smtClean="0">
              <a:latin typeface="+mj-lt"/>
            </a:rPr>
          </a:br>
          <a:endParaRPr lang="ru-RU" sz="1700" dirty="0">
            <a:latin typeface="+mj-lt"/>
          </a:endParaRPr>
        </a:p>
      </dgm:t>
    </dgm:pt>
    <dgm:pt modelId="{F36816CA-8340-488B-B7C9-5E74DAD8FF3C}" type="parTrans" cxnId="{D9CF7320-C418-4C85-8EDA-CB8720962270}">
      <dgm:prSet/>
      <dgm:spPr/>
      <dgm:t>
        <a:bodyPr/>
        <a:lstStyle/>
        <a:p>
          <a:endParaRPr lang="ru-RU"/>
        </a:p>
      </dgm:t>
    </dgm:pt>
    <dgm:pt modelId="{7A508C8A-D4CC-4D4E-B2CD-EB16D690648D}" type="sibTrans" cxnId="{D9CF7320-C418-4C85-8EDA-CB8720962270}">
      <dgm:prSet/>
      <dgm:spPr/>
      <dgm:t>
        <a:bodyPr/>
        <a:lstStyle/>
        <a:p>
          <a:endParaRPr lang="ru-RU"/>
        </a:p>
      </dgm:t>
    </dgm:pt>
    <dgm:pt modelId="{E74F6173-E1AF-4BAD-BEA0-3E31533E1EFE}" type="pres">
      <dgm:prSet presAssocID="{E516C3BD-8470-4280-93AE-21C167E743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56AE92-AF7A-4726-8CF8-FBA6EF713556}" type="pres">
      <dgm:prSet presAssocID="{F1C0B43A-24B4-4486-94CF-6E97EA3B21F4}" presName="parentLin" presStyleCnt="0"/>
      <dgm:spPr/>
    </dgm:pt>
    <dgm:pt modelId="{F1132CDF-11A8-4E1F-A523-F0E68A511B2C}" type="pres">
      <dgm:prSet presAssocID="{F1C0B43A-24B4-4486-94CF-6E97EA3B21F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30D5CCE0-6404-4558-82EB-EB835EBF5DF5}" type="pres">
      <dgm:prSet presAssocID="{F1C0B43A-24B4-4486-94CF-6E97EA3B21F4}" presName="parentText" presStyleLbl="node1" presStyleIdx="0" presStyleCnt="1" custScaleX="124836" custScaleY="330530" custLinFactNeighborX="55319" custLinFactNeighborY="-52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B94D6-306D-4ACF-B4C0-6A288ECA2A85}" type="pres">
      <dgm:prSet presAssocID="{F1C0B43A-24B4-4486-94CF-6E97EA3B21F4}" presName="negativeSpace" presStyleCnt="0"/>
      <dgm:spPr/>
    </dgm:pt>
    <dgm:pt modelId="{88842374-B044-4129-9912-D97272C913FB}" type="pres">
      <dgm:prSet presAssocID="{F1C0B43A-24B4-4486-94CF-6E97EA3B21F4}" presName="childText" presStyleLbl="conFgAcc1" presStyleIdx="0" presStyleCnt="1" custScaleY="195249">
        <dgm:presLayoutVars>
          <dgm:bulletEnabled val="1"/>
        </dgm:presLayoutVars>
      </dgm:prSet>
      <dgm:spPr/>
    </dgm:pt>
  </dgm:ptLst>
  <dgm:cxnLst>
    <dgm:cxn modelId="{0CEE3C1C-45F3-4B3A-B424-7BE17F2560F6}" type="presOf" srcId="{F1C0B43A-24B4-4486-94CF-6E97EA3B21F4}" destId="{F1132CDF-11A8-4E1F-A523-F0E68A511B2C}" srcOrd="0" destOrd="0" presId="urn:microsoft.com/office/officeart/2005/8/layout/list1"/>
    <dgm:cxn modelId="{D9CF7320-C418-4C85-8EDA-CB8720962270}" srcId="{E516C3BD-8470-4280-93AE-21C167E74304}" destId="{F1C0B43A-24B4-4486-94CF-6E97EA3B21F4}" srcOrd="0" destOrd="0" parTransId="{F36816CA-8340-488B-B7C9-5E74DAD8FF3C}" sibTransId="{7A508C8A-D4CC-4D4E-B2CD-EB16D690648D}"/>
    <dgm:cxn modelId="{098115C1-BAB9-45C0-A01E-C14D0B78D07B}" type="presOf" srcId="{E516C3BD-8470-4280-93AE-21C167E74304}" destId="{E74F6173-E1AF-4BAD-BEA0-3E31533E1EFE}" srcOrd="0" destOrd="0" presId="urn:microsoft.com/office/officeart/2005/8/layout/list1"/>
    <dgm:cxn modelId="{B695CB63-1D64-4975-B4B3-334BE279A7B3}" type="presOf" srcId="{F1C0B43A-24B4-4486-94CF-6E97EA3B21F4}" destId="{30D5CCE0-6404-4558-82EB-EB835EBF5DF5}" srcOrd="1" destOrd="0" presId="urn:microsoft.com/office/officeart/2005/8/layout/list1"/>
    <dgm:cxn modelId="{54272142-BEAC-4569-8CC2-958FABADA52E}" type="presParOf" srcId="{E74F6173-E1AF-4BAD-BEA0-3E31533E1EFE}" destId="{8A56AE92-AF7A-4726-8CF8-FBA6EF713556}" srcOrd="0" destOrd="0" presId="urn:microsoft.com/office/officeart/2005/8/layout/list1"/>
    <dgm:cxn modelId="{E608051D-9741-41FD-B9D7-2BAFDA815EEB}" type="presParOf" srcId="{8A56AE92-AF7A-4726-8CF8-FBA6EF713556}" destId="{F1132CDF-11A8-4E1F-A523-F0E68A511B2C}" srcOrd="0" destOrd="0" presId="urn:microsoft.com/office/officeart/2005/8/layout/list1"/>
    <dgm:cxn modelId="{52E036FC-01F7-4E5F-9DA9-6448890B7C36}" type="presParOf" srcId="{8A56AE92-AF7A-4726-8CF8-FBA6EF713556}" destId="{30D5CCE0-6404-4558-82EB-EB835EBF5DF5}" srcOrd="1" destOrd="0" presId="urn:microsoft.com/office/officeart/2005/8/layout/list1"/>
    <dgm:cxn modelId="{8373641A-0BC2-4E83-87BE-5621132DA21A}" type="presParOf" srcId="{E74F6173-E1AF-4BAD-BEA0-3E31533E1EFE}" destId="{1C7B94D6-306D-4ACF-B4C0-6A288ECA2A85}" srcOrd="1" destOrd="0" presId="urn:microsoft.com/office/officeart/2005/8/layout/list1"/>
    <dgm:cxn modelId="{006D0D0D-D5C7-4708-AF26-97403A801052}" type="presParOf" srcId="{E74F6173-E1AF-4BAD-BEA0-3E31533E1EFE}" destId="{88842374-B044-4129-9912-D97272C913F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i="0" dirty="0" smtClean="0"/>
            <a:t>ИЗ ОБЩЕГО ОБЪЕМА ИНВЕСТИЦИЙ ОКОЛО </a:t>
          </a:r>
          <a:r>
            <a:rPr lang="ru-RU" sz="1800" b="1" i="0" u="sng" dirty="0" smtClean="0"/>
            <a:t>750 МИЛЛИОНОВ РУБЛЕЙ </a:t>
          </a:r>
          <a:r>
            <a:rPr lang="ru-RU" sz="1800" b="1" i="0" dirty="0" smtClean="0"/>
            <a:t>ВЛОЖЕНЫ НАСЕЛЕНИЕМ В ИНДИВИДУАЛЬНОЕ ЖИЛИЩНОЕ СТРОИТЕЛЬСТВО</a:t>
          </a:r>
          <a:endParaRPr lang="ru-RU" sz="18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346247" custLinFactNeighborX="4812" custLinFactNeighborY="-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71CB28-8060-4F69-AAE7-0C66440772D9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18498E11-CFDC-4494-9F13-3618365A531E}" type="presOf" srcId="{74D847F3-8E68-452E-A589-F1EFDE81626A}" destId="{18F48979-7D0F-4D9C-B359-A3A553B76066}" srcOrd="0" destOrd="0" presId="urn:microsoft.com/office/officeart/2005/8/layout/default"/>
    <dgm:cxn modelId="{54BED950-CE6F-4288-BB86-0F71F8344436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000" b="1" dirty="0" smtClean="0"/>
            <a:t>пос. Лотошино, ул. Центральная</a:t>
          </a:r>
          <a:endParaRPr lang="ru-RU" sz="10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Y="10869" custLinFactNeighborX="-9812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9F6566-D002-44D9-93C6-E19A943FCA47}" type="presOf" srcId="{74D847F3-8E68-452E-A589-F1EFDE81626A}" destId="{18F48979-7D0F-4D9C-B359-A3A553B76066}" srcOrd="0" destOrd="0" presId="urn:microsoft.com/office/officeart/2005/8/layout/default"/>
    <dgm:cxn modelId="{AA95CAEA-4864-4246-9FA8-513B52C6B162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837F026-CE72-477E-9C17-BBBA14EB373E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000" b="1" dirty="0" smtClean="0"/>
            <a:t>пос. Лотошино, ул. Центральная</a:t>
          </a:r>
          <a:endParaRPr lang="ru-RU" sz="10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85525D-46EA-4F91-A5FF-478FAC35F2E3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D1854B8-B8D1-426B-932C-DAB92EC10073}" type="presOf" srcId="{990DBBB9-2965-4BC9-8C59-3EF78243B57E}" destId="{5D47FD45-634D-4C5A-8BA3-6F03A43F9447}" srcOrd="0" destOrd="0" presId="urn:microsoft.com/office/officeart/2005/8/layout/default"/>
    <dgm:cxn modelId="{EAD14F50-04F0-4B9A-811F-7C3D2D95BF6B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000" b="1" dirty="0" smtClean="0"/>
            <a:t>пос. Лотошино, ул. Центральная</a:t>
          </a:r>
          <a:endParaRPr lang="ru-RU" sz="10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000000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26F221-55BF-45FB-85DD-F78368E9E169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4D598F59-DB72-4A8B-9DCB-66DC16CEC3B4}" type="presOf" srcId="{74D847F3-8E68-452E-A589-F1EFDE81626A}" destId="{18F48979-7D0F-4D9C-B359-A3A553B76066}" srcOrd="0" destOrd="0" presId="urn:microsoft.com/office/officeart/2005/8/layout/default"/>
    <dgm:cxn modelId="{E0631DFE-E2BD-4664-88ED-F84775F15685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ПРОВЕДЕН ЯМОЧНЫЙ РЕМОНТ ДОРОГ  600 КВ. МЕТРОВ И ТЕКУЩИЙ РЕМОНТ АВТОМОБИЛЬНЫХ ДОРОГ ПРОТЯЖЕННОСТЬЮ 2,2 КМ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432067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4598DC-6F80-4A9A-A994-C083D676AAEA}" type="presOf" srcId="{990DBBB9-2965-4BC9-8C59-3EF78243B57E}" destId="{5D47FD45-634D-4C5A-8BA3-6F03A43F9447}" srcOrd="0" destOrd="0" presId="urn:microsoft.com/office/officeart/2005/8/layout/default"/>
    <dgm:cxn modelId="{0115759E-1D1F-4034-90D3-65B1183A3EAB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AF198392-3CF7-4772-BABA-D32161210FCA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400" b="1" dirty="0" smtClean="0"/>
            <a:t>В 2021 ГОДУ ЗАПЛАНИРОВАНО ОТРЕМОНТИРОВАТЬ АВТОМОБИЛЬНЫЕ ДОРОГИ ПРОТЯЖЕННОСТЬЮ 8,6 КМ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432067" custScaleY="32710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602388-EB48-4802-9260-EBE56CD403CB}" type="presOf" srcId="{990DBBB9-2965-4BC9-8C59-3EF78243B57E}" destId="{5D47FD45-634D-4C5A-8BA3-6F03A43F9447}" srcOrd="0" destOrd="0" presId="urn:microsoft.com/office/officeart/2005/8/layout/default"/>
    <dgm:cxn modelId="{EBA23586-BB56-4C0F-934B-2A9A4F6CD03F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E8E5F56E-0ED8-4D86-94BA-0E14912C06A3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2DB8B-B8D4-47E8-8073-A618EF866324}" type="presOf" srcId="{74D847F3-8E68-452E-A589-F1EFDE81626A}" destId="{18F48979-7D0F-4D9C-B359-A3A553B7606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DC4254C-2436-4F49-BCC4-CD6296A501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A9C5D-2EED-46A8-B55B-BEC6EBDBFBFF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2000" b="1" dirty="0" smtClean="0"/>
            <a:t>С НАЧАЛА ДЕЙСТВИЯ ЗАКОНА МОСКОВСКОЙ ОБЛАСТИ ОТ 01.06.2011 «О БЕСПЛАТНОМ ПРЕДОСТАВЛЕНИИ ЗЕМЕЛЬНЫХ УЧАСТКОВ МНОГОДЕТНЫМ СЕМЬЯМ В МОСКОВСКОЙ ОБЛАСТИ» В ГОРОДСКОМ ОКРУГЕ ЛОТОШИНО ПРЕДОСТАВЛЕНО БЕСПЛАТНО 160 УЧАСТКОВ</a:t>
          </a:r>
          <a:endParaRPr lang="ru-RU" sz="2000" b="1" dirty="0"/>
        </a:p>
      </dgm:t>
    </dgm:pt>
    <dgm:pt modelId="{CC8498D8-CDE1-45A2-8D66-455927C97C5C}" type="parTrans" cxnId="{C3179E10-CA89-41B1-8B50-AEC2B6CCE1B2}">
      <dgm:prSet/>
      <dgm:spPr/>
      <dgm:t>
        <a:bodyPr/>
        <a:lstStyle/>
        <a:p>
          <a:endParaRPr lang="ru-RU"/>
        </a:p>
      </dgm:t>
    </dgm:pt>
    <dgm:pt modelId="{2A132440-7276-459D-A404-F7BCF674D48B}" type="sibTrans" cxnId="{C3179E10-CA89-41B1-8B50-AEC2B6CCE1B2}">
      <dgm:prSet/>
      <dgm:spPr/>
      <dgm:t>
        <a:bodyPr/>
        <a:lstStyle/>
        <a:p>
          <a:endParaRPr lang="ru-RU"/>
        </a:p>
      </dgm:t>
    </dgm:pt>
    <dgm:pt modelId="{0275BFD8-CC02-4283-BA82-CB4A1DBEE08A}" type="pres">
      <dgm:prSet presAssocID="{4DC4254C-2436-4F49-BCC4-CD6296A50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20D5-9E2C-40B0-B09F-4E079E3E6B4A}" type="pres">
      <dgm:prSet presAssocID="{FD2A9C5D-2EED-46A8-B55B-BEC6EBDBFBFF}" presName="node" presStyleLbl="node1" presStyleIdx="0" presStyleCnt="1" custScaleX="270185" custLinFactNeighborX="178" custLinFactNeighborY="-1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79E10-CA89-41B1-8B50-AEC2B6CCE1B2}" srcId="{4DC4254C-2436-4F49-BCC4-CD6296A501D8}" destId="{FD2A9C5D-2EED-46A8-B55B-BEC6EBDBFBFF}" srcOrd="0" destOrd="0" parTransId="{CC8498D8-CDE1-45A2-8D66-455927C97C5C}" sibTransId="{2A132440-7276-459D-A404-F7BCF674D48B}"/>
    <dgm:cxn modelId="{0F8BE4ED-A806-4D14-9C95-8F39161292CE}" type="presOf" srcId="{FD2A9C5D-2EED-46A8-B55B-BEC6EBDBFBFF}" destId="{4ADD20D5-9E2C-40B0-B09F-4E079E3E6B4A}" srcOrd="0" destOrd="0" presId="urn:microsoft.com/office/officeart/2005/8/layout/default"/>
    <dgm:cxn modelId="{D64C4AE4-F0C0-495C-A806-5C1CD6C41DFD}" type="presOf" srcId="{4DC4254C-2436-4F49-BCC4-CD6296A501D8}" destId="{0275BFD8-CC02-4283-BA82-CB4A1DBEE08A}" srcOrd="0" destOrd="0" presId="urn:microsoft.com/office/officeart/2005/8/layout/default"/>
    <dgm:cxn modelId="{670D37B2-496F-406F-A10B-04A06DDBE739}" type="presParOf" srcId="{0275BFD8-CC02-4283-BA82-CB4A1DBEE08A}" destId="{4ADD20D5-9E2C-40B0-B09F-4E079E3E6B4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DC4254C-2436-4F49-BCC4-CD6296A501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A9C5D-2EED-46A8-B55B-BEC6EBDBFBFF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2000" b="1" dirty="0" smtClean="0"/>
            <a:t>ВРАЧ-РЕАНИМАТОЛОГ ЛОТОШИНСКОЙ ЦРБ ШУХРАТ БОБОЕВ – ОБЛАДАТЕЛЬ СЕРТИФИКАТА НА ПРИОБРЕТЕНИЕ ЖИЛЬЯ ПО ПРОГРАММЕ «СОЦИАЛЬНАЯ ИПОТЕКА»</a:t>
          </a:r>
          <a:endParaRPr lang="ru-RU" sz="2000" b="1" dirty="0"/>
        </a:p>
      </dgm:t>
    </dgm:pt>
    <dgm:pt modelId="{CC8498D8-CDE1-45A2-8D66-455927C97C5C}" type="parTrans" cxnId="{C3179E10-CA89-41B1-8B50-AEC2B6CCE1B2}">
      <dgm:prSet/>
      <dgm:spPr/>
      <dgm:t>
        <a:bodyPr/>
        <a:lstStyle/>
        <a:p>
          <a:endParaRPr lang="ru-RU"/>
        </a:p>
      </dgm:t>
    </dgm:pt>
    <dgm:pt modelId="{2A132440-7276-459D-A404-F7BCF674D48B}" type="sibTrans" cxnId="{C3179E10-CA89-41B1-8B50-AEC2B6CCE1B2}">
      <dgm:prSet/>
      <dgm:spPr/>
      <dgm:t>
        <a:bodyPr/>
        <a:lstStyle/>
        <a:p>
          <a:endParaRPr lang="ru-RU"/>
        </a:p>
      </dgm:t>
    </dgm:pt>
    <dgm:pt modelId="{0275BFD8-CC02-4283-BA82-CB4A1DBEE08A}" type="pres">
      <dgm:prSet presAssocID="{4DC4254C-2436-4F49-BCC4-CD6296A50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20D5-9E2C-40B0-B09F-4E079E3E6B4A}" type="pres">
      <dgm:prSet presAssocID="{FD2A9C5D-2EED-46A8-B55B-BEC6EBDBFBFF}" presName="node" presStyleLbl="node1" presStyleIdx="0" presStyleCnt="1" custScaleX="418030" custLinFactNeighborX="178" custLinFactNeighborY="-1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79E10-CA89-41B1-8B50-AEC2B6CCE1B2}" srcId="{4DC4254C-2436-4F49-BCC4-CD6296A501D8}" destId="{FD2A9C5D-2EED-46A8-B55B-BEC6EBDBFBFF}" srcOrd="0" destOrd="0" parTransId="{CC8498D8-CDE1-45A2-8D66-455927C97C5C}" sibTransId="{2A132440-7276-459D-A404-F7BCF674D48B}"/>
    <dgm:cxn modelId="{DA0B6215-E5A9-42C7-8823-0FE14A285AE0}" type="presOf" srcId="{FD2A9C5D-2EED-46A8-B55B-BEC6EBDBFBFF}" destId="{4ADD20D5-9E2C-40B0-B09F-4E079E3E6B4A}" srcOrd="0" destOrd="0" presId="urn:microsoft.com/office/officeart/2005/8/layout/default"/>
    <dgm:cxn modelId="{7BBC8135-C01D-4827-8FFA-8DBF9A6B9C36}" type="presOf" srcId="{4DC4254C-2436-4F49-BCC4-CD6296A501D8}" destId="{0275BFD8-CC02-4283-BA82-CB4A1DBEE08A}" srcOrd="0" destOrd="0" presId="urn:microsoft.com/office/officeart/2005/8/layout/default"/>
    <dgm:cxn modelId="{E5401F9E-FFA0-4230-8A28-AA3939CFE277}" type="presParOf" srcId="{0275BFD8-CC02-4283-BA82-CB4A1DBEE08A}" destId="{4ADD20D5-9E2C-40B0-B09F-4E079E3E6B4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DC4254C-2436-4F49-BCC4-CD6296A501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A9C5D-2EED-46A8-B55B-BEC6EBDBFBFF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2000" b="1" i="0" dirty="0" smtClean="0"/>
            <a:t>ВРУЧЕНИЕ МОЛОДЫМ СЕМЬЯМ СВИДЕТЕЛЬСТВ О ПРАВЕ НА ПОЛУЧЕНИЕ СОЦИАЛЬНОЙ ВЫПЛАТЫ НА ПРИОБРЕТЕНИЕ ЖИЛОГО ПОМЕЩЕНИЯ ИЛИ СТРОИТЕЛЬСТВО ИНДИВИДУАЛЬНОГО ЖИЛОГО ДОМА</a:t>
          </a:r>
          <a:endParaRPr lang="ru-RU" sz="2000" b="1" dirty="0"/>
        </a:p>
      </dgm:t>
    </dgm:pt>
    <dgm:pt modelId="{CC8498D8-CDE1-45A2-8D66-455927C97C5C}" type="parTrans" cxnId="{C3179E10-CA89-41B1-8B50-AEC2B6CCE1B2}">
      <dgm:prSet/>
      <dgm:spPr/>
      <dgm:t>
        <a:bodyPr/>
        <a:lstStyle/>
        <a:p>
          <a:endParaRPr lang="ru-RU"/>
        </a:p>
      </dgm:t>
    </dgm:pt>
    <dgm:pt modelId="{2A132440-7276-459D-A404-F7BCF674D48B}" type="sibTrans" cxnId="{C3179E10-CA89-41B1-8B50-AEC2B6CCE1B2}">
      <dgm:prSet/>
      <dgm:spPr/>
      <dgm:t>
        <a:bodyPr/>
        <a:lstStyle/>
        <a:p>
          <a:endParaRPr lang="ru-RU"/>
        </a:p>
      </dgm:t>
    </dgm:pt>
    <dgm:pt modelId="{0275BFD8-CC02-4283-BA82-CB4A1DBEE08A}" type="pres">
      <dgm:prSet presAssocID="{4DC4254C-2436-4F49-BCC4-CD6296A50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20D5-9E2C-40B0-B09F-4E079E3E6B4A}" type="pres">
      <dgm:prSet presAssocID="{FD2A9C5D-2EED-46A8-B55B-BEC6EBDBFBFF}" presName="node" presStyleLbl="node1" presStyleIdx="0" presStyleCnt="1" custScaleX="358942" custLinFactNeighborX="178" custLinFactNeighborY="-10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79E10-CA89-41B1-8B50-AEC2B6CCE1B2}" srcId="{4DC4254C-2436-4F49-BCC4-CD6296A501D8}" destId="{FD2A9C5D-2EED-46A8-B55B-BEC6EBDBFBFF}" srcOrd="0" destOrd="0" parTransId="{CC8498D8-CDE1-45A2-8D66-455927C97C5C}" sibTransId="{2A132440-7276-459D-A404-F7BCF674D48B}"/>
    <dgm:cxn modelId="{CEC42597-8828-40B7-8259-CEE41FB38376}" type="presOf" srcId="{FD2A9C5D-2EED-46A8-B55B-BEC6EBDBFBFF}" destId="{4ADD20D5-9E2C-40B0-B09F-4E079E3E6B4A}" srcOrd="0" destOrd="0" presId="urn:microsoft.com/office/officeart/2005/8/layout/default"/>
    <dgm:cxn modelId="{EFF8B485-68F8-4D0B-9FFB-93F0A6ED3A61}" type="presOf" srcId="{4DC4254C-2436-4F49-BCC4-CD6296A501D8}" destId="{0275BFD8-CC02-4283-BA82-CB4A1DBEE08A}" srcOrd="0" destOrd="0" presId="urn:microsoft.com/office/officeart/2005/8/layout/default"/>
    <dgm:cxn modelId="{D8D7219D-F041-4CB7-ADF6-214D9383CE27}" type="presParOf" srcId="{0275BFD8-CC02-4283-BA82-CB4A1DBEE08A}" destId="{4ADD20D5-9E2C-40B0-B09F-4E079E3E6B4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D0B109D-804D-4978-B021-84E5ED642F6E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A4A716B-DEE0-4B66-B387-5EFED184F1DA}">
      <dgm:prSet phldrT="[Текст]"/>
      <dgm:spPr/>
      <dgm:t>
        <a:bodyPr/>
        <a:lstStyle/>
        <a:p>
          <a:r>
            <a:rPr lang="ru-RU" b="1" dirty="0" smtClean="0"/>
            <a:t>944 СЕМЬИ</a:t>
          </a:r>
          <a:endParaRPr lang="ru-RU" b="1" dirty="0"/>
        </a:p>
      </dgm:t>
    </dgm:pt>
    <dgm:pt modelId="{F55038A0-1211-42D8-B34C-75E12E181330}" type="parTrans" cxnId="{C324C871-6381-4361-999C-18DC313A1B42}">
      <dgm:prSet/>
      <dgm:spPr/>
      <dgm:t>
        <a:bodyPr/>
        <a:lstStyle/>
        <a:p>
          <a:endParaRPr lang="ru-RU"/>
        </a:p>
      </dgm:t>
    </dgm:pt>
    <dgm:pt modelId="{06920781-5502-47B4-96DD-84CBDB95BDD8}" type="sibTrans" cxnId="{C324C871-6381-4361-999C-18DC313A1B42}">
      <dgm:prSet/>
      <dgm:spPr/>
      <dgm:t>
        <a:bodyPr/>
        <a:lstStyle/>
        <a:p>
          <a:endParaRPr lang="ru-RU"/>
        </a:p>
      </dgm:t>
    </dgm:pt>
    <dgm:pt modelId="{2898F4D0-3764-4DAB-8EDD-CBA7DB248075}">
      <dgm:prSet phldrT="[Текст]"/>
      <dgm:spPr/>
      <dgm:t>
        <a:bodyPr/>
        <a:lstStyle/>
        <a:p>
          <a:r>
            <a:rPr lang="ru-RU" b="1" dirty="0" smtClean="0"/>
            <a:t>1425 ГРАЖДАН</a:t>
          </a:r>
          <a:endParaRPr lang="ru-RU" b="1" dirty="0"/>
        </a:p>
      </dgm:t>
    </dgm:pt>
    <dgm:pt modelId="{E320A6A9-C5C9-4623-8B3C-3ADDE8AD5AB9}" type="parTrans" cxnId="{1C3926BE-02F4-45FD-BCED-50CA9F670908}">
      <dgm:prSet/>
      <dgm:spPr/>
      <dgm:t>
        <a:bodyPr/>
        <a:lstStyle/>
        <a:p>
          <a:endParaRPr lang="ru-RU"/>
        </a:p>
      </dgm:t>
    </dgm:pt>
    <dgm:pt modelId="{14D54971-46E1-4E93-BFC1-AEAAFD29B933}" type="sibTrans" cxnId="{1C3926BE-02F4-45FD-BCED-50CA9F670908}">
      <dgm:prSet/>
      <dgm:spPr/>
      <dgm:t>
        <a:bodyPr/>
        <a:lstStyle/>
        <a:p>
          <a:endParaRPr lang="ru-RU"/>
        </a:p>
      </dgm:t>
    </dgm:pt>
    <dgm:pt modelId="{474E9915-BA85-4D17-A3B5-53983D2AC3DC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ПОЛУЧИЛИ СУБСИДИЮ НА ОПЛАТУ ЖИЛЬЯ</a:t>
          </a:r>
          <a:endParaRPr lang="ru-RU" b="1" dirty="0"/>
        </a:p>
      </dgm:t>
    </dgm:pt>
    <dgm:pt modelId="{C010991B-9462-453E-AFDE-5995F1AAA079}" type="parTrans" cxnId="{D2468065-3C59-4477-AD6A-0167B6B1D4E5}">
      <dgm:prSet/>
      <dgm:spPr/>
      <dgm:t>
        <a:bodyPr/>
        <a:lstStyle/>
        <a:p>
          <a:endParaRPr lang="ru-RU"/>
        </a:p>
      </dgm:t>
    </dgm:pt>
    <dgm:pt modelId="{BC080CA2-AB2D-4426-BFCE-D540C760428D}" type="sibTrans" cxnId="{D2468065-3C59-4477-AD6A-0167B6B1D4E5}">
      <dgm:prSet/>
      <dgm:spPr/>
      <dgm:t>
        <a:bodyPr/>
        <a:lstStyle/>
        <a:p>
          <a:endParaRPr lang="ru-RU"/>
        </a:p>
      </dgm:t>
    </dgm:pt>
    <dgm:pt modelId="{1700318B-0A66-4B15-889C-A8DFA2EC053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НА ОБЩУЮ СУММУ 21 573 тыс. рублей</a:t>
          </a:r>
          <a:endParaRPr lang="ru-RU" b="1" dirty="0"/>
        </a:p>
      </dgm:t>
    </dgm:pt>
    <dgm:pt modelId="{BB0F610B-038F-4CB2-A6DB-05CC9CA8DC2C}" type="parTrans" cxnId="{A3190F23-1F8E-47C9-BC49-2CDD4816E2FA}">
      <dgm:prSet/>
      <dgm:spPr/>
      <dgm:t>
        <a:bodyPr/>
        <a:lstStyle/>
        <a:p>
          <a:endParaRPr lang="ru-RU"/>
        </a:p>
      </dgm:t>
    </dgm:pt>
    <dgm:pt modelId="{702E796D-5CA1-44E2-9D76-501A7A99CF20}" type="sibTrans" cxnId="{A3190F23-1F8E-47C9-BC49-2CDD4816E2FA}">
      <dgm:prSet/>
      <dgm:spPr/>
      <dgm:t>
        <a:bodyPr/>
        <a:lstStyle/>
        <a:p>
          <a:endParaRPr lang="ru-RU"/>
        </a:p>
      </dgm:t>
    </dgm:pt>
    <dgm:pt modelId="{0DA5F17F-6A38-49BA-876C-9E792E9DF60F}" type="pres">
      <dgm:prSet presAssocID="{AD0B109D-804D-4978-B021-84E5ED642F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092CBE-D85D-46D5-8462-E5E9C8E5F0DD}" type="pres">
      <dgm:prSet presAssocID="{6A4A716B-DEE0-4B66-B387-5EFED184F1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D03EA-CE07-461D-965B-B99BA101AAC0}" type="pres">
      <dgm:prSet presAssocID="{06920781-5502-47B4-96DD-84CBDB95BDD8}" presName="sibTrans" presStyleCnt="0"/>
      <dgm:spPr/>
    </dgm:pt>
    <dgm:pt modelId="{7197CE28-5AB7-4F56-B5A1-E38DB09D90EA}" type="pres">
      <dgm:prSet presAssocID="{2898F4D0-3764-4DAB-8EDD-CBA7DB24807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B9E89-D097-47FE-9361-30AE7C3250BA}" type="pres">
      <dgm:prSet presAssocID="{14D54971-46E1-4E93-BFC1-AEAAFD29B933}" presName="sibTrans" presStyleCnt="0"/>
      <dgm:spPr/>
    </dgm:pt>
    <dgm:pt modelId="{534724DD-6F12-4924-B50C-4353BAEE1CC3}" type="pres">
      <dgm:prSet presAssocID="{474E9915-BA85-4D17-A3B5-53983D2AC3D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EE3BE-E3D1-4161-A07A-DD639EB66822}" type="pres">
      <dgm:prSet presAssocID="{BC080CA2-AB2D-4426-BFCE-D540C760428D}" presName="sibTrans" presStyleCnt="0"/>
      <dgm:spPr/>
    </dgm:pt>
    <dgm:pt modelId="{F5D9FD4D-0C3A-4886-A281-E86CDAE1E5C9}" type="pres">
      <dgm:prSet presAssocID="{1700318B-0A66-4B15-889C-A8DFA2EC053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45F654-97C1-466C-815B-98C601AEAD45}" type="presOf" srcId="{6A4A716B-DEE0-4B66-B387-5EFED184F1DA}" destId="{07092CBE-D85D-46D5-8462-E5E9C8E5F0DD}" srcOrd="0" destOrd="0" presId="urn:microsoft.com/office/officeart/2005/8/layout/hList6"/>
    <dgm:cxn modelId="{1D1608E0-7960-491A-A4DA-0E1FFF069532}" type="presOf" srcId="{474E9915-BA85-4D17-A3B5-53983D2AC3DC}" destId="{534724DD-6F12-4924-B50C-4353BAEE1CC3}" srcOrd="0" destOrd="0" presId="urn:microsoft.com/office/officeart/2005/8/layout/hList6"/>
    <dgm:cxn modelId="{1C3926BE-02F4-45FD-BCED-50CA9F670908}" srcId="{AD0B109D-804D-4978-B021-84E5ED642F6E}" destId="{2898F4D0-3764-4DAB-8EDD-CBA7DB248075}" srcOrd="1" destOrd="0" parTransId="{E320A6A9-C5C9-4623-8B3C-3ADDE8AD5AB9}" sibTransId="{14D54971-46E1-4E93-BFC1-AEAAFD29B933}"/>
    <dgm:cxn modelId="{CD6933F3-41E0-40D4-9059-16D8DF59BCA7}" type="presOf" srcId="{AD0B109D-804D-4978-B021-84E5ED642F6E}" destId="{0DA5F17F-6A38-49BA-876C-9E792E9DF60F}" srcOrd="0" destOrd="0" presId="urn:microsoft.com/office/officeart/2005/8/layout/hList6"/>
    <dgm:cxn modelId="{A3190F23-1F8E-47C9-BC49-2CDD4816E2FA}" srcId="{AD0B109D-804D-4978-B021-84E5ED642F6E}" destId="{1700318B-0A66-4B15-889C-A8DFA2EC053D}" srcOrd="3" destOrd="0" parTransId="{BB0F610B-038F-4CB2-A6DB-05CC9CA8DC2C}" sibTransId="{702E796D-5CA1-44E2-9D76-501A7A99CF20}"/>
    <dgm:cxn modelId="{D2468065-3C59-4477-AD6A-0167B6B1D4E5}" srcId="{AD0B109D-804D-4978-B021-84E5ED642F6E}" destId="{474E9915-BA85-4D17-A3B5-53983D2AC3DC}" srcOrd="2" destOrd="0" parTransId="{C010991B-9462-453E-AFDE-5995F1AAA079}" sibTransId="{BC080CA2-AB2D-4426-BFCE-D540C760428D}"/>
    <dgm:cxn modelId="{DEECA97A-C318-4975-A557-EC83DBE1D478}" type="presOf" srcId="{1700318B-0A66-4B15-889C-A8DFA2EC053D}" destId="{F5D9FD4D-0C3A-4886-A281-E86CDAE1E5C9}" srcOrd="0" destOrd="0" presId="urn:microsoft.com/office/officeart/2005/8/layout/hList6"/>
    <dgm:cxn modelId="{9EA13EC3-818C-4FC2-A786-4793DB23CF46}" type="presOf" srcId="{2898F4D0-3764-4DAB-8EDD-CBA7DB248075}" destId="{7197CE28-5AB7-4F56-B5A1-E38DB09D90EA}" srcOrd="0" destOrd="0" presId="urn:microsoft.com/office/officeart/2005/8/layout/hList6"/>
    <dgm:cxn modelId="{C324C871-6381-4361-999C-18DC313A1B42}" srcId="{AD0B109D-804D-4978-B021-84E5ED642F6E}" destId="{6A4A716B-DEE0-4B66-B387-5EFED184F1DA}" srcOrd="0" destOrd="0" parTransId="{F55038A0-1211-42D8-B34C-75E12E181330}" sibTransId="{06920781-5502-47B4-96DD-84CBDB95BDD8}"/>
    <dgm:cxn modelId="{03E12956-867D-4D2B-87E9-DF4379481F6D}" type="presParOf" srcId="{0DA5F17F-6A38-49BA-876C-9E792E9DF60F}" destId="{07092CBE-D85D-46D5-8462-E5E9C8E5F0DD}" srcOrd="0" destOrd="0" presId="urn:microsoft.com/office/officeart/2005/8/layout/hList6"/>
    <dgm:cxn modelId="{02C6430A-6DEC-40C9-8251-5B9C3CC1E0E1}" type="presParOf" srcId="{0DA5F17F-6A38-49BA-876C-9E792E9DF60F}" destId="{864D03EA-CE07-461D-965B-B99BA101AAC0}" srcOrd="1" destOrd="0" presId="urn:microsoft.com/office/officeart/2005/8/layout/hList6"/>
    <dgm:cxn modelId="{4301E9ED-7832-4993-9F2B-F8BF28DCFC28}" type="presParOf" srcId="{0DA5F17F-6A38-49BA-876C-9E792E9DF60F}" destId="{7197CE28-5AB7-4F56-B5A1-E38DB09D90EA}" srcOrd="2" destOrd="0" presId="urn:microsoft.com/office/officeart/2005/8/layout/hList6"/>
    <dgm:cxn modelId="{F6D96AD7-74B0-4DA8-B66C-2F545024CDEB}" type="presParOf" srcId="{0DA5F17F-6A38-49BA-876C-9E792E9DF60F}" destId="{2FBB9E89-D097-47FE-9361-30AE7C3250BA}" srcOrd="3" destOrd="0" presId="urn:microsoft.com/office/officeart/2005/8/layout/hList6"/>
    <dgm:cxn modelId="{299442AC-9E72-4D7A-B8F8-CA6D47B6ED8F}" type="presParOf" srcId="{0DA5F17F-6A38-49BA-876C-9E792E9DF60F}" destId="{534724DD-6F12-4924-B50C-4353BAEE1CC3}" srcOrd="4" destOrd="0" presId="urn:microsoft.com/office/officeart/2005/8/layout/hList6"/>
    <dgm:cxn modelId="{69A83A37-5F4E-44A2-9B37-F7D4E51A1F4F}" type="presParOf" srcId="{0DA5F17F-6A38-49BA-876C-9E792E9DF60F}" destId="{02EEE3BE-E3D1-4161-A07A-DD639EB66822}" srcOrd="5" destOrd="0" presId="urn:microsoft.com/office/officeart/2005/8/layout/hList6"/>
    <dgm:cxn modelId="{52487BBC-44CE-4A9D-B599-A37CB534AB66}" type="presParOf" srcId="{0DA5F17F-6A38-49BA-876C-9E792E9DF60F}" destId="{F5D9FD4D-0C3A-4886-A281-E86CDAE1E5C9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7159E-C58F-4723-B2DF-1D4106AA8E08}" type="doc">
      <dgm:prSet loTypeId="urn:microsoft.com/office/officeart/2005/8/layout/default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3BD7205-418A-4BA3-BF19-0E3269B2BFD8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/>
            <a:t>+ 90 рабочих мест</a:t>
          </a:r>
          <a:endParaRPr lang="ru-RU" b="1" dirty="0"/>
        </a:p>
      </dgm:t>
    </dgm:pt>
    <dgm:pt modelId="{EC456A91-4F33-48A5-8D77-7451608C087F}" type="parTrans" cxnId="{6460B2F6-8585-4DF4-9087-8BDA97123FCC}">
      <dgm:prSet/>
      <dgm:spPr/>
      <dgm:t>
        <a:bodyPr/>
        <a:lstStyle/>
        <a:p>
          <a:endParaRPr lang="ru-RU"/>
        </a:p>
      </dgm:t>
    </dgm:pt>
    <dgm:pt modelId="{66C36111-65E8-4E93-BDF0-B5B8007B28EA}" type="sibTrans" cxnId="{6460B2F6-8585-4DF4-9087-8BDA97123FCC}">
      <dgm:prSet/>
      <dgm:spPr/>
      <dgm:t>
        <a:bodyPr/>
        <a:lstStyle/>
        <a:p>
          <a:endParaRPr lang="ru-RU"/>
        </a:p>
      </dgm:t>
    </dgm:pt>
    <dgm:pt modelId="{99802BA3-AFB5-4603-8DE0-66CDF482A242}" type="pres">
      <dgm:prSet presAssocID="{95C7159E-C58F-4723-B2DF-1D4106AA8E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C1CD1-A341-433E-AB81-B0B3A2E7F2CF}" type="pres">
      <dgm:prSet presAssocID="{A3BD7205-418A-4BA3-BF19-0E3269B2BFD8}" presName="node" presStyleLbl="node1" presStyleIdx="0" presStyleCnt="1" custLinFactNeighborX="-40060" custLinFactNeighborY="57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C22D46-1F07-48B1-AA2A-E9B8CB0D6E9C}" type="presOf" srcId="{A3BD7205-418A-4BA3-BF19-0E3269B2BFD8}" destId="{C9BC1CD1-A341-433E-AB81-B0B3A2E7F2CF}" srcOrd="0" destOrd="0" presId="urn:microsoft.com/office/officeart/2005/8/layout/default"/>
    <dgm:cxn modelId="{2FF68034-A275-4CF9-86ED-0E357DE07F3A}" type="presOf" srcId="{95C7159E-C58F-4723-B2DF-1D4106AA8E08}" destId="{99802BA3-AFB5-4603-8DE0-66CDF482A242}" srcOrd="0" destOrd="0" presId="urn:microsoft.com/office/officeart/2005/8/layout/default"/>
    <dgm:cxn modelId="{6460B2F6-8585-4DF4-9087-8BDA97123FCC}" srcId="{95C7159E-C58F-4723-B2DF-1D4106AA8E08}" destId="{A3BD7205-418A-4BA3-BF19-0E3269B2BFD8}" srcOrd="0" destOrd="0" parTransId="{EC456A91-4F33-48A5-8D77-7451608C087F}" sibTransId="{66C36111-65E8-4E93-BDF0-B5B8007B28EA}"/>
    <dgm:cxn modelId="{532BB70E-68B9-4D01-B36F-181F2064E790}" type="presParOf" srcId="{99802BA3-AFB5-4603-8DE0-66CDF482A242}" destId="{C9BC1CD1-A341-433E-AB81-B0B3A2E7F2C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DC4254C-2436-4F49-BCC4-CD6296A501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A9C5D-2EED-46A8-B55B-BEC6EBDBFBFF}">
      <dgm:prSet phldrT="[Текст]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 sz="2000" b="1" dirty="0"/>
        </a:p>
      </dgm:t>
    </dgm:pt>
    <dgm:pt modelId="{2A132440-7276-459D-A404-F7BCF674D48B}" type="sibTrans" cxnId="{C3179E10-CA89-41B1-8B50-AEC2B6CCE1B2}">
      <dgm:prSet/>
      <dgm:spPr/>
      <dgm:t>
        <a:bodyPr/>
        <a:lstStyle/>
        <a:p>
          <a:endParaRPr lang="ru-RU"/>
        </a:p>
      </dgm:t>
    </dgm:pt>
    <dgm:pt modelId="{CC8498D8-CDE1-45A2-8D66-455927C97C5C}" type="parTrans" cxnId="{C3179E10-CA89-41B1-8B50-AEC2B6CCE1B2}">
      <dgm:prSet/>
      <dgm:spPr/>
      <dgm:t>
        <a:bodyPr/>
        <a:lstStyle/>
        <a:p>
          <a:endParaRPr lang="ru-RU"/>
        </a:p>
      </dgm:t>
    </dgm:pt>
    <dgm:pt modelId="{0275BFD8-CC02-4283-BA82-CB4A1DBEE08A}" type="pres">
      <dgm:prSet presAssocID="{4DC4254C-2436-4F49-BCC4-CD6296A50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D20D5-9E2C-40B0-B09F-4E079E3E6B4A}" type="pres">
      <dgm:prSet presAssocID="{FD2A9C5D-2EED-46A8-B55B-BEC6EBDBFBFF}" presName="node" presStyleLbl="node1" presStyleIdx="0" presStyleCnt="1" custScaleX="270185" custScaleY="125056" custLinFactNeighborX="-17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79E10-CA89-41B1-8B50-AEC2B6CCE1B2}" srcId="{4DC4254C-2436-4F49-BCC4-CD6296A501D8}" destId="{FD2A9C5D-2EED-46A8-B55B-BEC6EBDBFBFF}" srcOrd="0" destOrd="0" parTransId="{CC8498D8-CDE1-45A2-8D66-455927C97C5C}" sibTransId="{2A132440-7276-459D-A404-F7BCF674D48B}"/>
    <dgm:cxn modelId="{942D326D-39A3-43CE-9450-AE4B2C858A72}" type="presOf" srcId="{FD2A9C5D-2EED-46A8-B55B-BEC6EBDBFBFF}" destId="{4ADD20D5-9E2C-40B0-B09F-4E079E3E6B4A}" srcOrd="0" destOrd="0" presId="urn:microsoft.com/office/officeart/2005/8/layout/default"/>
    <dgm:cxn modelId="{FDC281E3-72B4-457B-9093-613226B693E1}" type="presOf" srcId="{4DC4254C-2436-4F49-BCC4-CD6296A501D8}" destId="{0275BFD8-CC02-4283-BA82-CB4A1DBEE08A}" srcOrd="0" destOrd="0" presId="urn:microsoft.com/office/officeart/2005/8/layout/default"/>
    <dgm:cxn modelId="{DEFB1617-EDD4-4083-96A9-71689CD620BE}" type="presParOf" srcId="{0275BFD8-CC02-4283-BA82-CB4A1DBEE08A}" destId="{4ADD20D5-9E2C-40B0-B09F-4E079E3E6B4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В СООТВЕТСТВИИ С ПОСТАНОВЛЕНИЕМ ПРАВИТЕЛЬСТВА МОСКОВСКОЙ ОБЛАСТИ МАРЬЯМ ПОЛУЧИЛА ДЕНЕЖНОЕ ПООЩРЕНИЕ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121405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13F341-2A69-4993-9094-90310AD97E1C}" type="presOf" srcId="{990DBBB9-2965-4BC9-8C59-3EF78243B57E}" destId="{5D47FD45-634D-4C5A-8BA3-6F03A43F9447}" srcOrd="0" destOrd="0" presId="urn:microsoft.com/office/officeart/2005/8/layout/default"/>
    <dgm:cxn modelId="{F481BBCB-7ACF-4EF6-BA6C-1F46DFAA7385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2284E153-B4B5-480F-8E68-F54373EA8C0F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D7AEEBA-E10E-49AA-9002-966EF8AF1F55}" type="doc">
      <dgm:prSet loTypeId="urn:microsoft.com/office/officeart/2005/8/layout/vList5" loCatId="list" qsTypeId="urn:microsoft.com/office/officeart/2005/8/quickstyle/3d9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BFA26F02-2348-4573-A3B6-BFFEED95C2A8}">
      <dgm:prSet phldrT="[Текст]"/>
      <dgm:spPr/>
      <dgm:t>
        <a:bodyPr/>
        <a:lstStyle/>
        <a:p>
          <a:r>
            <a:rPr lang="ru-RU" dirty="0" smtClean="0"/>
            <a:t>2021 год</a:t>
          </a:r>
          <a:endParaRPr lang="ru-RU" dirty="0"/>
        </a:p>
      </dgm:t>
    </dgm:pt>
    <dgm:pt modelId="{7996E77F-AB8C-4327-982C-912602F3D148}" type="parTrans" cxnId="{B7873DF8-377A-4CBA-8AB8-DED469E0BEFD}">
      <dgm:prSet/>
      <dgm:spPr/>
      <dgm:t>
        <a:bodyPr/>
        <a:lstStyle/>
        <a:p>
          <a:endParaRPr lang="ru-RU"/>
        </a:p>
      </dgm:t>
    </dgm:pt>
    <dgm:pt modelId="{C9A55BD0-BEED-4F94-9B61-F72919B09315}" type="sibTrans" cxnId="{B7873DF8-377A-4CBA-8AB8-DED469E0BEFD}">
      <dgm:prSet/>
      <dgm:spPr/>
      <dgm:t>
        <a:bodyPr/>
        <a:lstStyle/>
        <a:p>
          <a:endParaRPr lang="ru-RU"/>
        </a:p>
      </dgm:t>
    </dgm:pt>
    <dgm:pt modelId="{4E62C326-969E-492C-9D2E-B5ED6D8E60B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МОУ «ВВЕДЕНСКАЯ СРЕДНЯЯ ОБЩЕОБРАЗОВАТЕЛЬНАЯ ШКОЛА»</a:t>
          </a:r>
          <a:endParaRPr lang="ru-RU" b="1" dirty="0">
            <a:solidFill>
              <a:schemeClr val="bg1"/>
            </a:solidFill>
          </a:endParaRPr>
        </a:p>
      </dgm:t>
    </dgm:pt>
    <dgm:pt modelId="{5F933B8B-2686-4299-8C70-613E909BAC11}" type="parTrans" cxnId="{69FDD2AE-3339-4386-992F-FB1FB0C6B0C4}">
      <dgm:prSet/>
      <dgm:spPr/>
      <dgm:t>
        <a:bodyPr/>
        <a:lstStyle/>
        <a:p>
          <a:endParaRPr lang="ru-RU"/>
        </a:p>
      </dgm:t>
    </dgm:pt>
    <dgm:pt modelId="{7A582FA6-2A93-4894-B4C7-EEFBEAE201C2}" type="sibTrans" cxnId="{69FDD2AE-3339-4386-992F-FB1FB0C6B0C4}">
      <dgm:prSet/>
      <dgm:spPr/>
      <dgm:t>
        <a:bodyPr/>
        <a:lstStyle/>
        <a:p>
          <a:endParaRPr lang="ru-RU"/>
        </a:p>
      </dgm:t>
    </dgm:pt>
    <dgm:pt modelId="{5489DDC5-BB1E-4426-82B8-B2CAC2E4FFA4}">
      <dgm:prSet phldrT="[Текст]"/>
      <dgm:spPr/>
      <dgm:t>
        <a:bodyPr/>
        <a:lstStyle/>
        <a:p>
          <a:r>
            <a:rPr lang="ru-RU" dirty="0" smtClean="0"/>
            <a:t>2022 год</a:t>
          </a:r>
          <a:endParaRPr lang="ru-RU" dirty="0"/>
        </a:p>
      </dgm:t>
    </dgm:pt>
    <dgm:pt modelId="{76813499-303A-4B7F-B311-4ACECA7D1E93}" type="parTrans" cxnId="{3EE2C266-09EB-4794-AA58-4BA4BA9148BE}">
      <dgm:prSet/>
      <dgm:spPr/>
      <dgm:t>
        <a:bodyPr/>
        <a:lstStyle/>
        <a:p>
          <a:endParaRPr lang="ru-RU"/>
        </a:p>
      </dgm:t>
    </dgm:pt>
    <dgm:pt modelId="{C92155E7-970E-4569-82A9-332811F77D5D}" type="sibTrans" cxnId="{3EE2C266-09EB-4794-AA58-4BA4BA9148BE}">
      <dgm:prSet/>
      <dgm:spPr/>
      <dgm:t>
        <a:bodyPr/>
        <a:lstStyle/>
        <a:p>
          <a:endParaRPr lang="ru-RU"/>
        </a:p>
      </dgm:t>
    </dgm:pt>
    <dgm:pt modelId="{10CBCB24-050B-4EEC-9F6D-5BBBF29A01CD}">
      <dgm:prSet phldrT="[Текст]"/>
      <dgm:spPr/>
      <dgm:t>
        <a:bodyPr/>
        <a:lstStyle/>
        <a:p>
          <a:endParaRPr lang="ru-RU" sz="1100" dirty="0"/>
        </a:p>
      </dgm:t>
    </dgm:pt>
    <dgm:pt modelId="{2663F845-93F5-4B21-B92E-915D7D42B7BF}" type="parTrans" cxnId="{A59B3118-B2F2-4B30-9971-3FD1BDCBA38F}">
      <dgm:prSet/>
      <dgm:spPr/>
      <dgm:t>
        <a:bodyPr/>
        <a:lstStyle/>
        <a:p>
          <a:endParaRPr lang="ru-RU"/>
        </a:p>
      </dgm:t>
    </dgm:pt>
    <dgm:pt modelId="{B44E80B7-4656-48D1-85F3-86A5D57BB62D}" type="sibTrans" cxnId="{A59B3118-B2F2-4B30-9971-3FD1BDCBA38F}">
      <dgm:prSet/>
      <dgm:spPr/>
      <dgm:t>
        <a:bodyPr/>
        <a:lstStyle/>
        <a:p>
          <a:endParaRPr lang="ru-RU"/>
        </a:p>
      </dgm:t>
    </dgm:pt>
    <dgm:pt modelId="{317BF9A2-24D5-4D1A-93F6-A3F2E787E256}">
      <dgm:prSet phldrT="[Текст]"/>
      <dgm:spPr/>
      <dgm:t>
        <a:bodyPr/>
        <a:lstStyle/>
        <a:p>
          <a:r>
            <a:rPr lang="ru-RU" dirty="0" smtClean="0"/>
            <a:t>2023 год</a:t>
          </a:r>
          <a:endParaRPr lang="ru-RU" dirty="0"/>
        </a:p>
      </dgm:t>
    </dgm:pt>
    <dgm:pt modelId="{65BF9A8B-D90E-47D7-9E2A-68DD425E0F39}" type="parTrans" cxnId="{386E5CEA-1CE7-4FF5-BE29-62D27CB57693}">
      <dgm:prSet/>
      <dgm:spPr/>
      <dgm:t>
        <a:bodyPr/>
        <a:lstStyle/>
        <a:p>
          <a:endParaRPr lang="ru-RU"/>
        </a:p>
      </dgm:t>
    </dgm:pt>
    <dgm:pt modelId="{5787D61C-DCC3-473F-BE7C-AE768A4364B8}" type="sibTrans" cxnId="{386E5CEA-1CE7-4FF5-BE29-62D27CB57693}">
      <dgm:prSet/>
      <dgm:spPr/>
      <dgm:t>
        <a:bodyPr/>
        <a:lstStyle/>
        <a:p>
          <a:endParaRPr lang="ru-RU"/>
        </a:p>
      </dgm:t>
    </dgm:pt>
    <dgm:pt modelId="{69E3E798-2AB2-47D2-88D7-B45CF704D77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МОУ «ЛОТОШИНСКАЯ СРЕДНЯЯ ОБЩЕОБРАЗОВАТЕЛЬНАЯ ШКОЛА №2»</a:t>
          </a:r>
          <a:endParaRPr lang="ru-RU" sz="1600" b="1" dirty="0">
            <a:solidFill>
              <a:schemeClr val="bg1"/>
            </a:solidFill>
          </a:endParaRPr>
        </a:p>
      </dgm:t>
    </dgm:pt>
    <dgm:pt modelId="{C1B14477-3A8B-4F32-B11A-2193FEBC18C2}" type="parTrans" cxnId="{489E89A9-4F00-4DA7-9300-F72FC780BF90}">
      <dgm:prSet/>
      <dgm:spPr/>
      <dgm:t>
        <a:bodyPr/>
        <a:lstStyle/>
        <a:p>
          <a:endParaRPr lang="ru-RU"/>
        </a:p>
      </dgm:t>
    </dgm:pt>
    <dgm:pt modelId="{4655F31E-4416-45C9-950D-D591896C206F}" type="sibTrans" cxnId="{489E89A9-4F00-4DA7-9300-F72FC780BF90}">
      <dgm:prSet/>
      <dgm:spPr/>
      <dgm:t>
        <a:bodyPr/>
        <a:lstStyle/>
        <a:p>
          <a:endParaRPr lang="ru-RU"/>
        </a:p>
      </dgm:t>
    </dgm:pt>
    <dgm:pt modelId="{530C6835-E811-462F-BA17-1720F33C3006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МОУ «ЛОТОШИНСКАЯ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ru-RU" b="1" dirty="0" smtClean="0">
              <a:solidFill>
                <a:schemeClr val="bg1"/>
              </a:solidFill>
            </a:rPr>
            <a:t>СРЕДНЯЯ ОБЩЕОБРАЗОВАТЕЛЬНАЯ ШКОЛА №1»</a:t>
          </a:r>
          <a:endParaRPr lang="ru-RU" b="1" dirty="0">
            <a:solidFill>
              <a:schemeClr val="bg1"/>
            </a:solidFill>
          </a:endParaRPr>
        </a:p>
      </dgm:t>
    </dgm:pt>
    <dgm:pt modelId="{09045BAF-DD64-450C-A405-25E3D8BD5C0A}" type="parTrans" cxnId="{7C3BB470-379D-4E73-95A9-C6A818A2FBDE}">
      <dgm:prSet/>
      <dgm:spPr/>
      <dgm:t>
        <a:bodyPr/>
        <a:lstStyle/>
        <a:p>
          <a:endParaRPr lang="ru-RU"/>
        </a:p>
      </dgm:t>
    </dgm:pt>
    <dgm:pt modelId="{EE2F0B16-EBD5-493B-A2CD-CEEC1A94F769}" type="sibTrans" cxnId="{7C3BB470-379D-4E73-95A9-C6A818A2FBDE}">
      <dgm:prSet/>
      <dgm:spPr/>
      <dgm:t>
        <a:bodyPr/>
        <a:lstStyle/>
        <a:p>
          <a:endParaRPr lang="ru-RU"/>
        </a:p>
      </dgm:t>
    </dgm:pt>
    <dgm:pt modelId="{6B29B93A-9462-4AAF-87E8-F130B76F3FAA}">
      <dgm:prSet/>
      <dgm:spPr/>
      <dgm:t>
        <a:bodyPr/>
        <a:lstStyle/>
        <a:p>
          <a:endParaRPr lang="ru-RU" sz="1100" dirty="0"/>
        </a:p>
      </dgm:t>
    </dgm:pt>
    <dgm:pt modelId="{C8A7684C-1EA1-4158-A1C8-2BF4255686B7}" type="parTrans" cxnId="{9856156A-A304-44B5-B9C0-CB0020868CA4}">
      <dgm:prSet/>
      <dgm:spPr/>
      <dgm:t>
        <a:bodyPr/>
        <a:lstStyle/>
        <a:p>
          <a:endParaRPr lang="ru-RU"/>
        </a:p>
      </dgm:t>
    </dgm:pt>
    <dgm:pt modelId="{A6828FA8-F9AD-40B1-B527-4C281E8F2123}" type="sibTrans" cxnId="{9856156A-A304-44B5-B9C0-CB0020868CA4}">
      <dgm:prSet/>
      <dgm:spPr/>
      <dgm:t>
        <a:bodyPr/>
        <a:lstStyle/>
        <a:p>
          <a:endParaRPr lang="ru-RU"/>
        </a:p>
      </dgm:t>
    </dgm:pt>
    <dgm:pt modelId="{D7BADB98-2C43-41AB-B80F-CC2911A69B42}">
      <dgm:prSet/>
      <dgm:spPr/>
      <dgm:t>
        <a:bodyPr/>
        <a:lstStyle/>
        <a:p>
          <a:endParaRPr lang="ru-RU" sz="1100" dirty="0"/>
        </a:p>
      </dgm:t>
    </dgm:pt>
    <dgm:pt modelId="{A838B152-EAA2-48F2-B353-86F02C057150}" type="parTrans" cxnId="{CDE4F4E4-D3EC-4EAB-A4E0-AA83227783DE}">
      <dgm:prSet/>
      <dgm:spPr/>
      <dgm:t>
        <a:bodyPr/>
        <a:lstStyle/>
        <a:p>
          <a:endParaRPr lang="ru-RU"/>
        </a:p>
      </dgm:t>
    </dgm:pt>
    <dgm:pt modelId="{0D6E73A7-C2E9-41EC-9729-9CAC33030618}" type="sibTrans" cxnId="{CDE4F4E4-D3EC-4EAB-A4E0-AA83227783DE}">
      <dgm:prSet/>
      <dgm:spPr/>
      <dgm:t>
        <a:bodyPr/>
        <a:lstStyle/>
        <a:p>
          <a:endParaRPr lang="ru-RU"/>
        </a:p>
      </dgm:t>
    </dgm:pt>
    <dgm:pt modelId="{34E64B57-3A9E-4A34-9DC8-C1C5CEF950DD}">
      <dgm:prSet/>
      <dgm:spPr/>
      <dgm:t>
        <a:bodyPr/>
        <a:lstStyle/>
        <a:p>
          <a:endParaRPr lang="ru-RU" sz="1100" dirty="0"/>
        </a:p>
      </dgm:t>
    </dgm:pt>
    <dgm:pt modelId="{BC7A344F-18B2-4C23-84CC-F9AC7DFFFE9D}" type="parTrans" cxnId="{1C2A35F0-0EFE-4F28-9619-27FD22FDF8CC}">
      <dgm:prSet/>
      <dgm:spPr/>
      <dgm:t>
        <a:bodyPr/>
        <a:lstStyle/>
        <a:p>
          <a:endParaRPr lang="ru-RU"/>
        </a:p>
      </dgm:t>
    </dgm:pt>
    <dgm:pt modelId="{440C32D5-E4B8-4DF5-BA55-FB8ADB892B79}" type="sibTrans" cxnId="{1C2A35F0-0EFE-4F28-9619-27FD22FDF8CC}">
      <dgm:prSet/>
      <dgm:spPr/>
      <dgm:t>
        <a:bodyPr/>
        <a:lstStyle/>
        <a:p>
          <a:endParaRPr lang="ru-RU"/>
        </a:p>
      </dgm:t>
    </dgm:pt>
    <dgm:pt modelId="{607D6044-2C6C-4557-9556-77EF43744674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МОУ «САВОСТИНСКАЯ СРЕДНЯЯ ОБЩЕОБРАЗОВАТЕЛЬНАЯ ШКОЛА»</a:t>
          </a:r>
          <a:endParaRPr lang="ru-RU" sz="1600" b="1" dirty="0">
            <a:solidFill>
              <a:schemeClr val="bg1"/>
            </a:solidFill>
          </a:endParaRPr>
        </a:p>
      </dgm:t>
    </dgm:pt>
    <dgm:pt modelId="{AED4C652-262D-4B1D-8C27-3BA8C9855FCD}" type="parTrans" cxnId="{10FC56FA-C87D-4524-904C-ACD197C636AA}">
      <dgm:prSet/>
      <dgm:spPr/>
      <dgm:t>
        <a:bodyPr/>
        <a:lstStyle/>
        <a:p>
          <a:endParaRPr lang="ru-RU"/>
        </a:p>
      </dgm:t>
    </dgm:pt>
    <dgm:pt modelId="{4714B0C7-67F6-49C4-A478-38A3480C7421}" type="sibTrans" cxnId="{10FC56FA-C87D-4524-904C-ACD197C636AA}">
      <dgm:prSet/>
      <dgm:spPr/>
      <dgm:t>
        <a:bodyPr/>
        <a:lstStyle/>
        <a:p>
          <a:endParaRPr lang="ru-RU"/>
        </a:p>
      </dgm:t>
    </dgm:pt>
    <dgm:pt modelId="{B11BFC84-0849-417D-B3DA-4458AD8FF340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МОУ «ОШЕЙКИНСКАЯ СРЕДНЯЯ ОБЩЕОБРАЗОВАТЕЛЬНАЯ ШКОЛА»</a:t>
          </a:r>
          <a:endParaRPr lang="ru-RU" sz="1600" b="1" dirty="0">
            <a:solidFill>
              <a:schemeClr val="bg1"/>
            </a:solidFill>
          </a:endParaRPr>
        </a:p>
      </dgm:t>
    </dgm:pt>
    <dgm:pt modelId="{85693C2A-D2B8-4564-A09D-D3F49A0F4682}" type="parTrans" cxnId="{75DAF215-2950-4E36-A4A7-0D133C0D969A}">
      <dgm:prSet/>
      <dgm:spPr/>
      <dgm:t>
        <a:bodyPr/>
        <a:lstStyle/>
        <a:p>
          <a:endParaRPr lang="ru-RU"/>
        </a:p>
      </dgm:t>
    </dgm:pt>
    <dgm:pt modelId="{A98FD2E7-3F67-4AF2-BC6F-0855AD0F3F0E}" type="sibTrans" cxnId="{75DAF215-2950-4E36-A4A7-0D133C0D969A}">
      <dgm:prSet/>
      <dgm:spPr/>
      <dgm:t>
        <a:bodyPr/>
        <a:lstStyle/>
        <a:p>
          <a:endParaRPr lang="ru-RU"/>
        </a:p>
      </dgm:t>
    </dgm:pt>
    <dgm:pt modelId="{25DC39D6-56E0-4E3C-91EF-75B6F7DBB99A}">
      <dgm:prSet custT="1"/>
      <dgm:spPr/>
      <dgm:t>
        <a:bodyPr/>
        <a:lstStyle/>
        <a:p>
          <a:endParaRPr lang="ru-RU" sz="1600" b="1" dirty="0">
            <a:solidFill>
              <a:schemeClr val="bg1"/>
            </a:solidFill>
          </a:endParaRPr>
        </a:p>
      </dgm:t>
    </dgm:pt>
    <dgm:pt modelId="{F29EC5BE-8D73-4999-920D-24AB40FCAAD6}" type="parTrans" cxnId="{C0BABACF-4E7E-43A4-86B6-F10AF42D3520}">
      <dgm:prSet/>
      <dgm:spPr/>
      <dgm:t>
        <a:bodyPr/>
        <a:lstStyle/>
        <a:p>
          <a:endParaRPr lang="ru-RU"/>
        </a:p>
      </dgm:t>
    </dgm:pt>
    <dgm:pt modelId="{BA90C6A3-6936-4295-8138-C150C39CD557}" type="sibTrans" cxnId="{C0BABACF-4E7E-43A4-86B6-F10AF42D3520}">
      <dgm:prSet/>
      <dgm:spPr/>
      <dgm:t>
        <a:bodyPr/>
        <a:lstStyle/>
        <a:p>
          <a:endParaRPr lang="ru-RU"/>
        </a:p>
      </dgm:t>
    </dgm:pt>
    <dgm:pt modelId="{3AFB048E-C651-4715-B130-05AED284CD6A}" type="pres">
      <dgm:prSet presAssocID="{FD7AEEBA-E10E-49AA-9002-966EF8AF1F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116E9B-7792-427F-A3B4-D0846A728CEC}" type="pres">
      <dgm:prSet presAssocID="{BFA26F02-2348-4573-A3B6-BFFEED95C2A8}" presName="linNode" presStyleCnt="0"/>
      <dgm:spPr/>
    </dgm:pt>
    <dgm:pt modelId="{107995F7-F0E9-4555-BF71-AAB9A4ACE425}" type="pres">
      <dgm:prSet presAssocID="{BFA26F02-2348-4573-A3B6-BFFEED95C2A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14725-1FC6-4DDB-9323-08FEF3A49B2A}" type="pres">
      <dgm:prSet presAssocID="{BFA26F02-2348-4573-A3B6-BFFEED95C2A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8CF25-7EED-44BA-A032-FF2D0270BEC0}" type="pres">
      <dgm:prSet presAssocID="{C9A55BD0-BEED-4F94-9B61-F72919B09315}" presName="sp" presStyleCnt="0"/>
      <dgm:spPr/>
    </dgm:pt>
    <dgm:pt modelId="{B6357F45-430B-4BB1-A237-28681564AA4E}" type="pres">
      <dgm:prSet presAssocID="{5489DDC5-BB1E-4426-82B8-B2CAC2E4FFA4}" presName="linNode" presStyleCnt="0"/>
      <dgm:spPr/>
    </dgm:pt>
    <dgm:pt modelId="{ABA0355A-4765-44B6-AF90-749263CE1F48}" type="pres">
      <dgm:prSet presAssocID="{5489DDC5-BB1E-4426-82B8-B2CAC2E4FFA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4EE46-6C0A-451F-92E5-9FB71B897F00}" type="pres">
      <dgm:prSet presAssocID="{5489DDC5-BB1E-4426-82B8-B2CAC2E4FFA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F81E7-557C-43E3-8988-28361FCD0A84}" type="pres">
      <dgm:prSet presAssocID="{C92155E7-970E-4569-82A9-332811F77D5D}" presName="sp" presStyleCnt="0"/>
      <dgm:spPr/>
    </dgm:pt>
    <dgm:pt modelId="{994E04D3-8C22-4FA5-8658-92C0E8D5A3B5}" type="pres">
      <dgm:prSet presAssocID="{317BF9A2-24D5-4D1A-93F6-A3F2E787E256}" presName="linNode" presStyleCnt="0"/>
      <dgm:spPr/>
    </dgm:pt>
    <dgm:pt modelId="{FF50BEE4-A3E6-493F-9F26-E3E2F95239B8}" type="pres">
      <dgm:prSet presAssocID="{317BF9A2-24D5-4D1A-93F6-A3F2E787E25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92410-89DA-4D33-A455-FBF31D02E401}" type="pres">
      <dgm:prSet presAssocID="{317BF9A2-24D5-4D1A-93F6-A3F2E787E25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746A41-5F50-4C8A-AA20-0B0C9A57778C}" type="presOf" srcId="{B11BFC84-0849-417D-B3DA-4458AD8FF340}" destId="{8F14EE46-6C0A-451F-92E5-9FB71B897F00}" srcOrd="0" destOrd="3" presId="urn:microsoft.com/office/officeart/2005/8/layout/vList5"/>
    <dgm:cxn modelId="{A59B3118-B2F2-4B30-9971-3FD1BDCBA38F}" srcId="{5489DDC5-BB1E-4426-82B8-B2CAC2E4FFA4}" destId="{10CBCB24-050B-4EEC-9F6D-5BBBF29A01CD}" srcOrd="0" destOrd="0" parTransId="{2663F845-93F5-4B21-B92E-915D7D42B7BF}" sibTransId="{B44E80B7-4656-48D1-85F3-86A5D57BB62D}"/>
    <dgm:cxn modelId="{CDE4F4E4-D3EC-4EAB-A4E0-AA83227783DE}" srcId="{5489DDC5-BB1E-4426-82B8-B2CAC2E4FFA4}" destId="{D7BADB98-2C43-41AB-B80F-CC2911A69B42}" srcOrd="6" destOrd="0" parTransId="{A838B152-EAA2-48F2-B353-86F02C057150}" sibTransId="{0D6E73A7-C2E9-41EC-9729-9CAC33030618}"/>
    <dgm:cxn modelId="{2DF18B69-5050-4D2E-B977-DB67A2BDD7EE}" type="presOf" srcId="{34E64B57-3A9E-4A34-9DC8-C1C5CEF950DD}" destId="{8F14EE46-6C0A-451F-92E5-9FB71B897F00}" srcOrd="0" destOrd="4" presId="urn:microsoft.com/office/officeart/2005/8/layout/vList5"/>
    <dgm:cxn modelId="{026DE5FE-1524-4F11-B7D8-0C515710E249}" type="presOf" srcId="{10CBCB24-050B-4EEC-9F6D-5BBBF29A01CD}" destId="{8F14EE46-6C0A-451F-92E5-9FB71B897F00}" srcOrd="0" destOrd="0" presId="urn:microsoft.com/office/officeart/2005/8/layout/vList5"/>
    <dgm:cxn modelId="{B4793F38-4987-4D8F-AACC-E2ED32EC65CD}" type="presOf" srcId="{D7BADB98-2C43-41AB-B80F-CC2911A69B42}" destId="{8F14EE46-6C0A-451F-92E5-9FB71B897F00}" srcOrd="0" destOrd="6" presId="urn:microsoft.com/office/officeart/2005/8/layout/vList5"/>
    <dgm:cxn modelId="{0C53C044-70B9-496A-BE62-128B46DD75AA}" type="presOf" srcId="{317BF9A2-24D5-4D1A-93F6-A3F2E787E256}" destId="{FF50BEE4-A3E6-493F-9F26-E3E2F95239B8}" srcOrd="0" destOrd="0" presId="urn:microsoft.com/office/officeart/2005/8/layout/vList5"/>
    <dgm:cxn modelId="{33A06161-FAF4-43DF-BEEE-8263CF76329F}" type="presOf" srcId="{530C6835-E811-462F-BA17-1720F33C3006}" destId="{C2D14725-1FC6-4DDB-9323-08FEF3A49B2A}" srcOrd="0" destOrd="1" presId="urn:microsoft.com/office/officeart/2005/8/layout/vList5"/>
    <dgm:cxn modelId="{9856156A-A304-44B5-B9C0-CB0020868CA4}" srcId="{5489DDC5-BB1E-4426-82B8-B2CAC2E4FFA4}" destId="{6B29B93A-9462-4AAF-87E8-F130B76F3FAA}" srcOrd="5" destOrd="0" parTransId="{C8A7684C-1EA1-4158-A1C8-2BF4255686B7}" sibTransId="{A6828FA8-F9AD-40B1-B527-4C281E8F2123}"/>
    <dgm:cxn modelId="{FBFA551C-D6DA-48AB-9284-F7B7D192C6D7}" type="presOf" srcId="{25DC39D6-56E0-4E3C-91EF-75B6F7DBB99A}" destId="{8F14EE46-6C0A-451F-92E5-9FB71B897F00}" srcOrd="0" destOrd="1" presId="urn:microsoft.com/office/officeart/2005/8/layout/vList5"/>
    <dgm:cxn modelId="{69FDD2AE-3339-4386-992F-FB1FB0C6B0C4}" srcId="{BFA26F02-2348-4573-A3B6-BFFEED95C2A8}" destId="{4E62C326-969E-492C-9D2E-B5ED6D8E60BC}" srcOrd="0" destOrd="0" parTransId="{5F933B8B-2686-4299-8C70-613E909BAC11}" sibTransId="{7A582FA6-2A93-4894-B4C7-EEFBEAE201C2}"/>
    <dgm:cxn modelId="{10FC56FA-C87D-4524-904C-ACD197C636AA}" srcId="{5489DDC5-BB1E-4426-82B8-B2CAC2E4FFA4}" destId="{607D6044-2C6C-4557-9556-77EF43744674}" srcOrd="2" destOrd="0" parTransId="{AED4C652-262D-4B1D-8C27-3BA8C9855FCD}" sibTransId="{4714B0C7-67F6-49C4-A478-38A3480C7421}"/>
    <dgm:cxn modelId="{FDA7AF2E-08C6-4626-A571-2AFC6D6AD2C6}" type="presOf" srcId="{69E3E798-2AB2-47D2-88D7-B45CF704D777}" destId="{43492410-89DA-4D33-A455-FBF31D02E401}" srcOrd="0" destOrd="0" presId="urn:microsoft.com/office/officeart/2005/8/layout/vList5"/>
    <dgm:cxn modelId="{B7873DF8-377A-4CBA-8AB8-DED469E0BEFD}" srcId="{FD7AEEBA-E10E-49AA-9002-966EF8AF1F55}" destId="{BFA26F02-2348-4573-A3B6-BFFEED95C2A8}" srcOrd="0" destOrd="0" parTransId="{7996E77F-AB8C-4327-982C-912602F3D148}" sibTransId="{C9A55BD0-BEED-4F94-9B61-F72919B09315}"/>
    <dgm:cxn modelId="{DFE6831C-AAD5-4935-B014-1CE6D5B16405}" type="presOf" srcId="{6B29B93A-9462-4AAF-87E8-F130B76F3FAA}" destId="{8F14EE46-6C0A-451F-92E5-9FB71B897F00}" srcOrd="0" destOrd="5" presId="urn:microsoft.com/office/officeart/2005/8/layout/vList5"/>
    <dgm:cxn modelId="{D293182B-8341-4B3B-A777-A178345DCD37}" type="presOf" srcId="{607D6044-2C6C-4557-9556-77EF43744674}" destId="{8F14EE46-6C0A-451F-92E5-9FB71B897F00}" srcOrd="0" destOrd="2" presId="urn:microsoft.com/office/officeart/2005/8/layout/vList5"/>
    <dgm:cxn modelId="{9501A7FF-1450-4BCF-A5A0-D9586B754549}" type="presOf" srcId="{4E62C326-969E-492C-9D2E-B5ED6D8E60BC}" destId="{C2D14725-1FC6-4DDB-9323-08FEF3A49B2A}" srcOrd="0" destOrd="0" presId="urn:microsoft.com/office/officeart/2005/8/layout/vList5"/>
    <dgm:cxn modelId="{7C3BB470-379D-4E73-95A9-C6A818A2FBDE}" srcId="{BFA26F02-2348-4573-A3B6-BFFEED95C2A8}" destId="{530C6835-E811-462F-BA17-1720F33C3006}" srcOrd="1" destOrd="0" parTransId="{09045BAF-DD64-450C-A405-25E3D8BD5C0A}" sibTransId="{EE2F0B16-EBD5-493B-A2CD-CEEC1A94F769}"/>
    <dgm:cxn modelId="{A5F9E0F2-FA82-40D8-9372-C99998F75F30}" type="presOf" srcId="{FD7AEEBA-E10E-49AA-9002-966EF8AF1F55}" destId="{3AFB048E-C651-4715-B130-05AED284CD6A}" srcOrd="0" destOrd="0" presId="urn:microsoft.com/office/officeart/2005/8/layout/vList5"/>
    <dgm:cxn modelId="{E3F1DACA-5C87-4943-A1B0-86653A845A7F}" type="presOf" srcId="{BFA26F02-2348-4573-A3B6-BFFEED95C2A8}" destId="{107995F7-F0E9-4555-BF71-AAB9A4ACE425}" srcOrd="0" destOrd="0" presId="urn:microsoft.com/office/officeart/2005/8/layout/vList5"/>
    <dgm:cxn modelId="{75DAF215-2950-4E36-A4A7-0D133C0D969A}" srcId="{5489DDC5-BB1E-4426-82B8-B2CAC2E4FFA4}" destId="{B11BFC84-0849-417D-B3DA-4458AD8FF340}" srcOrd="3" destOrd="0" parTransId="{85693C2A-D2B8-4564-A09D-D3F49A0F4682}" sibTransId="{A98FD2E7-3F67-4AF2-BC6F-0855AD0F3F0E}"/>
    <dgm:cxn modelId="{C0BABACF-4E7E-43A4-86B6-F10AF42D3520}" srcId="{5489DDC5-BB1E-4426-82B8-B2CAC2E4FFA4}" destId="{25DC39D6-56E0-4E3C-91EF-75B6F7DBB99A}" srcOrd="1" destOrd="0" parTransId="{F29EC5BE-8D73-4999-920D-24AB40FCAAD6}" sibTransId="{BA90C6A3-6936-4295-8138-C150C39CD557}"/>
    <dgm:cxn modelId="{1C2A35F0-0EFE-4F28-9619-27FD22FDF8CC}" srcId="{5489DDC5-BB1E-4426-82B8-B2CAC2E4FFA4}" destId="{34E64B57-3A9E-4A34-9DC8-C1C5CEF950DD}" srcOrd="4" destOrd="0" parTransId="{BC7A344F-18B2-4C23-84CC-F9AC7DFFFE9D}" sibTransId="{440C32D5-E4B8-4DF5-BA55-FB8ADB892B79}"/>
    <dgm:cxn modelId="{3EE2C266-09EB-4794-AA58-4BA4BA9148BE}" srcId="{FD7AEEBA-E10E-49AA-9002-966EF8AF1F55}" destId="{5489DDC5-BB1E-4426-82B8-B2CAC2E4FFA4}" srcOrd="1" destOrd="0" parTransId="{76813499-303A-4B7F-B311-4ACECA7D1E93}" sibTransId="{C92155E7-970E-4569-82A9-332811F77D5D}"/>
    <dgm:cxn modelId="{489E89A9-4F00-4DA7-9300-F72FC780BF90}" srcId="{317BF9A2-24D5-4D1A-93F6-A3F2E787E256}" destId="{69E3E798-2AB2-47D2-88D7-B45CF704D777}" srcOrd="0" destOrd="0" parTransId="{C1B14477-3A8B-4F32-B11A-2193FEBC18C2}" sibTransId="{4655F31E-4416-45C9-950D-D591896C206F}"/>
    <dgm:cxn modelId="{1B8B025A-2084-4646-8E6A-57A63440B5F2}" type="presOf" srcId="{5489DDC5-BB1E-4426-82B8-B2CAC2E4FFA4}" destId="{ABA0355A-4765-44B6-AF90-749263CE1F48}" srcOrd="0" destOrd="0" presId="urn:microsoft.com/office/officeart/2005/8/layout/vList5"/>
    <dgm:cxn modelId="{386E5CEA-1CE7-4FF5-BE29-62D27CB57693}" srcId="{FD7AEEBA-E10E-49AA-9002-966EF8AF1F55}" destId="{317BF9A2-24D5-4D1A-93F6-A3F2E787E256}" srcOrd="2" destOrd="0" parTransId="{65BF9A8B-D90E-47D7-9E2A-68DD425E0F39}" sibTransId="{5787D61C-DCC3-473F-BE7C-AE768A4364B8}"/>
    <dgm:cxn modelId="{A4F09D4E-F2C5-4D8E-9A4C-4A9581B14761}" type="presParOf" srcId="{3AFB048E-C651-4715-B130-05AED284CD6A}" destId="{50116E9B-7792-427F-A3B4-D0846A728CEC}" srcOrd="0" destOrd="0" presId="urn:microsoft.com/office/officeart/2005/8/layout/vList5"/>
    <dgm:cxn modelId="{22A1D0C8-30B2-4400-AB0B-8E18220C81E9}" type="presParOf" srcId="{50116E9B-7792-427F-A3B4-D0846A728CEC}" destId="{107995F7-F0E9-4555-BF71-AAB9A4ACE425}" srcOrd="0" destOrd="0" presId="urn:microsoft.com/office/officeart/2005/8/layout/vList5"/>
    <dgm:cxn modelId="{9D0EDCC6-EDBA-4341-8BC8-AA01C95772E3}" type="presParOf" srcId="{50116E9B-7792-427F-A3B4-D0846A728CEC}" destId="{C2D14725-1FC6-4DDB-9323-08FEF3A49B2A}" srcOrd="1" destOrd="0" presId="urn:microsoft.com/office/officeart/2005/8/layout/vList5"/>
    <dgm:cxn modelId="{A231A5D8-105C-4E41-B0C6-CAC158B2546A}" type="presParOf" srcId="{3AFB048E-C651-4715-B130-05AED284CD6A}" destId="{BFD8CF25-7EED-44BA-A032-FF2D0270BEC0}" srcOrd="1" destOrd="0" presId="urn:microsoft.com/office/officeart/2005/8/layout/vList5"/>
    <dgm:cxn modelId="{D11880BB-DC54-4444-98B5-E50FCB643A8F}" type="presParOf" srcId="{3AFB048E-C651-4715-B130-05AED284CD6A}" destId="{B6357F45-430B-4BB1-A237-28681564AA4E}" srcOrd="2" destOrd="0" presId="urn:microsoft.com/office/officeart/2005/8/layout/vList5"/>
    <dgm:cxn modelId="{1EA007EA-EE5A-48C2-99B8-9AFC198A75E0}" type="presParOf" srcId="{B6357F45-430B-4BB1-A237-28681564AA4E}" destId="{ABA0355A-4765-44B6-AF90-749263CE1F48}" srcOrd="0" destOrd="0" presId="urn:microsoft.com/office/officeart/2005/8/layout/vList5"/>
    <dgm:cxn modelId="{E194D756-E6A7-49CD-83FA-5CD4E03C585B}" type="presParOf" srcId="{B6357F45-430B-4BB1-A237-28681564AA4E}" destId="{8F14EE46-6C0A-451F-92E5-9FB71B897F00}" srcOrd="1" destOrd="0" presId="urn:microsoft.com/office/officeart/2005/8/layout/vList5"/>
    <dgm:cxn modelId="{A8ED2340-4D79-4021-9058-D159891E9631}" type="presParOf" srcId="{3AFB048E-C651-4715-B130-05AED284CD6A}" destId="{290F81E7-557C-43E3-8988-28361FCD0A84}" srcOrd="3" destOrd="0" presId="urn:microsoft.com/office/officeart/2005/8/layout/vList5"/>
    <dgm:cxn modelId="{097BA6A6-C66E-4D08-B562-326F04EAEA6C}" type="presParOf" srcId="{3AFB048E-C651-4715-B130-05AED284CD6A}" destId="{994E04D3-8C22-4FA5-8658-92C0E8D5A3B5}" srcOrd="4" destOrd="0" presId="urn:microsoft.com/office/officeart/2005/8/layout/vList5"/>
    <dgm:cxn modelId="{F45B1A98-BBD8-4D9C-B662-49C0958D4A6E}" type="presParOf" srcId="{994E04D3-8C22-4FA5-8658-92C0E8D5A3B5}" destId="{FF50BEE4-A3E6-493F-9F26-E3E2F95239B8}" srcOrd="0" destOrd="0" presId="urn:microsoft.com/office/officeart/2005/8/layout/vList5"/>
    <dgm:cxn modelId="{335711FD-74E6-46EB-ACF7-1973052B06E9}" type="presParOf" srcId="{994E04D3-8C22-4FA5-8658-92C0E8D5A3B5}" destId="{43492410-89DA-4D33-A455-FBF31D02E40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УСТАНОВЛЕНО НОВОЕ ОГРАЖДЕНИЕ В МОУ «ЛОТОШИНСКАЯ ОБЩЕОБРАЗОВАТЕЛЬНАЯ ШКОЛА №1»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121405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34FF7-3A9F-4F12-B3C0-FC9F7D801107}" type="presOf" srcId="{990DBBB9-2965-4BC9-8C59-3EF78243B57E}" destId="{5D47FD45-634D-4C5A-8BA3-6F03A43F9447}" srcOrd="0" destOrd="0" presId="urn:microsoft.com/office/officeart/2005/8/layout/default"/>
    <dgm:cxn modelId="{D62CE373-C4FE-47A6-87B9-F813C3A75A12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F159F1E-A6CC-43D2-88E2-1F51E8A4EE12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ОСУЩЕСТВЛЕН РЕМОНТ СПОРТИВНОГО ЗАЛА В МОУ «ОШЕЙКИНСКАЯ СРЕДНЯЯ ОБЩЕОБРАЗОВАТЕЛЬНАЯ ШКОЛА»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137468" custLinFactNeighborX="-5167" custLinFactNeighborY="8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1F0C98-4F51-426B-9860-71B7CA5F8E58}" type="presOf" srcId="{990DBBB9-2965-4BC9-8C59-3EF78243B57E}" destId="{5D47FD45-634D-4C5A-8BA3-6F03A43F9447}" srcOrd="0" destOrd="0" presId="urn:microsoft.com/office/officeart/2005/8/layout/default"/>
    <dgm:cxn modelId="{C58E0B82-BB70-4945-8BF6-8EEFEF0D557A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01D1F7B1-1E3F-4A1B-88B3-7D340CD0B2F4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В РАМКАХ ИНИЦИАТИВНОГО БЮДЖЕТИРОВАНИЯ БЮДЖЕТИРОВАНИЯ В УШАКОВСКУЮ ШКОЛУ ПРИОБРЕТЕН ЛЕГКОВОЙ АВТОМОБИЛЬ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ScaleY="121405" custLinFactNeighborX="2902" custLinFactNeighborY="-9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C83D7A-0300-4F7A-AFA8-0554070CE513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F9CF39A-8092-4250-9533-C25C3A10D679}" type="presOf" srcId="{74D847F3-8E68-452E-A589-F1EFDE81626A}" destId="{18F48979-7D0F-4D9C-B359-A3A553B76066}" srcOrd="0" destOrd="0" presId="urn:microsoft.com/office/officeart/2005/8/layout/default"/>
    <dgm:cxn modelId="{E7AE9D4A-B431-4668-8ECE-7287342B502F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ПРОЕКТ РАЗРАБОТАН И ПРОШЕЛ ЭКСПЕРТИЗУ В ЯНВАРЕ 2021 ГОДА 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149078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7AA29-2770-43A7-8DAC-7D67E58C573F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8876EA38-F380-4134-A714-38BFEE44F7D4}" type="presOf" srcId="{990DBBB9-2965-4BC9-8C59-3EF78243B57E}" destId="{5D47FD45-634D-4C5A-8BA3-6F03A43F9447}" srcOrd="0" destOrd="0" presId="urn:microsoft.com/office/officeart/2005/8/layout/default"/>
    <dgm:cxn modelId="{61B8222F-DF28-470F-A7F9-9AEB9408BE0F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СТОИМОСТЬ ПРОЕКТНО-СМЕТНОЙ ДОКУМЕНТАЦИИ СОСТАВИТ 1 550 000 РУБЛЕЙ</a:t>
          </a:r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149078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1AFD10-D2F4-4025-A872-FCE0386600A6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B2A816D8-2012-4152-9FC7-984E630A5F50}" type="presOf" srcId="{74D847F3-8E68-452E-A589-F1EFDE81626A}" destId="{18F48979-7D0F-4D9C-B359-A3A553B76066}" srcOrd="0" destOrd="0" presId="urn:microsoft.com/office/officeart/2005/8/layout/default"/>
    <dgm:cxn modelId="{84FA4B2C-CC42-41A3-B481-B7248BCB4223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ФИНАНСИРОВАНИЕ ПРОЕКТНО-ИЗЫСКАТЕЛЬНЫХ РАБОТ БУДЕТ ИЗ МЕСТНОГО БЮДЖЕТА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31412" custScaleY="15601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131D38-1DC8-4AB5-AF8F-C5D05E877CAC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D2913DE-D081-4039-B4BF-B72A4264F83E}" type="presOf" srcId="{74D847F3-8E68-452E-A589-F1EFDE81626A}" destId="{18F48979-7D0F-4D9C-B359-A3A553B76066}" srcOrd="0" destOrd="0" presId="urn:microsoft.com/office/officeart/2005/8/layout/default"/>
    <dgm:cxn modelId="{34B8809E-9C13-4650-A166-7D45F7B8B71D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ru-RU" sz="1400" b="1" dirty="0" smtClean="0"/>
            <a:t>- в настоящее время проект проходит  экспертизу </a:t>
          </a:r>
        </a:p>
        <a:p>
          <a:pPr algn="l"/>
          <a:r>
            <a:rPr lang="ru-RU" sz="1400" b="1" dirty="0" smtClean="0"/>
            <a:t>- стоимость проектно-сметной документации  составит 1 535 858 рублей</a:t>
          </a:r>
        </a:p>
        <a:p>
          <a:pPr algn="l"/>
          <a:r>
            <a:rPr lang="ru-RU" sz="1400" b="1" dirty="0" smtClean="0"/>
            <a:t>- финансирование проектно-изыскательских работ осуществляется  из  местного бюджета</a:t>
          </a:r>
        </a:p>
        <a:p>
          <a:pPr algn="l"/>
          <a:r>
            <a:rPr lang="ru-RU" sz="1400" b="1" dirty="0" smtClean="0"/>
            <a:t>- стоимость строительно-монтажных работ составит  254 998 780 рублей</a:t>
          </a:r>
        </a:p>
        <a:p>
          <a:pPr algn="l"/>
          <a:r>
            <a:rPr lang="ru-RU" sz="1400" b="1" dirty="0" smtClean="0"/>
            <a:t>- выполнение работ по капитальному ремонту планируется в 2022-2023 г.</a:t>
          </a:r>
          <a:endParaRPr lang="ru-RU" sz="14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472979" custScaleY="133729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1625AF-248F-4065-8127-8452E947869F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A006E46-7855-4631-B206-5B3EAE516A76}" type="presOf" srcId="{74D847F3-8E68-452E-A589-F1EFDE81626A}" destId="{18F48979-7D0F-4D9C-B359-A3A553B76066}" srcOrd="0" destOrd="0" presId="urn:microsoft.com/office/officeart/2005/8/layout/default"/>
    <dgm:cxn modelId="{E5F0B764-5854-49E3-97AB-2779245B6464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C7159E-C58F-4723-B2DF-1D4106AA8E08}" type="doc">
      <dgm:prSet loTypeId="urn:microsoft.com/office/officeart/2005/8/layout/default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3BD7205-418A-4BA3-BF19-0E3269B2BFD8}">
      <dgm:prSet phldrT="[Текст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b="1" dirty="0" smtClean="0"/>
            <a:t>+ 30 рабочих мест</a:t>
          </a:r>
          <a:endParaRPr lang="ru-RU" b="1" dirty="0"/>
        </a:p>
      </dgm:t>
    </dgm:pt>
    <dgm:pt modelId="{EC456A91-4F33-48A5-8D77-7451608C087F}" type="parTrans" cxnId="{6460B2F6-8585-4DF4-9087-8BDA97123FCC}">
      <dgm:prSet/>
      <dgm:spPr/>
      <dgm:t>
        <a:bodyPr/>
        <a:lstStyle/>
        <a:p>
          <a:endParaRPr lang="ru-RU"/>
        </a:p>
      </dgm:t>
    </dgm:pt>
    <dgm:pt modelId="{66C36111-65E8-4E93-BDF0-B5B8007B28EA}" type="sibTrans" cxnId="{6460B2F6-8585-4DF4-9087-8BDA97123FCC}">
      <dgm:prSet/>
      <dgm:spPr/>
      <dgm:t>
        <a:bodyPr/>
        <a:lstStyle/>
        <a:p>
          <a:endParaRPr lang="ru-RU"/>
        </a:p>
      </dgm:t>
    </dgm:pt>
    <dgm:pt modelId="{99802BA3-AFB5-4603-8DE0-66CDF482A242}" type="pres">
      <dgm:prSet presAssocID="{95C7159E-C58F-4723-B2DF-1D4106AA8E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C1CD1-A341-433E-AB81-B0B3A2E7F2CF}" type="pres">
      <dgm:prSet presAssocID="{A3BD7205-418A-4BA3-BF19-0E3269B2BFD8}" presName="node" presStyleLbl="node1" presStyleIdx="0" presStyleCnt="1" custLinFactNeighborX="-40060" custLinFactNeighborY="57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0B2F6-8585-4DF4-9087-8BDA97123FCC}" srcId="{95C7159E-C58F-4723-B2DF-1D4106AA8E08}" destId="{A3BD7205-418A-4BA3-BF19-0E3269B2BFD8}" srcOrd="0" destOrd="0" parTransId="{EC456A91-4F33-48A5-8D77-7451608C087F}" sibTransId="{66C36111-65E8-4E93-BDF0-B5B8007B28EA}"/>
    <dgm:cxn modelId="{933E5659-F407-4A80-9D6F-49F831348A1D}" type="presOf" srcId="{95C7159E-C58F-4723-B2DF-1D4106AA8E08}" destId="{99802BA3-AFB5-4603-8DE0-66CDF482A242}" srcOrd="0" destOrd="0" presId="urn:microsoft.com/office/officeart/2005/8/layout/default"/>
    <dgm:cxn modelId="{7F3D7B37-3100-4F07-92E3-26722A7308BE}" type="presOf" srcId="{A3BD7205-418A-4BA3-BF19-0E3269B2BFD8}" destId="{C9BC1CD1-A341-433E-AB81-B0B3A2E7F2CF}" srcOrd="0" destOrd="0" presId="urn:microsoft.com/office/officeart/2005/8/layout/default"/>
    <dgm:cxn modelId="{0BF6A9D8-4C7D-418C-B0A5-F17C0C548794}" type="presParOf" srcId="{99802BA3-AFB5-4603-8DE0-66CDF482A242}" destId="{C9BC1CD1-A341-433E-AB81-B0B3A2E7F2C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i="0" dirty="0" smtClean="0"/>
            <a:t>ПРОВЕДЕНИЕ МЕРОПРИЯТИЙ КУЛЬТУРЫ, МАСТЕР-КЛАССОВ И ПРЕЗЕНТАЦИЙ В ФОРМАТЕ ВИДЕО-ВЕРСИЙ И НА СВЕЖЕМ ВОЗДУХЕ</a:t>
          </a:r>
          <a:endParaRPr lang="ru-RU" sz="18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660244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6BCAF5-035C-489B-A572-17CF9A691A15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3C66D9CC-F25C-428F-B907-F4BF794E4601}" type="presOf" srcId="{74D847F3-8E68-452E-A589-F1EFDE81626A}" destId="{18F48979-7D0F-4D9C-B359-A3A553B76066}" srcOrd="0" destOrd="0" presId="urn:microsoft.com/office/officeart/2005/8/layout/default"/>
    <dgm:cxn modelId="{7196F852-0792-40B6-BD51-4CC0800BEA7B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i="0" dirty="0" smtClean="0"/>
            <a:t>МУК ЦКС В ПЕРИОД САМОИЗОЛЯЦИИ ПРОВЕДЕНО 742 ОНЛАЙН-МЕРОПРИЯТИЯ, КОЛИЧЕСТВО ПРОСМОТРОВ СОСТАВИЛО ПОЧТИ 300 ТЫСЯЧ</a:t>
          </a:r>
          <a:endParaRPr lang="ru-RU" sz="18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ScaleY="797795" custLinFactNeighborX="238" custLinFactNeighborY="-15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2C4AB5-27DB-4B0A-A4C4-664AE6B8C771}" type="presOf" srcId="{990DBBB9-2965-4BC9-8C59-3EF78243B57E}" destId="{5D47FD45-634D-4C5A-8BA3-6F03A43F9447}" srcOrd="0" destOrd="0" presId="urn:microsoft.com/office/officeart/2005/8/layout/default"/>
    <dgm:cxn modelId="{A68B2A16-BA66-447B-8519-E5954FBC1E42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2C343E4-45C1-42F2-B6B0-3EEE92A18C57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ОБНОВЛЕНА БАЗА МУЗЫКАЛЬНЫХ ИНСТРУМЕНТОВ ЛОТОШИНСКОЙ ДЕТСКОЙ ШКОЛЫ ИСКУССТВ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B351BD-8E05-422A-BA16-A0125309CBB1}" type="presOf" srcId="{74D847F3-8E68-452E-A589-F1EFDE81626A}" destId="{18F48979-7D0F-4D9C-B359-A3A553B76066}" srcOrd="0" destOrd="0" presId="urn:microsoft.com/office/officeart/2005/8/layout/default"/>
    <dgm:cxn modelId="{EC30A86B-3260-4396-BA56-C1EB9116E746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9859242C-FFDD-4079-9D90-820B0FC0464A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НА ОБЛАСТНЫЕ И МУНИЦИПАЛЬНЫЕ СРЕДСТВА ПРИОБРЕТЕНЫ РОЯЛЬ, 11 ПИАНИНО, 7 БАЯНОВ и 11 АККАРДЕОНОВ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34007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45631-4925-401C-9407-C839D0BD55F9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6C7FA568-D918-4FA3-ACB8-F757D60F0743}" type="presOf" srcId="{990DBBB9-2965-4BC9-8C59-3EF78243B57E}" destId="{5D47FD45-634D-4C5A-8BA3-6F03A43F9447}" srcOrd="0" destOrd="0" presId="urn:microsoft.com/office/officeart/2005/8/layout/default"/>
    <dgm:cxn modelId="{95EB8978-7D3B-413D-BA96-AAD661EB5354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можно будет сдать пластиковые и стеклянные бутылки, металлические банки и при этом получить деньги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A45E83-7162-47DE-B3A3-E1ABBABA0041}" type="presOf" srcId="{74D847F3-8E68-452E-A589-F1EFDE81626A}" destId="{18F48979-7D0F-4D9C-B359-A3A553B76066}" srcOrd="0" destOrd="0" presId="urn:microsoft.com/office/officeart/2005/8/layout/default"/>
    <dgm:cxn modelId="{FEF126F8-2576-4447-9093-63A7E4871661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1CC7D54E-039D-4A01-9202-BAC771B5482E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за пластиковую бутылку или банку из-под газировки можно будет получить бонусные баллы, скидки или деньги на транспортную карту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3C695B-193A-44D3-910D-AFDEEB7CBBD3}" type="presOf" srcId="{74D847F3-8E68-452E-A589-F1EFDE81626A}" destId="{18F48979-7D0F-4D9C-B359-A3A553B76066}" srcOrd="0" destOrd="0" presId="urn:microsoft.com/office/officeart/2005/8/layout/default"/>
    <dgm:cxn modelId="{332AC7D0-12E6-4AFC-AB2C-5CB2D07422FF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44A38D73-8A78-4626-B02C-DFF8B777E71F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i="0" dirty="0" smtClean="0"/>
            <a:t>появится возможность переводить заработанные таким образом деньги на благотворительность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220690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47EB6-E277-4814-B608-9AF96BB15009}" type="presOf" srcId="{990DBBB9-2965-4BC9-8C59-3EF78243B57E}" destId="{5D47FD45-634D-4C5A-8BA3-6F03A43F9447}" srcOrd="0" destOrd="0" presId="urn:microsoft.com/office/officeart/2005/8/layout/default"/>
    <dgm:cxn modelId="{929664CF-4B99-4E85-B6E9-853F1C2B48EB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F1D57E07-63C3-4AB8-9F30-619A38BA072C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800" b="1" i="0" dirty="0" smtClean="0"/>
            <a:t>- ЛОТОШИНСКОЙ ЦРБ ВРУЧЕНЫ 20 ТЫСЯЧ МЕДИЦИНСКИХ МАСОК</a:t>
          </a:r>
        </a:p>
        <a:p>
          <a:endParaRPr lang="ru-RU" sz="1800" b="1" i="0" dirty="0" smtClean="0"/>
        </a:p>
        <a:p>
          <a:r>
            <a:rPr lang="ru-RU" sz="1800" b="1" i="0" dirty="0" smtClean="0"/>
            <a:t>- </a:t>
          </a:r>
          <a:r>
            <a:rPr lang="ru-RU" sz="1800" b="1" dirty="0" smtClean="0"/>
            <a:t>ДЛЯ ВРАЧЕЙ И ПЕРСОНАЛА МОПБ №12 ПРОТИВОИНФЕКЦИОННЫЕ ЗАЩИТНЫЕ КОСТЮМЫ</a:t>
          </a:r>
          <a:endParaRPr lang="ru-RU" sz="18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395367" custScaleY="495724" custLinFactNeighborX="4812" custLinFactNeighborY="-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DC9817-AB31-4D43-8328-AE20C9448079}" type="presOf" srcId="{990DBBB9-2965-4BC9-8C59-3EF78243B57E}" destId="{5D47FD45-634D-4C5A-8BA3-6F03A43F9447}" srcOrd="0" destOrd="0" presId="urn:microsoft.com/office/officeart/2005/8/layout/default"/>
    <dgm:cxn modelId="{72E73184-5B04-4ED7-95A9-634E560A65BB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06614990-9AFF-43D4-A1C7-D3564533ACA1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l"/>
          <a:r>
            <a:rPr lang="ru-RU" sz="1600" b="1" i="0" dirty="0" smtClean="0"/>
            <a:t>- </a:t>
          </a:r>
          <a:r>
            <a:rPr lang="ru-RU" sz="1600" b="1" dirty="0" smtClean="0"/>
            <a:t>ЕЖЕДНЕВНО МЕДИКАМИ ЛОТОШИНСКОЙ ЦРБ КОМПОНЕНТ </a:t>
          </a:r>
          <a:r>
            <a:rPr lang="ru-RU" sz="1600" b="1" dirty="0" err="1" smtClean="0"/>
            <a:t>Гам-Ковид-Вак</a:t>
          </a:r>
          <a:r>
            <a:rPr lang="ru-RU" sz="1600" b="1" dirty="0" smtClean="0"/>
            <a:t> ВВОДИТСЯ 30 ЖИТЕЛЯМ ОКРУГА</a:t>
          </a:r>
        </a:p>
        <a:p>
          <a:pPr algn="l"/>
          <a:endParaRPr lang="ru-RU" sz="1600" b="1" dirty="0" smtClean="0"/>
        </a:p>
        <a:p>
          <a:pPr algn="l"/>
          <a:r>
            <a:rPr lang="ru-RU" sz="1600" b="1" dirty="0" smtClean="0"/>
            <a:t>- ЖИТЕЛЯМ ПРЕДОСТАВЛЯЕТСЯ ВОЗМОЖНОСТЬ БЫСТРО И УДОБНО СДЕЛАТЬ ПРИВИВКУ В МФЦ ОКРУГА, ИЛИ НА ДОМУ С ПОМОЩЬЮ ВЫЕЗДНОЙ МЕДИЦИНСКОЙ БРИГАДЫ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346247" custScaleY="246987" custLinFactNeighborX="4812" custLinFactNeighborY="-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89F4A3-0686-4751-9A9D-D5CAF5D9C844}" type="presOf" srcId="{990DBBB9-2965-4BC9-8C59-3EF78243B57E}" destId="{5D47FD45-634D-4C5A-8BA3-6F03A43F9447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493DFFF-B89E-4DAA-A36D-2282B00C674C}" type="presOf" srcId="{74D847F3-8E68-452E-A589-F1EFDE81626A}" destId="{18F48979-7D0F-4D9C-B359-A3A553B76066}" srcOrd="0" destOrd="0" presId="urn:microsoft.com/office/officeart/2005/8/layout/default"/>
    <dgm:cxn modelId="{B90FEE13-8E94-4541-9841-7D126FC63165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217EB7-2ACF-4A1E-A72D-377FDBEDA5F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17855-321B-4296-8ECB-8B6872DEE914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1600" b="1" dirty="0" smtClean="0"/>
            <a:t>Выполнены строительно-монтажные работы по газификации ул. Заречная д. Введенское</a:t>
          </a:r>
          <a:endParaRPr lang="ru-RU" sz="1600" b="1" dirty="0"/>
        </a:p>
      </dgm:t>
    </dgm:pt>
    <dgm:pt modelId="{4ABCE901-E805-45C7-B4E8-A8F3E755B1AB}" type="parTrans" cxnId="{14DDBB83-FCBD-4C66-8FD7-F42817E5ECE7}">
      <dgm:prSet/>
      <dgm:spPr/>
      <dgm:t>
        <a:bodyPr/>
        <a:lstStyle/>
        <a:p>
          <a:endParaRPr lang="ru-RU"/>
        </a:p>
      </dgm:t>
    </dgm:pt>
    <dgm:pt modelId="{483A044E-34E1-4753-AE23-96E85A8C08A0}" type="sibTrans" cxnId="{14DDBB83-FCBD-4C66-8FD7-F42817E5ECE7}">
      <dgm:prSet/>
      <dgm:spPr/>
      <dgm:t>
        <a:bodyPr/>
        <a:lstStyle/>
        <a:p>
          <a:endParaRPr lang="ru-RU"/>
        </a:p>
      </dgm:t>
    </dgm:pt>
    <dgm:pt modelId="{CD107256-213D-4A9E-85B4-E64A13F530CF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1600" b="1" dirty="0" smtClean="0"/>
            <a:t>Выполнены проектные работы  по газификации улиц </a:t>
          </a:r>
          <a:r>
            <a:rPr lang="ru-RU" sz="1600" b="1" dirty="0" err="1" smtClean="0"/>
            <a:t>Метрономовская</a:t>
          </a:r>
          <a:r>
            <a:rPr lang="ru-RU" sz="1600" b="1" dirty="0" smtClean="0"/>
            <a:t>, А.П. Парфенова п. Лотошино</a:t>
          </a:r>
          <a:endParaRPr lang="ru-RU" sz="1600" b="1" dirty="0"/>
        </a:p>
      </dgm:t>
    </dgm:pt>
    <dgm:pt modelId="{4201B4BC-78A8-4779-9AB3-075D627B2D0F}" type="parTrans" cxnId="{BE524A7B-DE8A-4CDD-AAFB-7FF0C4744D14}">
      <dgm:prSet/>
      <dgm:spPr/>
      <dgm:t>
        <a:bodyPr/>
        <a:lstStyle/>
        <a:p>
          <a:endParaRPr lang="ru-RU"/>
        </a:p>
      </dgm:t>
    </dgm:pt>
    <dgm:pt modelId="{7854067E-5E98-4009-B184-335815CA5BB6}" type="sibTrans" cxnId="{BE524A7B-DE8A-4CDD-AAFB-7FF0C4744D14}">
      <dgm:prSet/>
      <dgm:spPr/>
      <dgm:t>
        <a:bodyPr/>
        <a:lstStyle/>
        <a:p>
          <a:endParaRPr lang="ru-RU"/>
        </a:p>
      </dgm:t>
    </dgm:pt>
    <dgm:pt modelId="{2F6ECB19-E83D-4FB0-AD99-55AAAC834B2A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1600" b="1" dirty="0" smtClean="0"/>
            <a:t>Завершены строительно-монтажные работы в д. </a:t>
          </a:r>
          <a:r>
            <a:rPr lang="ru-RU" sz="1600" b="1" dirty="0" err="1" smtClean="0"/>
            <a:t>Урусово</a:t>
          </a:r>
          <a:r>
            <a:rPr lang="ru-RU" sz="1600" b="1" dirty="0" smtClean="0"/>
            <a:t> по врезке </a:t>
          </a:r>
          <a:r>
            <a:rPr lang="ru-RU" sz="1600" b="1" dirty="0" err="1" smtClean="0"/>
            <a:t>згазопровода</a:t>
          </a:r>
          <a:r>
            <a:rPr lang="ru-RU" sz="1600" b="1" dirty="0" smtClean="0"/>
            <a:t> в существующую магистральную сеть</a:t>
          </a:r>
          <a:endParaRPr lang="ru-RU" sz="1600" b="1" dirty="0"/>
        </a:p>
      </dgm:t>
    </dgm:pt>
    <dgm:pt modelId="{7D319E9E-E789-40DE-BAE7-7B03912F3126}" type="parTrans" cxnId="{7BD9005C-94A1-4631-92BA-F2404C214A1D}">
      <dgm:prSet/>
      <dgm:spPr/>
      <dgm:t>
        <a:bodyPr/>
        <a:lstStyle/>
        <a:p>
          <a:endParaRPr lang="ru-RU"/>
        </a:p>
      </dgm:t>
    </dgm:pt>
    <dgm:pt modelId="{4E93966D-1B12-4F86-9F14-7A83A3CC71CA}" type="sibTrans" cxnId="{7BD9005C-94A1-4631-92BA-F2404C214A1D}">
      <dgm:prSet/>
      <dgm:spPr/>
      <dgm:t>
        <a:bodyPr/>
        <a:lstStyle/>
        <a:p>
          <a:endParaRPr lang="ru-RU"/>
        </a:p>
      </dgm:t>
    </dgm:pt>
    <dgm:pt modelId="{366BCC8A-99C9-4F98-8F97-5132958E9BDC}" type="pres">
      <dgm:prSet presAssocID="{6C217EB7-2ACF-4A1E-A72D-377FDBEDA5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776F46-7162-469F-BBC8-3073AA00E9AA}" type="pres">
      <dgm:prSet presAssocID="{50C17855-321B-4296-8ECB-8B6872DEE914}" presName="parentLin" presStyleCnt="0"/>
      <dgm:spPr/>
    </dgm:pt>
    <dgm:pt modelId="{617D1415-A80C-45F2-81AB-E48BEA41B08E}" type="pres">
      <dgm:prSet presAssocID="{50C17855-321B-4296-8ECB-8B6872DEE91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39B2759-9B3C-4473-8840-646993CE0B0C}" type="pres">
      <dgm:prSet presAssocID="{50C17855-321B-4296-8ECB-8B6872DEE914}" presName="parentText" presStyleLbl="node1" presStyleIdx="0" presStyleCnt="3" custScaleY="412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1DA1A-FFDE-4520-9258-D83DA9B7C566}" type="pres">
      <dgm:prSet presAssocID="{50C17855-321B-4296-8ECB-8B6872DEE914}" presName="negativeSpace" presStyleCnt="0"/>
      <dgm:spPr/>
    </dgm:pt>
    <dgm:pt modelId="{6851090A-D757-41D7-BCC7-016F3FE3FF47}" type="pres">
      <dgm:prSet presAssocID="{50C17855-321B-4296-8ECB-8B6872DEE914}" presName="childText" presStyleLbl="conFgAcc1" presStyleIdx="0" presStyleCnt="3" custScaleX="100000" custScaleY="110931">
        <dgm:presLayoutVars>
          <dgm:bulletEnabled val="1"/>
        </dgm:presLayoutVars>
      </dgm:prSet>
      <dgm:spPr/>
    </dgm:pt>
    <dgm:pt modelId="{84664EF0-3E24-4CBA-B7BD-0B1648E3E99B}" type="pres">
      <dgm:prSet presAssocID="{483A044E-34E1-4753-AE23-96E85A8C08A0}" presName="spaceBetweenRectangles" presStyleCnt="0"/>
      <dgm:spPr/>
    </dgm:pt>
    <dgm:pt modelId="{8440FBAB-02FE-4C3B-84D0-7F49D0433F05}" type="pres">
      <dgm:prSet presAssocID="{CD107256-213D-4A9E-85B4-E64A13F530CF}" presName="parentLin" presStyleCnt="0"/>
      <dgm:spPr/>
    </dgm:pt>
    <dgm:pt modelId="{E2737972-D4E6-4553-B664-0A6C6A042FCA}" type="pres">
      <dgm:prSet presAssocID="{CD107256-213D-4A9E-85B4-E64A13F530C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564EC5D-666F-47AD-904A-E35AFAD21D52}" type="pres">
      <dgm:prSet presAssocID="{CD107256-213D-4A9E-85B4-E64A13F530CF}" presName="parentText" presStyleLbl="node1" presStyleIdx="1" presStyleCnt="3" custScaleY="3838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26E38-D291-40C2-B542-F4EB727DE468}" type="pres">
      <dgm:prSet presAssocID="{CD107256-213D-4A9E-85B4-E64A13F530CF}" presName="negativeSpace" presStyleCnt="0"/>
      <dgm:spPr/>
    </dgm:pt>
    <dgm:pt modelId="{2DCFD3DC-D819-42EB-B124-EAE944D420D5}" type="pres">
      <dgm:prSet presAssocID="{CD107256-213D-4A9E-85B4-E64A13F530CF}" presName="childText" presStyleLbl="conFgAcc1" presStyleIdx="1" presStyleCnt="3">
        <dgm:presLayoutVars>
          <dgm:bulletEnabled val="1"/>
        </dgm:presLayoutVars>
      </dgm:prSet>
      <dgm:spPr/>
    </dgm:pt>
    <dgm:pt modelId="{ED524684-B811-4688-8AA6-5CB84A9FDD2C}" type="pres">
      <dgm:prSet presAssocID="{7854067E-5E98-4009-B184-335815CA5BB6}" presName="spaceBetweenRectangles" presStyleCnt="0"/>
      <dgm:spPr/>
    </dgm:pt>
    <dgm:pt modelId="{B46C03A2-556A-4944-93AB-40B5DCFCED39}" type="pres">
      <dgm:prSet presAssocID="{2F6ECB19-E83D-4FB0-AD99-55AAAC834B2A}" presName="parentLin" presStyleCnt="0"/>
      <dgm:spPr/>
    </dgm:pt>
    <dgm:pt modelId="{C289D8E8-4812-4E58-B6A7-D19A473A7693}" type="pres">
      <dgm:prSet presAssocID="{2F6ECB19-E83D-4FB0-AD99-55AAAC834B2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F2C8AA0-D94F-4F51-AFAE-236761253980}" type="pres">
      <dgm:prSet presAssocID="{2F6ECB19-E83D-4FB0-AD99-55AAAC834B2A}" presName="parentText" presStyleLbl="node1" presStyleIdx="2" presStyleCnt="3" custScaleY="402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40C3E-3F18-4BF2-9945-B240EAAADDF5}" type="pres">
      <dgm:prSet presAssocID="{2F6ECB19-E83D-4FB0-AD99-55AAAC834B2A}" presName="negativeSpace" presStyleCnt="0"/>
      <dgm:spPr/>
    </dgm:pt>
    <dgm:pt modelId="{EF255EB1-B37D-443A-B4AD-762BE17918D1}" type="pres">
      <dgm:prSet presAssocID="{2F6ECB19-E83D-4FB0-AD99-55AAAC834B2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FA6D7AE-1A61-4781-AA0E-8BCD2DC6F525}" type="presOf" srcId="{6C217EB7-2ACF-4A1E-A72D-377FDBEDA5FA}" destId="{366BCC8A-99C9-4F98-8F97-5132958E9BDC}" srcOrd="0" destOrd="0" presId="urn:microsoft.com/office/officeart/2005/8/layout/list1"/>
    <dgm:cxn modelId="{C0EA3BF4-FD92-4CE5-85AC-C73BA778E3F2}" type="presOf" srcId="{CD107256-213D-4A9E-85B4-E64A13F530CF}" destId="{E2737972-D4E6-4553-B664-0A6C6A042FCA}" srcOrd="0" destOrd="0" presId="urn:microsoft.com/office/officeart/2005/8/layout/list1"/>
    <dgm:cxn modelId="{14DDBB83-FCBD-4C66-8FD7-F42817E5ECE7}" srcId="{6C217EB7-2ACF-4A1E-A72D-377FDBEDA5FA}" destId="{50C17855-321B-4296-8ECB-8B6872DEE914}" srcOrd="0" destOrd="0" parTransId="{4ABCE901-E805-45C7-B4E8-A8F3E755B1AB}" sibTransId="{483A044E-34E1-4753-AE23-96E85A8C08A0}"/>
    <dgm:cxn modelId="{7BD9005C-94A1-4631-92BA-F2404C214A1D}" srcId="{6C217EB7-2ACF-4A1E-A72D-377FDBEDA5FA}" destId="{2F6ECB19-E83D-4FB0-AD99-55AAAC834B2A}" srcOrd="2" destOrd="0" parTransId="{7D319E9E-E789-40DE-BAE7-7B03912F3126}" sibTransId="{4E93966D-1B12-4F86-9F14-7A83A3CC71CA}"/>
    <dgm:cxn modelId="{BE524A7B-DE8A-4CDD-AAFB-7FF0C4744D14}" srcId="{6C217EB7-2ACF-4A1E-A72D-377FDBEDA5FA}" destId="{CD107256-213D-4A9E-85B4-E64A13F530CF}" srcOrd="1" destOrd="0" parTransId="{4201B4BC-78A8-4779-9AB3-075D627B2D0F}" sibTransId="{7854067E-5E98-4009-B184-335815CA5BB6}"/>
    <dgm:cxn modelId="{77A54927-4058-4DD2-979D-3203AC54922C}" type="presOf" srcId="{2F6ECB19-E83D-4FB0-AD99-55AAAC834B2A}" destId="{8F2C8AA0-D94F-4F51-AFAE-236761253980}" srcOrd="1" destOrd="0" presId="urn:microsoft.com/office/officeart/2005/8/layout/list1"/>
    <dgm:cxn modelId="{0E3A9743-F25E-4E5D-A359-36369ABE39D5}" type="presOf" srcId="{50C17855-321B-4296-8ECB-8B6872DEE914}" destId="{617D1415-A80C-45F2-81AB-E48BEA41B08E}" srcOrd="0" destOrd="0" presId="urn:microsoft.com/office/officeart/2005/8/layout/list1"/>
    <dgm:cxn modelId="{B0372D75-8CEC-4291-A993-E0A447118FE4}" type="presOf" srcId="{2F6ECB19-E83D-4FB0-AD99-55AAAC834B2A}" destId="{C289D8E8-4812-4E58-B6A7-D19A473A7693}" srcOrd="0" destOrd="0" presId="urn:microsoft.com/office/officeart/2005/8/layout/list1"/>
    <dgm:cxn modelId="{E45B99CA-5F6D-4558-AA51-1772716FD69B}" type="presOf" srcId="{50C17855-321B-4296-8ECB-8B6872DEE914}" destId="{339B2759-9B3C-4473-8840-646993CE0B0C}" srcOrd="1" destOrd="0" presId="urn:microsoft.com/office/officeart/2005/8/layout/list1"/>
    <dgm:cxn modelId="{707122B8-6277-483A-BF8B-0684608F8189}" type="presOf" srcId="{CD107256-213D-4A9E-85B4-E64A13F530CF}" destId="{A564EC5D-666F-47AD-904A-E35AFAD21D52}" srcOrd="1" destOrd="0" presId="urn:microsoft.com/office/officeart/2005/8/layout/list1"/>
    <dgm:cxn modelId="{C8E9189D-8C45-4136-B544-0380187BF449}" type="presParOf" srcId="{366BCC8A-99C9-4F98-8F97-5132958E9BDC}" destId="{0C776F46-7162-469F-BBC8-3073AA00E9AA}" srcOrd="0" destOrd="0" presId="urn:microsoft.com/office/officeart/2005/8/layout/list1"/>
    <dgm:cxn modelId="{54D8B6F7-BAAD-43ED-AA20-A900BB4668BC}" type="presParOf" srcId="{0C776F46-7162-469F-BBC8-3073AA00E9AA}" destId="{617D1415-A80C-45F2-81AB-E48BEA41B08E}" srcOrd="0" destOrd="0" presId="urn:microsoft.com/office/officeart/2005/8/layout/list1"/>
    <dgm:cxn modelId="{19E69FCE-0279-411E-A9DC-4EF089B293BA}" type="presParOf" srcId="{0C776F46-7162-469F-BBC8-3073AA00E9AA}" destId="{339B2759-9B3C-4473-8840-646993CE0B0C}" srcOrd="1" destOrd="0" presId="urn:microsoft.com/office/officeart/2005/8/layout/list1"/>
    <dgm:cxn modelId="{553BE3C6-A714-4480-8677-053A3A380B3B}" type="presParOf" srcId="{366BCC8A-99C9-4F98-8F97-5132958E9BDC}" destId="{0171DA1A-FFDE-4520-9258-D83DA9B7C566}" srcOrd="1" destOrd="0" presId="urn:microsoft.com/office/officeart/2005/8/layout/list1"/>
    <dgm:cxn modelId="{6394CED5-0A1C-47F3-B700-0B0C2EB58C85}" type="presParOf" srcId="{366BCC8A-99C9-4F98-8F97-5132958E9BDC}" destId="{6851090A-D757-41D7-BCC7-016F3FE3FF47}" srcOrd="2" destOrd="0" presId="urn:microsoft.com/office/officeart/2005/8/layout/list1"/>
    <dgm:cxn modelId="{11F8B81D-20FA-482B-A2A2-044E0F12279D}" type="presParOf" srcId="{366BCC8A-99C9-4F98-8F97-5132958E9BDC}" destId="{84664EF0-3E24-4CBA-B7BD-0B1648E3E99B}" srcOrd="3" destOrd="0" presId="urn:microsoft.com/office/officeart/2005/8/layout/list1"/>
    <dgm:cxn modelId="{DD7873CF-B33E-4CB4-9249-A756E461CDCB}" type="presParOf" srcId="{366BCC8A-99C9-4F98-8F97-5132958E9BDC}" destId="{8440FBAB-02FE-4C3B-84D0-7F49D0433F05}" srcOrd="4" destOrd="0" presId="urn:microsoft.com/office/officeart/2005/8/layout/list1"/>
    <dgm:cxn modelId="{6117E3D3-03B6-4847-B49E-90CCE3370B2B}" type="presParOf" srcId="{8440FBAB-02FE-4C3B-84D0-7F49D0433F05}" destId="{E2737972-D4E6-4553-B664-0A6C6A042FCA}" srcOrd="0" destOrd="0" presId="urn:microsoft.com/office/officeart/2005/8/layout/list1"/>
    <dgm:cxn modelId="{622F4384-A964-4541-96C4-5A23A7A36F6B}" type="presParOf" srcId="{8440FBAB-02FE-4C3B-84D0-7F49D0433F05}" destId="{A564EC5D-666F-47AD-904A-E35AFAD21D52}" srcOrd="1" destOrd="0" presId="urn:microsoft.com/office/officeart/2005/8/layout/list1"/>
    <dgm:cxn modelId="{67E64BAF-1253-4737-90CC-7DEC88C2D31F}" type="presParOf" srcId="{366BCC8A-99C9-4F98-8F97-5132958E9BDC}" destId="{3B426E38-D291-40C2-B542-F4EB727DE468}" srcOrd="5" destOrd="0" presId="urn:microsoft.com/office/officeart/2005/8/layout/list1"/>
    <dgm:cxn modelId="{2E84295D-0591-48C7-A260-89DB668D93F5}" type="presParOf" srcId="{366BCC8A-99C9-4F98-8F97-5132958E9BDC}" destId="{2DCFD3DC-D819-42EB-B124-EAE944D420D5}" srcOrd="6" destOrd="0" presId="urn:microsoft.com/office/officeart/2005/8/layout/list1"/>
    <dgm:cxn modelId="{0C92D022-4696-4E43-8D06-0328B776A869}" type="presParOf" srcId="{366BCC8A-99C9-4F98-8F97-5132958E9BDC}" destId="{ED524684-B811-4688-8AA6-5CB84A9FDD2C}" srcOrd="7" destOrd="0" presId="urn:microsoft.com/office/officeart/2005/8/layout/list1"/>
    <dgm:cxn modelId="{8CF4B249-1F90-44BE-99AD-8C1D3240089D}" type="presParOf" srcId="{366BCC8A-99C9-4F98-8F97-5132958E9BDC}" destId="{B46C03A2-556A-4944-93AB-40B5DCFCED39}" srcOrd="8" destOrd="0" presId="urn:microsoft.com/office/officeart/2005/8/layout/list1"/>
    <dgm:cxn modelId="{5AADDDAE-D0EB-408C-AECA-598442A00DC9}" type="presParOf" srcId="{B46C03A2-556A-4944-93AB-40B5DCFCED39}" destId="{C289D8E8-4812-4E58-B6A7-D19A473A7693}" srcOrd="0" destOrd="0" presId="urn:microsoft.com/office/officeart/2005/8/layout/list1"/>
    <dgm:cxn modelId="{69C9CAA1-27E0-4471-8735-A951F0DF2F5B}" type="presParOf" srcId="{B46C03A2-556A-4944-93AB-40B5DCFCED39}" destId="{8F2C8AA0-D94F-4F51-AFAE-236761253980}" srcOrd="1" destOrd="0" presId="urn:microsoft.com/office/officeart/2005/8/layout/list1"/>
    <dgm:cxn modelId="{4A5DD443-89D2-40D9-A82F-C260193D064C}" type="presParOf" srcId="{366BCC8A-99C9-4F98-8F97-5132958E9BDC}" destId="{99840C3E-3F18-4BF2-9945-B240EAAADDF5}" srcOrd="9" destOrd="0" presId="urn:microsoft.com/office/officeart/2005/8/layout/list1"/>
    <dgm:cxn modelId="{90171F0F-EAC4-4A4B-858B-136C676D0E83}" type="presParOf" srcId="{366BCC8A-99C9-4F98-8F97-5132958E9BDC}" destId="{EF255EB1-B37D-443A-B4AD-762BE17918D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D847F3-8E68-452E-A589-F1EFDE81626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DBBB9-2965-4BC9-8C59-3EF78243B57E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1600" b="1" dirty="0" smtClean="0"/>
            <a:t>Проект  в настоящее время  находится  в экспертизе . Срок реализации проекта 2022-2023 г.  </a:t>
          </a:r>
          <a:endParaRPr lang="ru-RU" sz="1600" b="1" dirty="0"/>
        </a:p>
      </dgm:t>
    </dgm:pt>
    <dgm:pt modelId="{D63DE7B6-3BFC-44C4-A2EE-57F19327D9CA}" type="parTrans" cxnId="{EC8712BF-EF90-4706-8446-021753457E0A}">
      <dgm:prSet/>
      <dgm:spPr/>
      <dgm:t>
        <a:bodyPr/>
        <a:lstStyle/>
        <a:p>
          <a:endParaRPr lang="ru-RU"/>
        </a:p>
      </dgm:t>
    </dgm:pt>
    <dgm:pt modelId="{5EF645CE-0249-475F-B71C-5974C84C3DE5}" type="sibTrans" cxnId="{EC8712BF-EF90-4706-8446-021753457E0A}">
      <dgm:prSet/>
      <dgm:spPr/>
      <dgm:t>
        <a:bodyPr/>
        <a:lstStyle/>
        <a:p>
          <a:endParaRPr lang="ru-RU"/>
        </a:p>
      </dgm:t>
    </dgm:pt>
    <dgm:pt modelId="{18F48979-7D0F-4D9C-B359-A3A553B76066}" type="pres">
      <dgm:prSet presAssocID="{74D847F3-8E68-452E-A589-F1EFDE8162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47FD45-634D-4C5A-8BA3-6F03A43F9447}" type="pres">
      <dgm:prSet presAssocID="{990DBBB9-2965-4BC9-8C59-3EF78243B57E}" presName="node" presStyleLbl="node1" presStyleIdx="0" presStyleCnt="1" custScaleX="142222" custLinFactNeighborX="2147" custLinFactNeighborY="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EE0A0-4F49-405A-BAF6-A533165A9FD1}" type="presOf" srcId="{990DBBB9-2965-4BC9-8C59-3EF78243B57E}" destId="{5D47FD45-634D-4C5A-8BA3-6F03A43F9447}" srcOrd="0" destOrd="0" presId="urn:microsoft.com/office/officeart/2005/8/layout/default"/>
    <dgm:cxn modelId="{C58BDFB8-7E61-427F-A9BB-6470878EE346}" type="presOf" srcId="{74D847F3-8E68-452E-A589-F1EFDE81626A}" destId="{18F48979-7D0F-4D9C-B359-A3A553B76066}" srcOrd="0" destOrd="0" presId="urn:microsoft.com/office/officeart/2005/8/layout/default"/>
    <dgm:cxn modelId="{EC8712BF-EF90-4706-8446-021753457E0A}" srcId="{74D847F3-8E68-452E-A589-F1EFDE81626A}" destId="{990DBBB9-2965-4BC9-8C59-3EF78243B57E}" srcOrd="0" destOrd="0" parTransId="{D63DE7B6-3BFC-44C4-A2EE-57F19327D9CA}" sibTransId="{5EF645CE-0249-475F-B71C-5974C84C3DE5}"/>
    <dgm:cxn modelId="{C1B21D95-91BF-4BB0-953D-008872952664}" type="presParOf" srcId="{18F48979-7D0F-4D9C-B359-A3A553B76066}" destId="{5D47FD45-634D-4C5A-8BA3-6F03A43F944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20D5-9E2C-40B0-B09F-4E079E3E6B4A}">
      <dsp:nvSpPr>
        <dsp:cNvPr id="0" name=""/>
        <dsp:cNvSpPr/>
      </dsp:nvSpPr>
      <dsp:spPr>
        <a:xfrm>
          <a:off x="10" y="2"/>
          <a:ext cx="9131946" cy="2536050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10" y="2"/>
        <a:ext cx="9131946" cy="25360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" y="31503"/>
          <a:ext cx="3168347" cy="133664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проектных  работ  составила 2 000 000 рублей. Финансирование   из местного бюджета г.о. Лотошино </a:t>
          </a:r>
          <a:endParaRPr lang="ru-RU" sz="1600" b="1" kern="1200" dirty="0"/>
        </a:p>
      </dsp:txBody>
      <dsp:txXfrm>
        <a:off x="4" y="31503"/>
        <a:ext cx="3168347" cy="1336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46548"/>
          <a:ext cx="3167774" cy="1418332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</a:t>
          </a:r>
          <a:r>
            <a:rPr lang="ru-RU" sz="1600" b="1" kern="1200" dirty="0" err="1" smtClean="0"/>
            <a:t>строительно</a:t>
          </a:r>
          <a:r>
            <a:rPr lang="ru-RU" sz="1600" b="1" kern="1200" dirty="0" smtClean="0"/>
            <a:t> - монтажных работ  - 180 000 000 руб. </a:t>
          </a:r>
          <a:endParaRPr lang="ru-RU" sz="1600" b="1" kern="1200" dirty="0"/>
        </a:p>
      </dsp:txBody>
      <dsp:txXfrm>
        <a:off x="0" y="46548"/>
        <a:ext cx="3167774" cy="14183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27" y="28292"/>
          <a:ext cx="1799872" cy="2636003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Планируется финансирование  СМР  из  областного и   местного бюджетов</a:t>
          </a:r>
          <a:endParaRPr lang="ru-RU" sz="1600" b="1" kern="1200" dirty="0"/>
        </a:p>
      </dsp:txBody>
      <dsp:txXfrm>
        <a:off x="327" y="28292"/>
        <a:ext cx="1799872" cy="26360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83263" y="137"/>
          <a:ext cx="2575305" cy="25271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Большая Сестра</a:t>
          </a:r>
          <a:endParaRPr lang="ru-RU" sz="1400" b="1" kern="1200" dirty="0"/>
        </a:p>
      </dsp:txBody>
      <dsp:txXfrm>
        <a:off x="83263" y="137"/>
        <a:ext cx="2575305" cy="2527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9800"/>
          <a:ext cx="2375683" cy="23312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Лотошино, микрорайон</a:t>
          </a:r>
          <a:endParaRPr lang="ru-RU" sz="1400" b="1" kern="1200" dirty="0"/>
        </a:p>
      </dsp:txBody>
      <dsp:txXfrm>
        <a:off x="0" y="9800"/>
        <a:ext cx="2375683" cy="23312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9800"/>
          <a:ext cx="2375683" cy="23312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дер. </a:t>
          </a:r>
          <a:r>
            <a:rPr lang="ru-RU" sz="1400" b="1" kern="1200" dirty="0" err="1" smtClean="0"/>
            <a:t>Михалево</a:t>
          </a:r>
          <a:endParaRPr lang="ru-RU" sz="1400" b="1" kern="1200" dirty="0"/>
        </a:p>
      </dsp:txBody>
      <dsp:txXfrm>
        <a:off x="0" y="9800"/>
        <a:ext cx="2375683" cy="23312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9800"/>
          <a:ext cx="2375683" cy="23312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дер. Введенское</a:t>
          </a:r>
          <a:endParaRPr lang="ru-RU" sz="1400" b="1" kern="1200" dirty="0"/>
        </a:p>
      </dsp:txBody>
      <dsp:txXfrm>
        <a:off x="0" y="9800"/>
        <a:ext cx="2375683" cy="2331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9800"/>
          <a:ext cx="2375683" cy="23312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дер. </a:t>
          </a:r>
          <a:r>
            <a:rPr lang="ru-RU" sz="1400" b="1" kern="1200" dirty="0" err="1" smtClean="0"/>
            <a:t>Щеглятьево</a:t>
          </a:r>
          <a:endParaRPr lang="ru-RU" sz="1400" b="1" kern="1200" dirty="0"/>
        </a:p>
      </dsp:txBody>
      <dsp:txXfrm>
        <a:off x="0" y="9800"/>
        <a:ext cx="2375683" cy="2331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9800"/>
          <a:ext cx="2375683" cy="23312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пос. Лотошино, микрорайон</a:t>
          </a:r>
          <a:endParaRPr lang="ru-RU" sz="1400" b="1" kern="1200" dirty="0"/>
        </a:p>
      </dsp:txBody>
      <dsp:txXfrm>
        <a:off x="0" y="9800"/>
        <a:ext cx="2375683" cy="23312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Введенское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99A50-AC35-47B3-BD81-B27FB2DC275E}">
      <dsp:nvSpPr>
        <dsp:cNvPr id="0" name=""/>
        <dsp:cNvSpPr/>
      </dsp:nvSpPr>
      <dsp:spPr>
        <a:xfrm>
          <a:off x="243251" y="1828"/>
          <a:ext cx="3897349" cy="129445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МИГРАЦИОННЫЙПРИРОСТ ПОКАЗАЛ ПОЛОЖИТЕЛЬНЫЙ РЕЗУЛЬТАТ </a:t>
          </a:r>
          <a:r>
            <a:rPr lang="ru-RU" sz="1900" b="1" u="sng" kern="1200" dirty="0" smtClean="0"/>
            <a:t>+175 ЧЕЛОВЕК</a:t>
          </a:r>
          <a:endParaRPr lang="ru-RU" sz="1900" b="1" u="sng" kern="1200" dirty="0"/>
        </a:p>
      </dsp:txBody>
      <dsp:txXfrm>
        <a:off x="243251" y="1828"/>
        <a:ext cx="3897349" cy="1294456"/>
      </dsp:txXfrm>
    </dsp:sp>
    <dsp:sp modelId="{1F8FA775-DD5F-4C02-BE9C-F9CB47067B1F}">
      <dsp:nvSpPr>
        <dsp:cNvPr id="0" name=""/>
        <dsp:cNvSpPr/>
      </dsp:nvSpPr>
      <dsp:spPr>
        <a:xfrm>
          <a:off x="4356343" y="1828"/>
          <a:ext cx="3897349" cy="129445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ПО ИТОГАМ ГОДА ОБОРОТ КРУПНЫХ И СРЕДНИХ ПРЕДПРИЯТИЙ УВЕЛИЧИЛСЯ НА </a:t>
          </a:r>
          <a:r>
            <a:rPr lang="ru-RU" sz="1900" b="1" u="sng" kern="1200" dirty="0" smtClean="0"/>
            <a:t>12%</a:t>
          </a:r>
          <a:r>
            <a:rPr lang="ru-RU" sz="1900" b="1" kern="1200" dirty="0" smtClean="0"/>
            <a:t> И СОСТАВИЛ </a:t>
          </a:r>
          <a:r>
            <a:rPr lang="ru-RU" sz="1900" b="1" u="sng" kern="1200" dirty="0" smtClean="0"/>
            <a:t>1.34 МЛРД. РУБ</a:t>
          </a:r>
          <a:endParaRPr lang="ru-RU" sz="1900" b="1" u="sng" kern="1200" dirty="0"/>
        </a:p>
      </dsp:txBody>
      <dsp:txXfrm>
        <a:off x="4356343" y="1828"/>
        <a:ext cx="3897349" cy="1294456"/>
      </dsp:txXfrm>
    </dsp:sp>
    <dsp:sp modelId="{60D64B14-15AE-488A-B0E3-30D2936E94EF}">
      <dsp:nvSpPr>
        <dsp:cNvPr id="0" name=""/>
        <dsp:cNvSpPr/>
      </dsp:nvSpPr>
      <dsp:spPr>
        <a:xfrm>
          <a:off x="2156242" y="1512027"/>
          <a:ext cx="4184459" cy="129445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СРЕДНЕМЕСЯЧНАЯ ЗАРАБОТНАЯ ПЛАТА РАБОТНИКОВ ПО КРУПНЫМ И СРЕДНИМ ОРГАНИЗАЦИЯМ ВЫРОСЛА НА </a:t>
          </a:r>
          <a:r>
            <a:rPr lang="ru-RU" sz="1900" b="1" u="sng" kern="1200" dirty="0" smtClean="0"/>
            <a:t>8.3%</a:t>
          </a:r>
          <a:r>
            <a:rPr lang="ru-RU" sz="1900" b="1" kern="1200" dirty="0" smtClean="0"/>
            <a:t> И СОСТАВИЛА </a:t>
          </a:r>
          <a:r>
            <a:rPr lang="ru-RU" sz="1900" b="1" u="sng" kern="1200" dirty="0" smtClean="0"/>
            <a:t>41 500 РУБЛЕЙ</a:t>
          </a:r>
          <a:endParaRPr lang="ru-RU" sz="1900" b="1" u="sng" kern="1200" dirty="0"/>
        </a:p>
      </dsp:txBody>
      <dsp:txXfrm>
        <a:off x="2156242" y="1512027"/>
        <a:ext cx="4184459" cy="12944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Ивановское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Владимировка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Мамоново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Палкино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Шелгуново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</a:t>
          </a:r>
          <a:r>
            <a:rPr lang="ru-RU" sz="1400" b="1" kern="1200" dirty="0" err="1" smtClean="0"/>
            <a:t>Хранево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57" y="37633"/>
          <a:ext cx="1871750" cy="18367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Чапаево</a:t>
          </a:r>
          <a:endParaRPr lang="ru-RU" sz="1400" b="1" kern="1200" dirty="0"/>
        </a:p>
      </dsp:txBody>
      <dsp:txXfrm>
        <a:off x="457" y="37633"/>
        <a:ext cx="1871750" cy="18367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51" y="58123"/>
          <a:ext cx="1439808" cy="14128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д. Ушаково</a:t>
          </a:r>
          <a:endParaRPr lang="ru-RU" sz="1400" b="1" kern="1200" dirty="0"/>
        </a:p>
      </dsp:txBody>
      <dsp:txXfrm>
        <a:off x="351" y="58123"/>
        <a:ext cx="1439808" cy="14128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42374-B044-4129-9912-D97272C913FB}">
      <dsp:nvSpPr>
        <dsp:cNvPr id="0" name=""/>
        <dsp:cNvSpPr/>
      </dsp:nvSpPr>
      <dsp:spPr>
        <a:xfrm>
          <a:off x="0" y="595336"/>
          <a:ext cx="448816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5CCE0-6404-4558-82EB-EB835EBF5DF5}">
      <dsp:nvSpPr>
        <dsp:cNvPr id="0" name=""/>
        <dsp:cNvSpPr/>
      </dsp:nvSpPr>
      <dsp:spPr>
        <a:xfrm>
          <a:off x="224408" y="344416"/>
          <a:ext cx="314171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749" tIns="0" rIns="11874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Протяженность дороги 3,1 км</a:t>
          </a:r>
          <a:endParaRPr lang="ru-RU" sz="1700" kern="1200" dirty="0"/>
        </a:p>
      </dsp:txBody>
      <dsp:txXfrm>
        <a:off x="248906" y="368914"/>
        <a:ext cx="3092716" cy="45284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42374-B044-4129-9912-D97272C913FB}">
      <dsp:nvSpPr>
        <dsp:cNvPr id="0" name=""/>
        <dsp:cNvSpPr/>
      </dsp:nvSpPr>
      <dsp:spPr>
        <a:xfrm>
          <a:off x="0" y="852124"/>
          <a:ext cx="4488160" cy="4920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5CCE0-6404-4558-82EB-EB835EBF5DF5}">
      <dsp:nvSpPr>
        <dsp:cNvPr id="0" name=""/>
        <dsp:cNvSpPr/>
      </dsp:nvSpPr>
      <dsp:spPr>
        <a:xfrm>
          <a:off x="348207" y="8386"/>
          <a:ext cx="3918157" cy="9757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749" tIns="0" rIns="118749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latin typeface="+mj-lt"/>
            </a:rPr>
            <a:t>В 2021 году ожидается выполнение второго этапа работ и введение дороги в строй</a:t>
          </a:r>
          <a:r>
            <a:rPr lang="ru-RU" sz="1700" kern="1200" dirty="0" smtClean="0">
              <a:latin typeface="+mj-lt"/>
            </a:rPr>
            <a:t/>
          </a:r>
          <a:br>
            <a:rPr lang="ru-RU" sz="1700" kern="1200" dirty="0" smtClean="0">
              <a:latin typeface="+mj-lt"/>
            </a:rPr>
          </a:br>
          <a:endParaRPr lang="ru-RU" sz="1700" kern="1200" dirty="0">
            <a:latin typeface="+mj-lt"/>
          </a:endParaRPr>
        </a:p>
      </dsp:txBody>
      <dsp:txXfrm>
        <a:off x="395838" y="56017"/>
        <a:ext cx="3822895" cy="88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4604" y="0"/>
          <a:ext cx="7146195" cy="1238340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ИЗ ОБЩЕГО ОБЪЕМА ИНВЕСТИЦИЙ ОКОЛО </a:t>
          </a:r>
          <a:r>
            <a:rPr lang="ru-RU" sz="1800" b="1" i="0" u="sng" kern="1200" dirty="0" smtClean="0"/>
            <a:t>750 МИЛЛИОНОВ РУБЛЕЙ </a:t>
          </a:r>
          <a:r>
            <a:rPr lang="ru-RU" sz="1800" b="1" i="0" kern="1200" dirty="0" smtClean="0"/>
            <a:t>ВЛОЖЕНЫ НАСЕЛЕНИЕМ В ИНДИВИДУАЛЬНОЕ ЖИЛИЩНОЕ СТРОИТЕЛЬСТВО</a:t>
          </a:r>
          <a:endParaRPr lang="ru-RU" sz="1800" b="1" kern="1200" dirty="0"/>
        </a:p>
      </dsp:txBody>
      <dsp:txXfrm>
        <a:off x="54604" y="0"/>
        <a:ext cx="7146195" cy="12383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6100" y="85"/>
          <a:ext cx="2163756" cy="21232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пос. Лотошино, ул. Центральная</a:t>
          </a:r>
          <a:endParaRPr lang="ru-RU" sz="1000" b="1" kern="1200" dirty="0"/>
        </a:p>
      </dsp:txBody>
      <dsp:txXfrm>
        <a:off x="36100" y="85"/>
        <a:ext cx="2163756" cy="21232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12" y="3089"/>
          <a:ext cx="2099441" cy="20601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пос. Лотошино, ул. Центральная</a:t>
          </a:r>
          <a:endParaRPr lang="ru-RU" sz="1000" b="1" kern="1200" dirty="0"/>
        </a:p>
      </dsp:txBody>
      <dsp:txXfrm>
        <a:off x="512" y="3089"/>
        <a:ext cx="2099441" cy="20601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12" y="3089"/>
          <a:ext cx="2099441" cy="20601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пос. Лотошино, ул. Центральная</a:t>
          </a:r>
          <a:endParaRPr lang="ru-RU" sz="1000" b="1" kern="1200" dirty="0"/>
        </a:p>
      </dsp:txBody>
      <dsp:txXfrm>
        <a:off x="512" y="3089"/>
        <a:ext cx="2099441" cy="20601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" y="984"/>
          <a:ext cx="3168348" cy="143917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ПРОВЕДЕН ЯМОЧНЫЙ РЕМОНТ ДОРОГ  600 КВ. МЕТРОВ И ТЕКУЩИЙ РЕМОНТ АВТОМОБИЛЬНЫХ ДОРОГ ПРОТЯЖЕННОСТЬЮ 2,2 КМ</a:t>
          </a:r>
          <a:endParaRPr lang="ru-RU" sz="1400" b="1" kern="1200" dirty="0"/>
        </a:p>
      </dsp:txBody>
      <dsp:txXfrm>
        <a:off x="3" y="984"/>
        <a:ext cx="3168348" cy="143917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" y="984"/>
          <a:ext cx="3168348" cy="1439175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2021 ГОДУ ЗАПЛАНИРОВАНО ОТРЕМОНТИРОВАТЬ АВТОМОБИЛЬНЫЕ ДОРОГИ ПРОТЯЖЕННОСТЬЮ 8,6 КМ</a:t>
          </a:r>
          <a:endParaRPr lang="ru-RU" sz="1400" b="1" kern="1200" dirty="0"/>
        </a:p>
      </dsp:txBody>
      <dsp:txXfrm>
        <a:off x="3" y="984"/>
        <a:ext cx="3168348" cy="143917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20D5-9E2C-40B0-B09F-4E079E3E6B4A}">
      <dsp:nvSpPr>
        <dsp:cNvPr id="0" name=""/>
        <dsp:cNvSpPr/>
      </dsp:nvSpPr>
      <dsp:spPr>
        <a:xfrm>
          <a:off x="12042" y="0"/>
          <a:ext cx="9131946" cy="2027932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 НАЧАЛА ДЕЙСТВИЯ ЗАКОНА МОСКОВСКОЙ ОБЛАСТИ ОТ 01.06.2011 «О БЕСПЛАТНОМ ПРЕДОСТАВЛЕНИИ ЗЕМЕЛЬНЫХ УЧАСТКОВ МНОГОДЕТНЫМ СЕМЬЯМ В МОСКОВСКОЙ ОБЛАСТИ» В ГОРОДСКОМ ОКРУГЕ ЛОТОШИНО ПРЕДОСТАВЛЕНО БЕСПЛАТНО 160 УЧАСТКОВ</a:t>
          </a:r>
          <a:endParaRPr lang="ru-RU" sz="2000" b="1" kern="1200" dirty="0"/>
        </a:p>
      </dsp:txBody>
      <dsp:txXfrm>
        <a:off x="12042" y="0"/>
        <a:ext cx="9131946" cy="202793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20D5-9E2C-40B0-B09F-4E079E3E6B4A}">
      <dsp:nvSpPr>
        <dsp:cNvPr id="0" name=""/>
        <dsp:cNvSpPr/>
      </dsp:nvSpPr>
      <dsp:spPr>
        <a:xfrm>
          <a:off x="7781" y="0"/>
          <a:ext cx="9136217" cy="1311324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ВРАЧ-РЕАНИМАТОЛОГ ЛОТОШИНСКОЙ ЦРБ ШУХРАТ БОБОЕВ – ОБЛАДАТЕЛЬ СЕРТИФИКАТА НА ПРИОБРЕТЕНИЕ ЖИЛЬЯ ПО ПРОГРАММЕ «СОЦИАЛЬНАЯ ИПОТЕКА»</a:t>
          </a:r>
          <a:endParaRPr lang="ru-RU" sz="2000" b="1" kern="1200" dirty="0"/>
        </a:p>
      </dsp:txBody>
      <dsp:txXfrm>
        <a:off x="7781" y="0"/>
        <a:ext cx="9136217" cy="131132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20D5-9E2C-40B0-B09F-4E079E3E6B4A}">
      <dsp:nvSpPr>
        <dsp:cNvPr id="0" name=""/>
        <dsp:cNvSpPr/>
      </dsp:nvSpPr>
      <dsp:spPr>
        <a:xfrm>
          <a:off x="9063" y="0"/>
          <a:ext cx="9134933" cy="1526976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ВРУЧЕНИЕ МОЛОДЫМ СЕМЬЯМ СВИДЕТЕЛЬСТВ О ПРАВЕ НА ПОЛУЧЕНИЕ СОЦИАЛЬНОЙ ВЫПЛАТЫ НА ПРИОБРЕТЕНИЕ ЖИЛОГО ПОМЕЩЕНИЯ ИЛИ СТРОИТЕЛЬСТВО ИНДИВИДУАЛЬНОГО ЖИЛОГО ДОМА</a:t>
          </a:r>
          <a:endParaRPr lang="ru-RU" sz="2000" b="1" kern="1200" dirty="0"/>
        </a:p>
      </dsp:txBody>
      <dsp:txXfrm>
        <a:off x="9063" y="0"/>
        <a:ext cx="9134933" cy="1526976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92CBE-D85D-46D5-8462-E5E9C8E5F0DD}">
      <dsp:nvSpPr>
        <dsp:cNvPr id="0" name=""/>
        <dsp:cNvSpPr/>
      </dsp:nvSpPr>
      <dsp:spPr>
        <a:xfrm rot="16200000">
          <a:off x="-1309690" y="1311201"/>
          <a:ext cx="4104456" cy="148205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78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944 СЕМЬИ</a:t>
          </a:r>
          <a:endParaRPr lang="ru-RU" sz="1900" b="1" kern="1200" dirty="0"/>
        </a:p>
      </dsp:txBody>
      <dsp:txXfrm rot="5400000">
        <a:off x="1511" y="820891"/>
        <a:ext cx="1482053" cy="2462674"/>
      </dsp:txXfrm>
    </dsp:sp>
    <dsp:sp modelId="{7197CE28-5AB7-4F56-B5A1-E38DB09D90EA}">
      <dsp:nvSpPr>
        <dsp:cNvPr id="0" name=""/>
        <dsp:cNvSpPr/>
      </dsp:nvSpPr>
      <dsp:spPr>
        <a:xfrm rot="16200000">
          <a:off x="283516" y="1311201"/>
          <a:ext cx="4104456" cy="1482053"/>
        </a:xfrm>
        <a:prstGeom prst="flowChartManualOperati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78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1425 ГРАЖДАН</a:t>
          </a:r>
          <a:endParaRPr lang="ru-RU" sz="1900" b="1" kern="1200" dirty="0"/>
        </a:p>
      </dsp:txBody>
      <dsp:txXfrm rot="5400000">
        <a:off x="1594717" y="820891"/>
        <a:ext cx="1482053" cy="2462674"/>
      </dsp:txXfrm>
    </dsp:sp>
    <dsp:sp modelId="{534724DD-6F12-4924-B50C-4353BAEE1CC3}">
      <dsp:nvSpPr>
        <dsp:cNvPr id="0" name=""/>
        <dsp:cNvSpPr/>
      </dsp:nvSpPr>
      <dsp:spPr>
        <a:xfrm rot="16200000">
          <a:off x="1876723" y="1311201"/>
          <a:ext cx="4104456" cy="1482053"/>
        </a:xfrm>
        <a:prstGeom prst="flowChartManualOperati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78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ПОЛУЧИЛИ СУБСИДИЮ НА ОПЛАТУ ЖИЛЬЯ</a:t>
          </a:r>
          <a:endParaRPr lang="ru-RU" sz="1900" b="1" kern="1200" dirty="0"/>
        </a:p>
      </dsp:txBody>
      <dsp:txXfrm rot="5400000">
        <a:off x="3187924" y="820891"/>
        <a:ext cx="1482053" cy="2462674"/>
      </dsp:txXfrm>
    </dsp:sp>
    <dsp:sp modelId="{F5D9FD4D-0C3A-4886-A281-E86CDAE1E5C9}">
      <dsp:nvSpPr>
        <dsp:cNvPr id="0" name=""/>
        <dsp:cNvSpPr/>
      </dsp:nvSpPr>
      <dsp:spPr>
        <a:xfrm rot="16200000">
          <a:off x="3469930" y="1311201"/>
          <a:ext cx="4104456" cy="1482053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78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НА ОБЩУЮ СУММУ 21 573 тыс. рублей</a:t>
          </a:r>
          <a:endParaRPr lang="ru-RU" sz="1900" b="1" kern="1200" dirty="0"/>
        </a:p>
      </dsp:txBody>
      <dsp:txXfrm rot="5400000">
        <a:off x="4781131" y="820891"/>
        <a:ext cx="1482053" cy="24626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1CD1-A341-433E-AB81-B0B3A2E7F2CF}">
      <dsp:nvSpPr>
        <dsp:cNvPr id="0" name=""/>
        <dsp:cNvSpPr/>
      </dsp:nvSpPr>
      <dsp:spPr>
        <a:xfrm>
          <a:off x="0" y="914"/>
          <a:ext cx="3145115" cy="1887069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+ 90 рабочих мест</a:t>
          </a:r>
          <a:endParaRPr lang="ru-RU" sz="4000" b="1" kern="1200" dirty="0"/>
        </a:p>
      </dsp:txBody>
      <dsp:txXfrm>
        <a:off x="0" y="914"/>
        <a:ext cx="3145115" cy="188706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D20D5-9E2C-40B0-B09F-4E079E3E6B4A}">
      <dsp:nvSpPr>
        <dsp:cNvPr id="0" name=""/>
        <dsp:cNvSpPr/>
      </dsp:nvSpPr>
      <dsp:spPr>
        <a:xfrm>
          <a:off x="10" y="2"/>
          <a:ext cx="9131946" cy="2536050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10" y="2"/>
        <a:ext cx="9131946" cy="253605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03" y="3"/>
          <a:ext cx="3311764" cy="180019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В СООТВЕТСТВИИ С ПОСТАНОВЛЕНИЕМ ПРАВИТЕЛЬСТВА МОСКОВСКОЙ ОБЛАСТИ МАРЬЯМ ПОЛУЧИЛА ДЕНЕЖНОЕ ПООЩРЕНИЕ</a:t>
          </a:r>
          <a:endParaRPr lang="ru-RU" sz="1600" b="1" kern="1200" dirty="0"/>
        </a:p>
      </dsp:txBody>
      <dsp:txXfrm>
        <a:off x="603" y="3"/>
        <a:ext cx="3311764" cy="180019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14725-1FC6-4DDB-9323-08FEF3A49B2A}">
      <dsp:nvSpPr>
        <dsp:cNvPr id="0" name=""/>
        <dsp:cNvSpPr/>
      </dsp:nvSpPr>
      <dsp:spPr>
        <a:xfrm rot="5400000">
          <a:off x="4197899" y="-1415701"/>
          <a:ext cx="1429471" cy="462365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chemeClr val="bg1"/>
              </a:solidFill>
            </a:rPr>
            <a:t>МОУ «ВВЕДЕНСКАЯ СРЕДНЯЯ ОБЩЕОБРАЗОВАТЕЛЬНАЯ ШКОЛА»</a:t>
          </a:r>
          <a:endParaRPr lang="ru-RU" sz="1900" b="1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>
              <a:solidFill>
                <a:schemeClr val="bg1"/>
              </a:solidFill>
            </a:rPr>
            <a:t>МОУ «ЛОТОШИНСКАЯ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r>
            <a:rPr lang="ru-RU" sz="1900" b="1" kern="1200" dirty="0" smtClean="0">
              <a:solidFill>
                <a:schemeClr val="bg1"/>
              </a:solidFill>
            </a:rPr>
            <a:t>СРЕДНЯЯ ОБЩЕОБРАЗОВАТЕЛЬНАЯ ШКОЛА №1»</a:t>
          </a:r>
          <a:endParaRPr lang="ru-RU" sz="1900" b="1" kern="1200" dirty="0">
            <a:solidFill>
              <a:schemeClr val="bg1"/>
            </a:solidFill>
          </a:endParaRPr>
        </a:p>
      </dsp:txBody>
      <dsp:txXfrm rot="-5400000">
        <a:off x="2600807" y="251172"/>
        <a:ext cx="4553875" cy="1289909"/>
      </dsp:txXfrm>
    </dsp:sp>
    <dsp:sp modelId="{107995F7-F0E9-4555-BF71-AAB9A4ACE425}">
      <dsp:nvSpPr>
        <dsp:cNvPr id="0" name=""/>
        <dsp:cNvSpPr/>
      </dsp:nvSpPr>
      <dsp:spPr>
        <a:xfrm>
          <a:off x="0" y="2707"/>
          <a:ext cx="2600807" cy="17868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  <a:sp3d extrusionH="28000" prstMaterial="matte"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2021 год</a:t>
          </a:r>
          <a:endParaRPr lang="ru-RU" sz="5000" kern="1200" dirty="0"/>
        </a:p>
      </dsp:txBody>
      <dsp:txXfrm>
        <a:off x="87226" y="89933"/>
        <a:ext cx="2426355" cy="1612387"/>
      </dsp:txXfrm>
    </dsp:sp>
    <dsp:sp modelId="{8F14EE46-6C0A-451F-92E5-9FB71B897F00}">
      <dsp:nvSpPr>
        <dsp:cNvPr id="0" name=""/>
        <dsp:cNvSpPr/>
      </dsp:nvSpPr>
      <dsp:spPr>
        <a:xfrm rot="5400000">
          <a:off x="4197899" y="460479"/>
          <a:ext cx="1429471" cy="462365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МОУ «САВОСТИНСКАЯ СРЕДНЯЯ ОБЩЕОБРАЗОВАТЕЛЬНАЯ ШКОЛА»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МОУ «ОШЕЙКИНСКАЯ СРЕДНЯЯ ОБЩЕОБРАЗОВАТЕЛЬНАЯ ШКОЛА»</a:t>
          </a:r>
          <a:endParaRPr lang="ru-RU" sz="1600" b="1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2600807" y="2127353"/>
        <a:ext cx="4553875" cy="1289909"/>
      </dsp:txXfrm>
    </dsp:sp>
    <dsp:sp modelId="{ABA0355A-4765-44B6-AF90-749263CE1F48}">
      <dsp:nvSpPr>
        <dsp:cNvPr id="0" name=""/>
        <dsp:cNvSpPr/>
      </dsp:nvSpPr>
      <dsp:spPr>
        <a:xfrm>
          <a:off x="0" y="1878888"/>
          <a:ext cx="2600807" cy="17868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  <a:sp3d extrusionH="28000" prstMaterial="matte"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2022 год</a:t>
          </a:r>
          <a:endParaRPr lang="ru-RU" sz="5000" kern="1200" dirty="0"/>
        </a:p>
      </dsp:txBody>
      <dsp:txXfrm>
        <a:off x="87226" y="1966114"/>
        <a:ext cx="2426355" cy="1612387"/>
      </dsp:txXfrm>
    </dsp:sp>
    <dsp:sp modelId="{43492410-89DA-4D33-A455-FBF31D02E401}">
      <dsp:nvSpPr>
        <dsp:cNvPr id="0" name=""/>
        <dsp:cNvSpPr/>
      </dsp:nvSpPr>
      <dsp:spPr>
        <a:xfrm rot="5400000">
          <a:off x="4197899" y="2336660"/>
          <a:ext cx="1429471" cy="462365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МОУ «ЛОТОШИНСКАЯ СРЕДНЯЯ ОБЩЕОБРАЗОВАТЕЛЬНАЯ ШКОЛА №2»</a:t>
          </a:r>
          <a:endParaRPr lang="ru-RU" sz="1600" b="1" kern="1200" dirty="0">
            <a:solidFill>
              <a:schemeClr val="bg1"/>
            </a:solidFill>
          </a:endParaRPr>
        </a:p>
      </dsp:txBody>
      <dsp:txXfrm rot="-5400000">
        <a:off x="2600807" y="4003534"/>
        <a:ext cx="4553875" cy="1289909"/>
      </dsp:txXfrm>
    </dsp:sp>
    <dsp:sp modelId="{FF50BEE4-A3E6-493F-9F26-E3E2F95239B8}">
      <dsp:nvSpPr>
        <dsp:cNvPr id="0" name=""/>
        <dsp:cNvSpPr/>
      </dsp:nvSpPr>
      <dsp:spPr>
        <a:xfrm>
          <a:off x="0" y="3755069"/>
          <a:ext cx="2600807" cy="178683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  <a:sp3d extrusionH="28000" prstMaterial="matte"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2023 год</a:t>
          </a:r>
          <a:endParaRPr lang="ru-RU" sz="5000" kern="1200" dirty="0"/>
        </a:p>
      </dsp:txBody>
      <dsp:txXfrm>
        <a:off x="87226" y="3842295"/>
        <a:ext cx="2426355" cy="1612387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03" y="3"/>
          <a:ext cx="3311764" cy="180019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УСТАНОВЛЕНО НОВОЕ ОГРАЖДЕНИЕ В МОУ «ЛОТОШИНСКАЯ ОБЩЕОБРАЗОВАТЕЛЬНАЯ ШКОЛА №1»</a:t>
          </a:r>
          <a:endParaRPr lang="ru-RU" sz="1600" b="1" kern="1200" dirty="0"/>
        </a:p>
      </dsp:txBody>
      <dsp:txXfrm>
        <a:off x="603" y="3"/>
        <a:ext cx="3311764" cy="180019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0" y="1"/>
          <a:ext cx="3743733" cy="230425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ОСУЩЕСТВЛЕН РЕМОНТ СПОРТИВНОГО ЗАЛА В МОУ «ОШЕЙКИНСКАЯ СРЕДНЯЯ ОБЩЕОБРАЗОВАТЕЛЬНАЯ ШКОЛА»</a:t>
          </a:r>
          <a:endParaRPr lang="ru-RU" sz="1600" b="1" kern="1200" dirty="0"/>
        </a:p>
      </dsp:txBody>
      <dsp:txXfrm>
        <a:off x="0" y="1"/>
        <a:ext cx="3743733" cy="230425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03" y="0"/>
          <a:ext cx="3311764" cy="180019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В РАМКАХ ИНИЦИАТИВНОГО БЮДЖЕТИРОВАНИЯ БЮДЖЕТИРОВАНИЯ В УШАКОВСКУЮ ШКОЛУ ПРИОБРЕТЕН ЛЕГКОВОЙ АВТОМОБИЛЬ</a:t>
          </a:r>
          <a:endParaRPr lang="ru-RU" sz="1600" b="1" kern="1200" dirty="0"/>
        </a:p>
      </dsp:txBody>
      <dsp:txXfrm>
        <a:off x="603" y="0"/>
        <a:ext cx="3311764" cy="180019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978" y="1413"/>
          <a:ext cx="3233381" cy="131050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 РАЗРАБОТАН И ПРОШЕЛ ЭКСПЕРТИЗУ В ЯНВАРЕ 2021 ГОДА </a:t>
          </a:r>
        </a:p>
      </dsp:txBody>
      <dsp:txXfrm>
        <a:off x="6978" y="1413"/>
        <a:ext cx="3233381" cy="1310506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978" y="1413"/>
          <a:ext cx="3233381" cy="131050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СТОИМОСТЬ ПРОЕКТНО-СМЕТНОЙ ДОКУМЕНТАЦИИ СОСТАВИТ 1 550 000 РУБЛЕЙ</a:t>
          </a:r>
        </a:p>
      </dsp:txBody>
      <dsp:txXfrm>
        <a:off x="6978" y="1413"/>
        <a:ext cx="3233381" cy="1310506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" y="1182"/>
          <a:ext cx="3240353" cy="1310737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ФИНАНСИРОВАНИЕ ПРОЕКТНО-ИЗЫСКАТЕЛЬНЫХ РАБОТ БУДЕТ ИЗ МЕСТНОГО БЮДЖЕТА</a:t>
          </a:r>
          <a:endParaRPr lang="ru-RU" sz="1600" b="1" kern="1200" dirty="0"/>
        </a:p>
      </dsp:txBody>
      <dsp:txXfrm>
        <a:off x="6" y="1182"/>
        <a:ext cx="3240353" cy="1310737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" y="2"/>
          <a:ext cx="8064892" cy="136814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в настоящее время проект проходит  экспертизу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стоимость проектно-сметной документации  составит 1 535 858 рублей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финансирование проектно-изыскательских работ осуществляется  из  местного бюджета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стоимость строительно-монтажных работ составит  254 998 780 рублей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выполнение работ по капитальному ремонту планируется в 2022-2023 г.</a:t>
          </a:r>
          <a:endParaRPr lang="ru-RU" sz="1400" b="1" kern="1200" dirty="0"/>
        </a:p>
      </dsp:txBody>
      <dsp:txXfrm>
        <a:off x="3" y="2"/>
        <a:ext cx="8064892" cy="1368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C1CD1-A341-433E-AB81-B0B3A2E7F2CF}">
      <dsp:nvSpPr>
        <dsp:cNvPr id="0" name=""/>
        <dsp:cNvSpPr/>
      </dsp:nvSpPr>
      <dsp:spPr>
        <a:xfrm>
          <a:off x="0" y="914"/>
          <a:ext cx="3145115" cy="1887069"/>
        </a:xfrm>
        <a:prstGeom prst="rect">
          <a:avLst/>
        </a:prstGeom>
        <a:solidFill>
          <a:schemeClr val="bg1">
            <a:lumMod val="6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+ 30 рабочих мест</a:t>
          </a:r>
          <a:endParaRPr lang="ru-RU" sz="4000" b="1" kern="1200" dirty="0"/>
        </a:p>
      </dsp:txBody>
      <dsp:txXfrm>
        <a:off x="0" y="914"/>
        <a:ext cx="3145115" cy="1887069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497" y="4037"/>
          <a:ext cx="2083734" cy="374037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ПРОВЕДЕНИЕ МЕРОПРИЯТИЙ КУЛЬТУРЫ, МАСТЕР-КЛАССОВ И ПРЕЗЕНТАЦИЙ В ФОРМАТЕ ВИДЕО-ВЕРСИЙ И НА СВЕЖЕМ ВОЗДУХЕ</a:t>
          </a:r>
          <a:endParaRPr lang="ru-RU" sz="1800" b="1" kern="1200" dirty="0"/>
        </a:p>
      </dsp:txBody>
      <dsp:txXfrm>
        <a:off x="4497" y="4037"/>
        <a:ext cx="2083734" cy="3740378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720" y="0"/>
          <a:ext cx="1724470" cy="374037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МУК ЦКС В ПЕРИОД САМОИЗОЛЯЦИИ ПРОВЕДЕНО 742 ОНЛАЙН-МЕРОПРИЯТИЯ, КОЛИЧЕСТВО ПРОСМОТРОВ СОСТАВИЛО ПОЧТИ 300 ТЫСЯЧ</a:t>
          </a:r>
          <a:endParaRPr lang="ru-RU" sz="1800" b="1" kern="1200" dirty="0"/>
        </a:p>
      </dsp:txBody>
      <dsp:txXfrm>
        <a:off x="3720" y="0"/>
        <a:ext cx="1724470" cy="3740378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23719" y="671"/>
          <a:ext cx="2928608" cy="131124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ОБНОВЛЕНА БАЗА МУЗЫКАЛЬНЫХ ИНСТРУМЕНТОВ ЛОТОШИНСКОЙ ДЕТСКОЙ ШКОЛЫ ИСКУССТВ</a:t>
          </a:r>
          <a:endParaRPr lang="ru-RU" sz="1600" b="1" kern="1200" dirty="0"/>
        </a:p>
      </dsp:txBody>
      <dsp:txXfrm>
        <a:off x="23719" y="671"/>
        <a:ext cx="2928608" cy="1311248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23719" y="671"/>
          <a:ext cx="2928608" cy="131124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НА ОБЛАСТНЫЕ И МУНИЦИПАЛЬНЫЕ СРЕДСТВА ПРИОБРЕТЕНЫ РОЯЛЬ, 11 ПИАНИНО, 7 БАЯНОВ и 11 АККАРДЕОНОВ</a:t>
          </a:r>
          <a:endParaRPr lang="ru-RU" sz="1600" b="1" kern="1200" dirty="0"/>
        </a:p>
      </dsp:txBody>
      <dsp:txXfrm>
        <a:off x="23719" y="671"/>
        <a:ext cx="2928608" cy="1311248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191" y="1662"/>
          <a:ext cx="4819344" cy="1310257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можно будет сдать пластиковые и стеклянные бутылки, металлические банки и при этом получить деньги</a:t>
          </a:r>
          <a:endParaRPr lang="ru-RU" sz="1600" b="1" kern="1200" dirty="0"/>
        </a:p>
      </dsp:txBody>
      <dsp:txXfrm>
        <a:off x="5191" y="1662"/>
        <a:ext cx="4819344" cy="1310257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191" y="1662"/>
          <a:ext cx="4819344" cy="1310257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за пластиковую бутылку или банку из-под газировки можно будет получить бонусные баллы, скидки или деньги на транспортную карту</a:t>
          </a:r>
          <a:endParaRPr lang="ru-RU" sz="1600" b="1" kern="1200" dirty="0"/>
        </a:p>
      </dsp:txBody>
      <dsp:txXfrm>
        <a:off x="5191" y="1662"/>
        <a:ext cx="4819344" cy="1310257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5191" y="1662"/>
          <a:ext cx="4819344" cy="1310257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появится возможность переводить заработанные таким образом деньги на благотворительность</a:t>
          </a:r>
          <a:endParaRPr lang="ru-RU" sz="1600" b="1" kern="1200" dirty="0"/>
        </a:p>
      </dsp:txBody>
      <dsp:txXfrm>
        <a:off x="5191" y="1662"/>
        <a:ext cx="4819344" cy="13102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6809" y="15014"/>
          <a:ext cx="3521582" cy="2649284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- ЛОТОШИНСКОЙ ЦРБ ВРУЧЕНЫ 20 ТЫСЯЧ МЕДИЦИНСКИХ МАСОК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- </a:t>
          </a:r>
          <a:r>
            <a:rPr lang="ru-RU" sz="1800" b="1" kern="1200" dirty="0" smtClean="0"/>
            <a:t>ДЛЯ ВРАЧЕЙ И ПЕРСОНАЛА МОПБ №12 ПРОТИВОИНФЕКЦИОННЫЕ ЗАЩИТНЫЕ КОСТЮМЫ</a:t>
          </a:r>
          <a:endParaRPr lang="ru-RU" sz="1800" b="1" kern="1200" dirty="0"/>
        </a:p>
      </dsp:txBody>
      <dsp:txXfrm>
        <a:off x="6809" y="15014"/>
        <a:ext cx="3521582" cy="26492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3840" y="14625"/>
          <a:ext cx="4676679" cy="200159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- </a:t>
          </a:r>
          <a:r>
            <a:rPr lang="ru-RU" sz="1600" b="1" kern="1200" dirty="0" smtClean="0"/>
            <a:t>ЕЖЕДНЕВНО МЕДИКАМИ ЛОТОШИНСКОЙ ЦРБ КОМПОНЕНТ </a:t>
          </a:r>
          <a:r>
            <a:rPr lang="ru-RU" sz="1600" b="1" kern="1200" dirty="0" err="1" smtClean="0"/>
            <a:t>Гам-Ковид-Вак</a:t>
          </a:r>
          <a:r>
            <a:rPr lang="ru-RU" sz="1600" b="1" kern="1200" dirty="0" smtClean="0"/>
            <a:t> ВВОДИТСЯ 30 ЖИТЕЛЯМ ОКРУГА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ЖИТЕЛЯМ ПРЕДОСТАВЛЯЕТСЯ ВОЗМОЖНОСТЬ БЫСТРО И УДОБНО СДЕЛАТЬ ПРИВИВКУ В МФЦ ОКРУГА, ИЛИ НА ДОМУ С ПОМОЩЬЮ ВЫЕЗДНОЙ МЕДИЦИНСКОЙ БРИГАДЫ</a:t>
          </a:r>
          <a:endParaRPr lang="ru-RU" sz="1600" b="1" kern="1200" dirty="0"/>
        </a:p>
      </dsp:txBody>
      <dsp:txXfrm>
        <a:off x="3840" y="14625"/>
        <a:ext cx="4676679" cy="20015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1090A-D757-41D7-BCC7-016F3FE3FF47}">
      <dsp:nvSpPr>
        <dsp:cNvPr id="0" name=""/>
        <dsp:cNvSpPr/>
      </dsp:nvSpPr>
      <dsp:spPr>
        <a:xfrm>
          <a:off x="0" y="1005463"/>
          <a:ext cx="8712968" cy="2515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B2759-9B3C-4473-8840-646993CE0B0C}">
      <dsp:nvSpPr>
        <dsp:cNvPr id="0" name=""/>
        <dsp:cNvSpPr/>
      </dsp:nvSpPr>
      <dsp:spPr>
        <a:xfrm>
          <a:off x="435222" y="41053"/>
          <a:ext cx="6093121" cy="1097250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Выполнены строительно-монтажные работы по газификации ул. Заречная д. Введенское</a:t>
          </a:r>
          <a:endParaRPr lang="ru-RU" sz="1600" b="1" kern="1200" dirty="0"/>
        </a:p>
      </dsp:txBody>
      <dsp:txXfrm>
        <a:off x="488785" y="94616"/>
        <a:ext cx="5985995" cy="990124"/>
      </dsp:txXfrm>
    </dsp:sp>
    <dsp:sp modelId="{2DCFD3DC-D819-42EB-B124-EAE944D420D5}">
      <dsp:nvSpPr>
        <dsp:cNvPr id="0" name=""/>
        <dsp:cNvSpPr/>
      </dsp:nvSpPr>
      <dsp:spPr>
        <a:xfrm>
          <a:off x="0" y="2192614"/>
          <a:ext cx="8712968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4EC5D-666F-47AD-904A-E35AFAD21D52}">
      <dsp:nvSpPr>
        <dsp:cNvPr id="0" name=""/>
        <dsp:cNvSpPr/>
      </dsp:nvSpPr>
      <dsp:spPr>
        <a:xfrm>
          <a:off x="435222" y="1305654"/>
          <a:ext cx="6093121" cy="1019799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Выполнены проектные работы  по газификации улиц </a:t>
          </a:r>
          <a:r>
            <a:rPr lang="ru-RU" sz="1600" b="1" kern="1200" dirty="0" err="1" smtClean="0"/>
            <a:t>Метрономовская</a:t>
          </a:r>
          <a:r>
            <a:rPr lang="ru-RU" sz="1600" b="1" kern="1200" dirty="0" smtClean="0"/>
            <a:t>, А.П. Парфенова п. Лотошино</a:t>
          </a:r>
          <a:endParaRPr lang="ru-RU" sz="1600" b="1" kern="1200" dirty="0"/>
        </a:p>
      </dsp:txBody>
      <dsp:txXfrm>
        <a:off x="485004" y="1355436"/>
        <a:ext cx="5993557" cy="920235"/>
      </dsp:txXfrm>
    </dsp:sp>
    <dsp:sp modelId="{EF255EB1-B37D-443A-B4AD-762BE17918D1}">
      <dsp:nvSpPr>
        <dsp:cNvPr id="0" name=""/>
        <dsp:cNvSpPr/>
      </dsp:nvSpPr>
      <dsp:spPr>
        <a:xfrm>
          <a:off x="0" y="3404554"/>
          <a:ext cx="8712968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C8AA0-D94F-4F51-AFAE-236761253980}">
      <dsp:nvSpPr>
        <dsp:cNvPr id="0" name=""/>
        <dsp:cNvSpPr/>
      </dsp:nvSpPr>
      <dsp:spPr>
        <a:xfrm>
          <a:off x="435222" y="2468014"/>
          <a:ext cx="6093121" cy="1069380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Завершены строительно-монтажные работы в д. </a:t>
          </a:r>
          <a:r>
            <a:rPr lang="ru-RU" sz="1600" b="1" kern="1200" dirty="0" err="1" smtClean="0"/>
            <a:t>Урусово</a:t>
          </a:r>
          <a:r>
            <a:rPr lang="ru-RU" sz="1600" b="1" kern="1200" dirty="0" smtClean="0"/>
            <a:t> по врезке </a:t>
          </a:r>
          <a:r>
            <a:rPr lang="ru-RU" sz="1600" b="1" kern="1200" dirty="0" err="1" smtClean="0"/>
            <a:t>згазопровода</a:t>
          </a:r>
          <a:r>
            <a:rPr lang="ru-RU" sz="1600" b="1" kern="1200" dirty="0" smtClean="0"/>
            <a:t> в существующую магистральную сеть</a:t>
          </a:r>
          <a:endParaRPr lang="ru-RU" sz="1600" b="1" kern="1200" dirty="0"/>
        </a:p>
      </dsp:txBody>
      <dsp:txXfrm>
        <a:off x="487425" y="2520217"/>
        <a:ext cx="5988715" cy="9649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FD45-634D-4C5A-8BA3-6F03A43F9447}">
      <dsp:nvSpPr>
        <dsp:cNvPr id="0" name=""/>
        <dsp:cNvSpPr/>
      </dsp:nvSpPr>
      <dsp:spPr>
        <a:xfrm>
          <a:off x="4" y="31503"/>
          <a:ext cx="3168347" cy="133664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  в настоящее время  находится  в экспертизе . Срок реализации проекта 2022-2023 г.  </a:t>
          </a:r>
          <a:endParaRPr lang="ru-RU" sz="1600" b="1" kern="1200" dirty="0"/>
        </a:p>
      </dsp:txBody>
      <dsp:txXfrm>
        <a:off x="4" y="31503"/>
        <a:ext cx="3168347" cy="1336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91FF1-FCBB-4739-B5B8-6BADE4328B3E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B405D-6901-4458-BC70-7588007AF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B405D-6901-4458-BC70-7588007AFAF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8.jpe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0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5" Type="http://schemas.openxmlformats.org/officeDocument/2006/relationships/image" Target="../media/image42.jpeg"/><Relationship Id="rId10" Type="http://schemas.microsoft.com/office/2007/relationships/diagramDrawing" Target="../diagrams/drawing6.xml"/><Relationship Id="rId4" Type="http://schemas.openxmlformats.org/officeDocument/2006/relationships/image" Target="../media/image41.jpeg"/><Relationship Id="rId9" Type="http://schemas.openxmlformats.org/officeDocument/2006/relationships/diagramColors" Target="../diagrams/colors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6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.xml"/><Relationship Id="rId5" Type="http://schemas.openxmlformats.org/officeDocument/2006/relationships/image" Target="../media/image48.jpeg"/><Relationship Id="rId10" Type="http://schemas.microsoft.com/office/2007/relationships/diagramDrawing" Target="../diagrams/drawing7.xml"/><Relationship Id="rId4" Type="http://schemas.openxmlformats.org/officeDocument/2006/relationships/image" Target="../media/image47.jpeg"/><Relationship Id="rId9" Type="http://schemas.openxmlformats.org/officeDocument/2006/relationships/diagramColors" Target="../diagrams/colors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image" Target="../media/image63.jpeg"/><Relationship Id="rId3" Type="http://schemas.openxmlformats.org/officeDocument/2006/relationships/diagramData" Target="../diagrams/data9.xml"/><Relationship Id="rId21" Type="http://schemas.openxmlformats.org/officeDocument/2006/relationships/diagramData" Target="../diagrams/data12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5" Type="http://schemas.microsoft.com/office/2007/relationships/diagramDrawing" Target="../diagrams/drawing12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24" Type="http://schemas.openxmlformats.org/officeDocument/2006/relationships/diagramColors" Target="../diagrams/colors12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23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64.jpeg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Relationship Id="rId22" Type="http://schemas.openxmlformats.org/officeDocument/2006/relationships/diagramLayout" Target="../diagrams/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diagramColors" Target="../diagrams/colors14.xml"/><Relationship Id="rId18" Type="http://schemas.openxmlformats.org/officeDocument/2006/relationships/diagramQuickStyle" Target="../diagrams/quickStyle15.xml"/><Relationship Id="rId26" Type="http://schemas.microsoft.com/office/2007/relationships/diagramDrawing" Target="../diagrams/drawing16.xml"/><Relationship Id="rId3" Type="http://schemas.openxmlformats.org/officeDocument/2006/relationships/image" Target="../media/image66.jpeg"/><Relationship Id="rId21" Type="http://schemas.openxmlformats.org/officeDocument/2006/relationships/image" Target="../media/image69.jpeg"/><Relationship Id="rId34" Type="http://schemas.openxmlformats.org/officeDocument/2006/relationships/diagramData" Target="../diagrams/data18.xml"/><Relationship Id="rId7" Type="http://schemas.openxmlformats.org/officeDocument/2006/relationships/diagramColors" Target="../diagrams/colors13.xml"/><Relationship Id="rId12" Type="http://schemas.openxmlformats.org/officeDocument/2006/relationships/diagramQuickStyle" Target="../diagrams/quickStyle14.xml"/><Relationship Id="rId17" Type="http://schemas.openxmlformats.org/officeDocument/2006/relationships/diagramLayout" Target="../diagrams/layout15.xml"/><Relationship Id="rId25" Type="http://schemas.openxmlformats.org/officeDocument/2006/relationships/diagramColors" Target="../diagrams/colors16.xml"/><Relationship Id="rId33" Type="http://schemas.openxmlformats.org/officeDocument/2006/relationships/image" Target="../media/image71.jpeg"/><Relationship Id="rId38" Type="http://schemas.microsoft.com/office/2007/relationships/diagramDrawing" Target="../diagrams/drawing18.xml"/><Relationship Id="rId2" Type="http://schemas.openxmlformats.org/officeDocument/2006/relationships/image" Target="../media/image1.jpeg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29" Type="http://schemas.openxmlformats.org/officeDocument/2006/relationships/diagramLayout" Target="../diagrams/layout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Layout" Target="../diagrams/layout14.xml"/><Relationship Id="rId24" Type="http://schemas.openxmlformats.org/officeDocument/2006/relationships/diagramQuickStyle" Target="../diagrams/quickStyle16.xml"/><Relationship Id="rId32" Type="http://schemas.microsoft.com/office/2007/relationships/diagramDrawing" Target="../diagrams/drawing17.xml"/><Relationship Id="rId37" Type="http://schemas.openxmlformats.org/officeDocument/2006/relationships/diagramColors" Target="../diagrams/colors18.xml"/><Relationship Id="rId5" Type="http://schemas.openxmlformats.org/officeDocument/2006/relationships/diagramLayout" Target="../diagrams/layout13.xml"/><Relationship Id="rId15" Type="http://schemas.openxmlformats.org/officeDocument/2006/relationships/image" Target="../media/image68.jpeg"/><Relationship Id="rId23" Type="http://schemas.openxmlformats.org/officeDocument/2006/relationships/diagramLayout" Target="../diagrams/layout16.xml"/><Relationship Id="rId28" Type="http://schemas.openxmlformats.org/officeDocument/2006/relationships/diagramData" Target="../diagrams/data17.xml"/><Relationship Id="rId36" Type="http://schemas.openxmlformats.org/officeDocument/2006/relationships/diagramQuickStyle" Target="../diagrams/quickStyle18.xml"/><Relationship Id="rId10" Type="http://schemas.openxmlformats.org/officeDocument/2006/relationships/diagramData" Target="../diagrams/data14.xml"/><Relationship Id="rId19" Type="http://schemas.openxmlformats.org/officeDocument/2006/relationships/diagramColors" Target="../diagrams/colors15.xml"/><Relationship Id="rId31" Type="http://schemas.openxmlformats.org/officeDocument/2006/relationships/diagramColors" Target="../diagrams/colors17.xml"/><Relationship Id="rId4" Type="http://schemas.openxmlformats.org/officeDocument/2006/relationships/diagramData" Target="../diagrams/data13.xml"/><Relationship Id="rId9" Type="http://schemas.openxmlformats.org/officeDocument/2006/relationships/image" Target="../media/image67.jpeg"/><Relationship Id="rId14" Type="http://schemas.microsoft.com/office/2007/relationships/diagramDrawing" Target="../diagrams/drawing14.xml"/><Relationship Id="rId22" Type="http://schemas.openxmlformats.org/officeDocument/2006/relationships/diagramData" Target="../diagrams/data16.xml"/><Relationship Id="rId27" Type="http://schemas.openxmlformats.org/officeDocument/2006/relationships/image" Target="../media/image70.jpeg"/><Relationship Id="rId30" Type="http://schemas.openxmlformats.org/officeDocument/2006/relationships/diagramQuickStyle" Target="../diagrams/quickStyle17.xml"/><Relationship Id="rId35" Type="http://schemas.openxmlformats.org/officeDocument/2006/relationships/diagramLayout" Target="../diagrams/layout18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20.xml"/><Relationship Id="rId18" Type="http://schemas.openxmlformats.org/officeDocument/2006/relationships/diagramQuickStyle" Target="../diagrams/quickStyle21.xml"/><Relationship Id="rId26" Type="http://schemas.microsoft.com/office/2007/relationships/diagramDrawing" Target="../diagrams/drawing22.xml"/><Relationship Id="rId39" Type="http://schemas.microsoft.com/office/2007/relationships/diagramDrawing" Target="../diagrams/drawing24.xml"/><Relationship Id="rId21" Type="http://schemas.openxmlformats.org/officeDocument/2006/relationships/image" Target="../media/image75.jpeg"/><Relationship Id="rId34" Type="http://schemas.openxmlformats.org/officeDocument/2006/relationships/image" Target="../media/image78.jpeg"/><Relationship Id="rId42" Type="http://schemas.openxmlformats.org/officeDocument/2006/relationships/diagramLayout" Target="../diagrams/layout25.xml"/><Relationship Id="rId47" Type="http://schemas.openxmlformats.org/officeDocument/2006/relationships/diagramData" Target="../diagrams/data26.xml"/><Relationship Id="rId50" Type="http://schemas.openxmlformats.org/officeDocument/2006/relationships/diagramColors" Target="../diagrams/colors26.xml"/><Relationship Id="rId55" Type="http://schemas.openxmlformats.org/officeDocument/2006/relationships/diagramQuickStyle" Target="../diagrams/quickStyle27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diagramLayout" Target="../diagrams/layout21.xml"/><Relationship Id="rId25" Type="http://schemas.openxmlformats.org/officeDocument/2006/relationships/diagramColors" Target="../diagrams/colors22.xml"/><Relationship Id="rId33" Type="http://schemas.openxmlformats.org/officeDocument/2006/relationships/image" Target="../media/image77.jpeg"/><Relationship Id="rId38" Type="http://schemas.openxmlformats.org/officeDocument/2006/relationships/diagramColors" Target="../diagrams/colors24.xml"/><Relationship Id="rId46" Type="http://schemas.openxmlformats.org/officeDocument/2006/relationships/image" Target="../media/image80.jpeg"/><Relationship Id="rId2" Type="http://schemas.openxmlformats.org/officeDocument/2006/relationships/image" Target="../media/image1.jpeg"/><Relationship Id="rId16" Type="http://schemas.openxmlformats.org/officeDocument/2006/relationships/diagramData" Target="../diagrams/data21.xml"/><Relationship Id="rId20" Type="http://schemas.microsoft.com/office/2007/relationships/diagramDrawing" Target="../diagrams/drawing21.xml"/><Relationship Id="rId29" Type="http://schemas.openxmlformats.org/officeDocument/2006/relationships/diagramLayout" Target="../diagrams/layout23.xml"/><Relationship Id="rId41" Type="http://schemas.openxmlformats.org/officeDocument/2006/relationships/diagramData" Target="../diagrams/data25.xml"/><Relationship Id="rId54" Type="http://schemas.openxmlformats.org/officeDocument/2006/relationships/diagramLayout" Target="../diagrams/layout2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QuickStyle" Target="../diagrams/quickStyle22.xml"/><Relationship Id="rId32" Type="http://schemas.microsoft.com/office/2007/relationships/diagramDrawing" Target="../diagrams/drawing23.xml"/><Relationship Id="rId37" Type="http://schemas.openxmlformats.org/officeDocument/2006/relationships/diagramQuickStyle" Target="../diagrams/quickStyle24.xml"/><Relationship Id="rId40" Type="http://schemas.openxmlformats.org/officeDocument/2006/relationships/image" Target="../media/image79.jpeg"/><Relationship Id="rId45" Type="http://schemas.microsoft.com/office/2007/relationships/diagramDrawing" Target="../diagrams/drawing25.xml"/><Relationship Id="rId53" Type="http://schemas.openxmlformats.org/officeDocument/2006/relationships/diagramData" Target="../diagrams/data27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Layout" Target="../diagrams/layout22.xml"/><Relationship Id="rId28" Type="http://schemas.openxmlformats.org/officeDocument/2006/relationships/diagramData" Target="../diagrams/data23.xml"/><Relationship Id="rId36" Type="http://schemas.openxmlformats.org/officeDocument/2006/relationships/diagramLayout" Target="../diagrams/layout24.xml"/><Relationship Id="rId49" Type="http://schemas.openxmlformats.org/officeDocument/2006/relationships/diagramQuickStyle" Target="../diagrams/quickStyle26.xml"/><Relationship Id="rId57" Type="http://schemas.microsoft.com/office/2007/relationships/diagramDrawing" Target="../diagrams/drawing27.xml"/><Relationship Id="rId10" Type="http://schemas.openxmlformats.org/officeDocument/2006/relationships/image" Target="../media/image74.jpeg"/><Relationship Id="rId19" Type="http://schemas.openxmlformats.org/officeDocument/2006/relationships/diagramColors" Target="../diagrams/colors21.xml"/><Relationship Id="rId31" Type="http://schemas.openxmlformats.org/officeDocument/2006/relationships/diagramColors" Target="../diagrams/colors23.xml"/><Relationship Id="rId44" Type="http://schemas.openxmlformats.org/officeDocument/2006/relationships/diagramColors" Target="../diagrams/colors25.xml"/><Relationship Id="rId52" Type="http://schemas.openxmlformats.org/officeDocument/2006/relationships/image" Target="../media/image81.jpeg"/><Relationship Id="rId4" Type="http://schemas.openxmlformats.org/officeDocument/2006/relationships/image" Target="../media/image73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openxmlformats.org/officeDocument/2006/relationships/diagramData" Target="../diagrams/data22.xml"/><Relationship Id="rId27" Type="http://schemas.openxmlformats.org/officeDocument/2006/relationships/image" Target="../media/image76.jpeg"/><Relationship Id="rId30" Type="http://schemas.openxmlformats.org/officeDocument/2006/relationships/diagramQuickStyle" Target="../diagrams/quickStyle23.xml"/><Relationship Id="rId35" Type="http://schemas.openxmlformats.org/officeDocument/2006/relationships/diagramData" Target="../diagrams/data24.xml"/><Relationship Id="rId43" Type="http://schemas.openxmlformats.org/officeDocument/2006/relationships/diagramQuickStyle" Target="../diagrams/quickStyle25.xml"/><Relationship Id="rId48" Type="http://schemas.openxmlformats.org/officeDocument/2006/relationships/diagramLayout" Target="../diagrams/layout26.xml"/><Relationship Id="rId56" Type="http://schemas.openxmlformats.org/officeDocument/2006/relationships/diagramColors" Target="../diagrams/colors27.xml"/><Relationship Id="rId8" Type="http://schemas.openxmlformats.org/officeDocument/2006/relationships/diagramColors" Target="../diagrams/colors19.xml"/><Relationship Id="rId51" Type="http://schemas.microsoft.com/office/2007/relationships/diagramDrawing" Target="../diagrams/drawing26.xml"/><Relationship Id="rId3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13" Type="http://schemas.openxmlformats.org/officeDocument/2006/relationships/diagramColors" Target="../diagrams/colors29.xml"/><Relationship Id="rId3" Type="http://schemas.openxmlformats.org/officeDocument/2006/relationships/image" Target="../media/image87.jpeg"/><Relationship Id="rId7" Type="http://schemas.openxmlformats.org/officeDocument/2006/relationships/diagramQuickStyle" Target="../diagrams/quickStyle28.xml"/><Relationship Id="rId12" Type="http://schemas.openxmlformats.org/officeDocument/2006/relationships/diagramQuickStyle" Target="../diagrams/quickStyl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8.xml"/><Relationship Id="rId11" Type="http://schemas.openxmlformats.org/officeDocument/2006/relationships/diagramLayout" Target="../diagrams/layout29.xml"/><Relationship Id="rId5" Type="http://schemas.openxmlformats.org/officeDocument/2006/relationships/diagramData" Target="../diagrams/data28.xml"/><Relationship Id="rId10" Type="http://schemas.openxmlformats.org/officeDocument/2006/relationships/diagramData" Target="../diagrams/data29.xml"/><Relationship Id="rId4" Type="http://schemas.openxmlformats.org/officeDocument/2006/relationships/image" Target="../media/image88.jpeg"/><Relationship Id="rId9" Type="http://schemas.microsoft.com/office/2007/relationships/diagramDrawing" Target="../diagrams/drawing28.xml"/><Relationship Id="rId14" Type="http://schemas.microsoft.com/office/2007/relationships/diagramDrawing" Target="../diagrams/drawing2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13" Type="http://schemas.openxmlformats.org/officeDocument/2006/relationships/diagramColors" Target="../diagrams/colors31.xml"/><Relationship Id="rId18" Type="http://schemas.openxmlformats.org/officeDocument/2006/relationships/diagramQuickStyle" Target="../diagrams/quickStyle32.xml"/><Relationship Id="rId26" Type="http://schemas.openxmlformats.org/officeDocument/2006/relationships/image" Target="../media/image92.png"/><Relationship Id="rId3" Type="http://schemas.openxmlformats.org/officeDocument/2006/relationships/image" Target="../media/image89.jpeg"/><Relationship Id="rId21" Type="http://schemas.openxmlformats.org/officeDocument/2006/relationships/diagramData" Target="../diagrams/data33.xml"/><Relationship Id="rId7" Type="http://schemas.openxmlformats.org/officeDocument/2006/relationships/diagramQuickStyle" Target="../diagrams/quickStyle30.xml"/><Relationship Id="rId12" Type="http://schemas.openxmlformats.org/officeDocument/2006/relationships/diagramQuickStyle" Target="../diagrams/quickStyle31.xml"/><Relationship Id="rId17" Type="http://schemas.openxmlformats.org/officeDocument/2006/relationships/diagramLayout" Target="../diagrams/layout32.xml"/><Relationship Id="rId25" Type="http://schemas.microsoft.com/office/2007/relationships/diagramDrawing" Target="../diagrams/drawing33.xml"/><Relationship Id="rId2" Type="http://schemas.openxmlformats.org/officeDocument/2006/relationships/image" Target="../media/image1.jpeg"/><Relationship Id="rId16" Type="http://schemas.openxmlformats.org/officeDocument/2006/relationships/diagramData" Target="../diagrams/data32.xml"/><Relationship Id="rId20" Type="http://schemas.microsoft.com/office/2007/relationships/diagramDrawing" Target="../diagrams/drawing32.xml"/><Relationship Id="rId29" Type="http://schemas.openxmlformats.org/officeDocument/2006/relationships/diagramQuickStyle" Target="../diagrams/quickStyle3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0.xml"/><Relationship Id="rId11" Type="http://schemas.openxmlformats.org/officeDocument/2006/relationships/diagramLayout" Target="../diagrams/layout31.xml"/><Relationship Id="rId24" Type="http://schemas.openxmlformats.org/officeDocument/2006/relationships/diagramColors" Target="../diagrams/colors33.xml"/><Relationship Id="rId5" Type="http://schemas.openxmlformats.org/officeDocument/2006/relationships/diagramData" Target="../diagrams/data30.xml"/><Relationship Id="rId15" Type="http://schemas.openxmlformats.org/officeDocument/2006/relationships/image" Target="../media/image91.jpeg"/><Relationship Id="rId23" Type="http://schemas.openxmlformats.org/officeDocument/2006/relationships/diagramQuickStyle" Target="../diagrams/quickStyle33.xml"/><Relationship Id="rId28" Type="http://schemas.openxmlformats.org/officeDocument/2006/relationships/diagramLayout" Target="../diagrams/layout34.xml"/><Relationship Id="rId10" Type="http://schemas.openxmlformats.org/officeDocument/2006/relationships/diagramData" Target="../diagrams/data31.xml"/><Relationship Id="rId19" Type="http://schemas.openxmlformats.org/officeDocument/2006/relationships/diagramColors" Target="../diagrams/colors32.xml"/><Relationship Id="rId31" Type="http://schemas.microsoft.com/office/2007/relationships/diagramDrawing" Target="../diagrams/drawing34.xml"/><Relationship Id="rId4" Type="http://schemas.openxmlformats.org/officeDocument/2006/relationships/image" Target="../media/image90.jpeg"/><Relationship Id="rId9" Type="http://schemas.microsoft.com/office/2007/relationships/diagramDrawing" Target="../diagrams/drawing30.xml"/><Relationship Id="rId14" Type="http://schemas.microsoft.com/office/2007/relationships/diagramDrawing" Target="../diagrams/drawing31.xml"/><Relationship Id="rId22" Type="http://schemas.openxmlformats.org/officeDocument/2006/relationships/diagramLayout" Target="../diagrams/layout33.xml"/><Relationship Id="rId27" Type="http://schemas.openxmlformats.org/officeDocument/2006/relationships/diagramData" Target="../diagrams/data34.xml"/><Relationship Id="rId30" Type="http://schemas.openxmlformats.org/officeDocument/2006/relationships/diagramColors" Target="../diagrams/colors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109.jpeg"/><Relationship Id="rId7" Type="http://schemas.openxmlformats.org/officeDocument/2006/relationships/diagramColors" Target="../diagrams/colors3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Relationship Id="rId9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image" Target="../media/image112.jpeg"/><Relationship Id="rId7" Type="http://schemas.openxmlformats.org/officeDocument/2006/relationships/diagramColors" Target="../diagrams/colors3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113.png"/><Relationship Id="rId7" Type="http://schemas.openxmlformats.org/officeDocument/2006/relationships/diagramColors" Target="../diagrams/colors3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40.xml"/><Relationship Id="rId9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114.jpeg"/><Relationship Id="rId7" Type="http://schemas.openxmlformats.org/officeDocument/2006/relationships/diagramColors" Target="../diagrams/colors4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1.xml"/><Relationship Id="rId5" Type="http://schemas.openxmlformats.org/officeDocument/2006/relationships/diagramLayout" Target="../diagrams/layout41.xml"/><Relationship Id="rId4" Type="http://schemas.openxmlformats.org/officeDocument/2006/relationships/diagramData" Target="../diagrams/data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Relationship Id="rId9" Type="http://schemas.openxmlformats.org/officeDocument/2006/relationships/image" Target="../media/image12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10" Type="http://schemas.openxmlformats.org/officeDocument/2006/relationships/image" Target="../media/image128.jpeg"/><Relationship Id="rId4" Type="http://schemas.openxmlformats.org/officeDocument/2006/relationships/diagramLayout" Target="../diagrams/layout44.xml"/><Relationship Id="rId9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133.jpeg"/><Relationship Id="rId7" Type="http://schemas.openxmlformats.org/officeDocument/2006/relationships/diagramColors" Target="../diagrams/colors4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4" Type="http://schemas.openxmlformats.org/officeDocument/2006/relationships/diagramData" Target="../diagrams/data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7.xml"/><Relationship Id="rId13" Type="http://schemas.openxmlformats.org/officeDocument/2006/relationships/diagramData" Target="../diagrams/data48.xml"/><Relationship Id="rId18" Type="http://schemas.openxmlformats.org/officeDocument/2006/relationships/image" Target="../media/image152.jpe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12" Type="http://schemas.microsoft.com/office/2007/relationships/diagramDrawing" Target="../diagrams/drawing47.xml"/><Relationship Id="rId17" Type="http://schemas.microsoft.com/office/2007/relationships/diagramDrawing" Target="../diagrams/drawing48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11" Type="http://schemas.openxmlformats.org/officeDocument/2006/relationships/diagramColors" Target="../diagrams/colors47.xml"/><Relationship Id="rId5" Type="http://schemas.openxmlformats.org/officeDocument/2006/relationships/diagramQuickStyle" Target="../diagrams/quickStyle46.xml"/><Relationship Id="rId15" Type="http://schemas.openxmlformats.org/officeDocument/2006/relationships/diagramQuickStyle" Target="../diagrams/quickStyle48.xml"/><Relationship Id="rId10" Type="http://schemas.openxmlformats.org/officeDocument/2006/relationships/diagramQuickStyle" Target="../diagrams/quickStyle47.xml"/><Relationship Id="rId4" Type="http://schemas.openxmlformats.org/officeDocument/2006/relationships/diagramLayout" Target="../diagrams/layout46.xml"/><Relationship Id="rId9" Type="http://schemas.openxmlformats.org/officeDocument/2006/relationships/diagramLayout" Target="../diagrams/layout47.xml"/><Relationship Id="rId14" Type="http://schemas.openxmlformats.org/officeDocument/2006/relationships/diagramLayout" Target="../diagrams/layout48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3" Type="http://schemas.openxmlformats.org/officeDocument/2006/relationships/image" Target="../media/image153.jpeg"/><Relationship Id="rId7" Type="http://schemas.openxmlformats.org/officeDocument/2006/relationships/diagramColors" Target="../diagrams/colors4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9.xml"/><Relationship Id="rId5" Type="http://schemas.openxmlformats.org/officeDocument/2006/relationships/diagramLayout" Target="../diagrams/layout49.xml"/><Relationship Id="rId4" Type="http://schemas.openxmlformats.org/officeDocument/2006/relationships/diagramData" Target="../diagrams/data4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0.xml"/><Relationship Id="rId3" Type="http://schemas.openxmlformats.org/officeDocument/2006/relationships/image" Target="../media/image160.jpeg"/><Relationship Id="rId7" Type="http://schemas.openxmlformats.org/officeDocument/2006/relationships/diagramLayout" Target="../diagrams/layout5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0.xml"/><Relationship Id="rId11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microsoft.com/office/2007/relationships/diagramDrawing" Target="../diagrams/drawing50.xml"/><Relationship Id="rId4" Type="http://schemas.openxmlformats.org/officeDocument/2006/relationships/image" Target="../media/image161.jpeg"/><Relationship Id="rId9" Type="http://schemas.openxmlformats.org/officeDocument/2006/relationships/diagramColors" Target="../diagrams/colors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12" Type="http://schemas.openxmlformats.org/officeDocument/2006/relationships/image" Target="../media/image1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11" Type="http://schemas.openxmlformats.org/officeDocument/2006/relationships/image" Target="../media/image167.png"/><Relationship Id="rId5" Type="http://schemas.openxmlformats.org/officeDocument/2006/relationships/diagramQuickStyle" Target="../diagrams/quickStyle51.xml"/><Relationship Id="rId10" Type="http://schemas.openxmlformats.org/officeDocument/2006/relationships/image" Target="../media/image166.png"/><Relationship Id="rId4" Type="http://schemas.openxmlformats.org/officeDocument/2006/relationships/diagramLayout" Target="../diagrams/layout51.xml"/><Relationship Id="rId9" Type="http://schemas.openxmlformats.org/officeDocument/2006/relationships/image" Target="../media/image1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2.xml"/><Relationship Id="rId13" Type="http://schemas.openxmlformats.org/officeDocument/2006/relationships/diagramLayout" Target="../diagrams/layout53.xml"/><Relationship Id="rId3" Type="http://schemas.openxmlformats.org/officeDocument/2006/relationships/image" Target="../media/image186.jpeg"/><Relationship Id="rId7" Type="http://schemas.openxmlformats.org/officeDocument/2006/relationships/diagramData" Target="../diagrams/data52.xml"/><Relationship Id="rId12" Type="http://schemas.openxmlformats.org/officeDocument/2006/relationships/diagramData" Target="../diagrams/data53.xml"/><Relationship Id="rId2" Type="http://schemas.openxmlformats.org/officeDocument/2006/relationships/image" Target="../media/image1.jpeg"/><Relationship Id="rId16" Type="http://schemas.microsoft.com/office/2007/relationships/diagramDrawing" Target="../diagrams/drawing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11" Type="http://schemas.microsoft.com/office/2007/relationships/diagramDrawing" Target="../diagrams/drawing52.xml"/><Relationship Id="rId5" Type="http://schemas.openxmlformats.org/officeDocument/2006/relationships/image" Target="../media/image188.jpeg"/><Relationship Id="rId15" Type="http://schemas.openxmlformats.org/officeDocument/2006/relationships/diagramColors" Target="../diagrams/colors53.xml"/><Relationship Id="rId10" Type="http://schemas.openxmlformats.org/officeDocument/2006/relationships/diagramColors" Target="../diagrams/colors52.xml"/><Relationship Id="rId4" Type="http://schemas.openxmlformats.org/officeDocument/2006/relationships/image" Target="../media/image187.jpeg"/><Relationship Id="rId9" Type="http://schemas.openxmlformats.org/officeDocument/2006/relationships/diagramQuickStyle" Target="../diagrams/quickStyle52.xml"/><Relationship Id="rId14" Type="http://schemas.openxmlformats.org/officeDocument/2006/relationships/diagramQuickStyle" Target="../diagrams/quickStyle5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4.xml"/><Relationship Id="rId13" Type="http://schemas.microsoft.com/office/2007/relationships/diagramDrawing" Target="../diagrams/drawing55.xml"/><Relationship Id="rId18" Type="http://schemas.microsoft.com/office/2007/relationships/diagramDrawing" Target="../diagrams/drawing56.xml"/><Relationship Id="rId3" Type="http://schemas.openxmlformats.org/officeDocument/2006/relationships/image" Target="../media/image193.jpeg"/><Relationship Id="rId7" Type="http://schemas.openxmlformats.org/officeDocument/2006/relationships/diagramColors" Target="../diagrams/colors54.xml"/><Relationship Id="rId12" Type="http://schemas.openxmlformats.org/officeDocument/2006/relationships/diagramColors" Target="../diagrams/colors55.xml"/><Relationship Id="rId17" Type="http://schemas.openxmlformats.org/officeDocument/2006/relationships/diagramColors" Target="../diagrams/colors56.xml"/><Relationship Id="rId2" Type="http://schemas.openxmlformats.org/officeDocument/2006/relationships/image" Target="../media/image1.jpeg"/><Relationship Id="rId16" Type="http://schemas.openxmlformats.org/officeDocument/2006/relationships/diagramQuickStyle" Target="../diagrams/quickStyle5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4.xml"/><Relationship Id="rId11" Type="http://schemas.openxmlformats.org/officeDocument/2006/relationships/diagramQuickStyle" Target="../diagrams/quickStyle55.xml"/><Relationship Id="rId5" Type="http://schemas.openxmlformats.org/officeDocument/2006/relationships/diagramLayout" Target="../diagrams/layout54.xml"/><Relationship Id="rId15" Type="http://schemas.openxmlformats.org/officeDocument/2006/relationships/diagramLayout" Target="../diagrams/layout56.xml"/><Relationship Id="rId10" Type="http://schemas.openxmlformats.org/officeDocument/2006/relationships/diagramLayout" Target="../diagrams/layout55.xml"/><Relationship Id="rId4" Type="http://schemas.openxmlformats.org/officeDocument/2006/relationships/diagramData" Target="../diagrams/data54.xml"/><Relationship Id="rId9" Type="http://schemas.openxmlformats.org/officeDocument/2006/relationships/diagramData" Target="../diagrams/data55.xml"/><Relationship Id="rId14" Type="http://schemas.openxmlformats.org/officeDocument/2006/relationships/diagramData" Target="../diagrams/data5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820472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ОКРУГ ЛОТОШИНО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РАЗВИТИЕ. ПЛАНЫ. ПЕРСПЕКТИВЫ.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МАЯ 2021 ГОДА</a:t>
            </a:r>
            <a:endParaRPr lang="ru-RU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igina\Desktop\DSC0766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-1"/>
            <a:ext cx="1539956" cy="2708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ОБЪЁМ ИНВЕСТИЦИЙ ЗА СЧЕТ ВСЕХ ИСТОЧНИКОВ ФИНАНСИРОВАНИЯ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1412776"/>
          <a:ext cx="723629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971600" y="5301208"/>
          <a:ext cx="7200800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C:\Users\anigina\Desktop\bd51b9e83c15329d163a66341e5b2e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29000"/>
            <a:ext cx="4608512" cy="307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РАБОТА ПО РЕКОНСТРУКЦИИ РЫБОКОМБИНАТА ПРЕДПРИЯТИЕМ «ЛОТОФИШ»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11560" y="4797152"/>
          <a:ext cx="3408040" cy="18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https://www.xn--e1afijda1a3cyb.xn--p1ai/media/CACHE/images/2020/08/11/news_images/DSC_8970/5a7e69c680780db982f60e7150d467c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1268760"/>
            <a:ext cx="452744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СТРОИТЕЛЬСТВО ЗЕРНОПЕРЕРАБАТЫВАЮЩЕГО КОМПЛЕКСА В ДЕРЕВНЕ ВВЕДЕНСКОЕ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www.xn--e1afijda1a3cyb.xn--p1ai/media/CACHE/images/2020/08/18/news_images/DSC_4036/025ee0cf09ffb9335ab5dbbba7d00f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268760"/>
            <a:ext cx="441965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https://www.xn--e1afijda1a3cyb.xn--p1ai/media/CACHE/images/2020/08/18/news_images/DSC_4003/591a6d4fdb95e14a44aa371a9766a7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4824536" cy="3222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/>
        </p:nvGraphicFramePr>
        <p:xfrm>
          <a:off x="611560" y="4797152"/>
          <a:ext cx="3408040" cy="188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ПРОВЕДЕНА РЕКОНСТРУКЦИЯ ФЕРМЫ В Д. СТЕПАНЬКОВО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www.xn--e1afijda1a3cyb.xn--p1ai/media/CACHE/images/2020/11/27/news_images/DSC_5788/9fb9fbc99bbfe18953b7704f02496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980728"/>
            <a:ext cx="4176465" cy="278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https://www.xn--e1afijda1a3cyb.xn--p1ai/media/CACHE/images/2020/11/27/news_images/DSC_5834/4a16f28f91f16d018cd8ac7ae9ba36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347" y="980728"/>
            <a:ext cx="4168133" cy="278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https://www.xn--e1afijda1a3cyb.xn--p1ai/media/CACHE/images/2020/11/27/news_images/DSC_5887/9eee8606533fd59f0b3a74017d43487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429000"/>
            <a:ext cx="4752528" cy="317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igina\Desktop\IMG_6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582069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ЗАВЕРШАЕТСЯ СТРОИТЕЛЬСТВО МНОГОФУНКЦИОНАЛЬНОГО ТОРГОВО-ОФИСНОГО ЦЕНТРА В ПОС. ЛОТОШИНО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9361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ПЛАНИРУЕТСЯ СТРОИТЕЛЬСТВО ПЕРВОЙ ОЧЕРЕДИ ТЕПЛИЧНОГО КОМПЛЕКСА ДЛЯ ВЫРАЩИВАНИЯ ЦВЕТОЧНОЙ ПРОДУКЦИИ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9634" name="Picture 2" descr="C:\Users\anigina\Desktop\Тепличный комплек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7488832" cy="418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03648" y="5301208"/>
            <a:ext cx="6336704" cy="136815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600" b="1" dirty="0" smtClean="0"/>
          </a:p>
          <a:p>
            <a:pPr algn="ctr"/>
            <a:r>
              <a:rPr lang="ru-RU" sz="2000" b="1" dirty="0" smtClean="0"/>
              <a:t>ОБЩАЯ ПЛОЩАДЬ – 30 ГА</a:t>
            </a:r>
          </a:p>
          <a:p>
            <a:pPr algn="ctr"/>
            <a:r>
              <a:rPr lang="ru-RU" sz="2000" b="1" dirty="0" smtClean="0"/>
              <a:t>1 ЭТАП – 8 ГА</a:t>
            </a:r>
          </a:p>
          <a:p>
            <a:pPr algn="ctr"/>
            <a:r>
              <a:rPr lang="ru-RU" sz="2000" b="1" dirty="0" smtClean="0"/>
              <a:t>ЧИСЛЕННОСТЬ СОТРУДНИКОВ – 25 ЧЕЛОВЕК</a:t>
            </a:r>
          </a:p>
          <a:p>
            <a:pPr algn="ctr"/>
            <a:endParaRPr lang="ru-RU" sz="1600" b="1" u="sng" dirty="0" smtClean="0"/>
          </a:p>
          <a:p>
            <a:pPr algn="ctr"/>
            <a:endParaRPr lang="ru-RU" sz="1600" b="1" u="sng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7647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ПЛАНИРУЕТСЯ СТРОИТЕЛЬСТВО АСФАЛЬТО-БЕТОННОГО ЗАВОДА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0658" name="Picture 2" descr="C:\Users\anigina\Desktop\Зав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856853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7647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МАГАЗИН В ДЕРЕВНЕ УШАКОВО (ПЛОЩАДЬ 590 КВ.М.)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4994" name="Picture 2" descr="C:\Users\anigina\Desktop\IMG_20210513_135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36937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ДОХОДЫ И РАСХОДЫ БЮДЖЕТА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11560" y="1052736"/>
          <a:ext cx="792088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1.bp.blogspot.com/-aPGE46b3yy8/XpQcWzsbcDI/AAAAAAAAAPc/gclpYP6j4O01IBpa6y_4sXuOI8f2e2pSgCLcBGAsYHQ/s1600/4ba0ac2f-234d-4c9b-bb4f-f80956eab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8756566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БЮДЖЕТ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509079"/>
              </p:ext>
            </p:extLst>
          </p:nvPr>
        </p:nvGraphicFramePr>
        <p:xfrm>
          <a:off x="500034" y="1124744"/>
          <a:ext cx="8229600" cy="535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348880"/>
            <a:ext cx="3456384" cy="1470025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По результатам мониторинга и оценке качества управления муниципальными финансами распоряжением Правительства Московской области от 30 июня 2020 года городскому округу Лотошино второй год подряд присвоено первая наивысшая степень качества управления муниципальными финансами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71684" name="Picture 4" descr="C:\Users\anigina\Desktop\65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96752"/>
            <a:ext cx="5614413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ЗДРАВООХРАНЕНИЕ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БЛАГОДАРИМ ВРАЧЕЙ И МЕДИЦИНСКИХ РАБОТНИКОВ ЗА ПОМОЩЬ!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anigina\Desktop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4283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nigina\Desktop\34790b94-e48a-40df-9733-ba2938e74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453650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8060432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ОТКРЫТ ОБНОВЛЕННЫЙ РЕНТГЕНОЛОГИЧЕСКИЙ КАБИНЕТ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s://www.xn--e1afijda1a3cyb.xn--p1ai/media/CACHE/images/2020/03/20/news_images/DSC_7495/3098b038321db4f8a38682dc3d74a1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5"/>
            <a:ext cx="4680520" cy="312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5" name="Picture 3" descr="C:\Users\anigina\Desktop\IMG_7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80728"/>
            <a:ext cx="3719398" cy="5579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В ДЕРЕВНЯХ ВВЕДЕНСКОЕ, МИХАЛЕВО И КАЛИЦИНО ПОСТРОЕНЫ ТРИ ФЕЛЬДШЕРСКО-АКУШЕРСКИХ ПУНКТА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data15.i.gallery.ru/albums/gallery/374806-0fafa-121400969-m750x740-u9e6d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23" y="1196752"/>
            <a:ext cx="37804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data15.i.gallery.ru/albums/gallery/374806-943a1-121401025-m750x740-u38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523" y="4077072"/>
            <a:ext cx="37804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://data15.i.gallery.ru/albums/gallery/374806-28770-121401022-m750x740-u74a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1846" y="4077072"/>
            <a:ext cx="37804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data16.i.gallery.ru/albums/gallery/374806-8779c-121421793-m750x740-u220e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191854"/>
            <a:ext cx="3780206" cy="252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ttp://data15.i.gallery.ru/albums/gallery/374806-a032c-121401000-m750x740-u1dac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348880"/>
            <a:ext cx="2110807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805264"/>
            <a:ext cx="77724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НАЧАЛЕ 2021 ГОДА ПОСЛЕ КАПИТАЛЬНОГО РЕМОНТА ОТКРЫЛОСЬ ИНФЕКЦИОННОЕ ОТДЕЛЕНИЕ ЛОТОШИНСКОЙ ЦРБ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www.xn--e1afijda1a3cyb.xn--p1ai/media/CACHE/images/2021/02/12/news_images/IMG_20210212_131537/c7799ab137dcf17e158bbbe79048b0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www.xn--e1afijda1a3cyb.xn--p1ai/media/CACHE/images/2021/02/12/news_images/IMG_1220/757b32ee916f3e11c2f4ea21d34cf5c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176464" cy="278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nigina\Desktop\5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212976"/>
            <a:ext cx="5836078" cy="261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98df6658614b64e441d4de8abb9faf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231373" cy="61747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517232"/>
            <a:ext cx="77724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ПРОВЕДЕНЫ РАБОТЫ ПО БЛАГОУСТРОЙСТВУ ТЕРРИТОРИИ ЛОТОШИНСКОЙ ЦРБ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ПОМОЩЬ МЕДИНСКИМ УЧРЕЖДЕНИЕМ ОКРУГА В ПЕРИОД ПАНДЕМИИ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45058" name="Picture 2" descr="https://lotoshino.news/upload/iblock/dc7/dc74565bd996b95b45971b5734e78b9e.jpg?ver=090520210953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4032448" cy="269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4" descr="Екатерина Долгасова купила сотрудникам МОПБ №12 противоинфекционные защитные костюмы на свою премию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02333"/>
            <a:ext cx="4032448" cy="2695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2" name="Picture 6" descr="https://www.лотошинье.рф/media/CACHE/images/2020/05/22/news_images/IMG-20200522-WA0003/8812c0efb0962e1132d379adae124c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8051" y="908720"/>
            <a:ext cx="3576397" cy="268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/>
        </p:nvGraphicFramePr>
        <p:xfrm>
          <a:off x="5076056" y="3861048"/>
          <a:ext cx="3528392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921896"/>
            <a:ext cx="77724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ДЕТСКОЕ ЛОТОШИНСКОЙ ЦРБ ПРИОБРЕТЕНО ИГРОВОЕ ОБОРУДОВАНИЕ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ttps://www.xn--e1afijda1a3cyb.xn--p1ai/media/CACHE/images/2020/12/30/news_images/DSC_9119/e71667e05473f026374e93d9b2c86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0406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anigina\Desktop\Новый рисунок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481" y="260648"/>
            <a:ext cx="419199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https://www.xn--e1afijda1a3cyb.xn--p1ai/media/CACHE/images/2020/12/30/news_images/DSC_9131/e1d42544c02492eb3c9531bebff331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708920"/>
            <a:ext cx="4752528" cy="317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avatars.mds.yandex.net/get-zen_doc/2808397/pub_5ed5fa2ab5791b5740298414_5ed5fa4fd84b4b08fd79f16d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8856984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ВАКЦИНАЦИЯ ОТ КОРОНАВИРУСНОЙ ИНФЕКЦИИ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2228" name="Picture 4" descr="https://www.xn--e1afijda1a3cyb.xn--p1ai/media/CACHE/images/2021/03/03/news_images/DSC_6045/131c79c30d75128db7e2587f7c306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34168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9" name="Picture 5" descr="C:\Users\anigina\Desktop\IMG_20210509_125419_8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0" name="Picture 6" descr="C:\Users\anigina\Desktop\IMG_20210509_125318_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84984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4139952" y="980728"/>
          <a:ext cx="468052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anigina\Desktop\Vakcinaciy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0594"/>
            <a:ext cx="8892480" cy="5950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87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-243408"/>
            <a:ext cx="5544616" cy="2808312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23528" y="2132856"/>
          <a:ext cx="8712968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tatic.mk.ru/upload/entities/2019/10/09/10/articles/facebookPicture/22/87/3e/87/ed6cca84b47ffb9cc1c54bedc47132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764704"/>
            <a:ext cx="2520280" cy="1680187"/>
          </a:xfrm>
          <a:prstGeom prst="rect">
            <a:avLst/>
          </a:prstGeom>
          <a:noFill/>
        </p:spPr>
      </p:pic>
      <p:grpSp>
        <p:nvGrpSpPr>
          <p:cNvPr id="2" name="Группа 10"/>
          <p:cNvGrpSpPr/>
          <p:nvPr/>
        </p:nvGrpSpPr>
        <p:grpSpPr>
          <a:xfrm>
            <a:off x="3491880" y="764704"/>
            <a:ext cx="2662161" cy="1656184"/>
            <a:chOff x="12042" y="0"/>
            <a:chExt cx="9131946" cy="202793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b="1" dirty="0" smtClean="0"/>
            </a:p>
            <a:p>
              <a:pPr algn="ctr"/>
              <a:r>
                <a:rPr lang="ru-RU" b="1" u="sng" dirty="0" smtClean="0"/>
                <a:t>217 жилых домов </a:t>
              </a:r>
              <a:r>
                <a:rPr lang="ru-RU" b="1" dirty="0" smtClean="0"/>
                <a:t>общей площадью </a:t>
              </a:r>
              <a:r>
                <a:rPr lang="ru-RU" b="1" u="sng" dirty="0" smtClean="0"/>
                <a:t>232,9 тыс. кв. м</a:t>
              </a:r>
              <a:r>
                <a:rPr lang="ru-RU" b="1" dirty="0" smtClean="0"/>
                <a:t>. подготовлено к зимнему периоду</a:t>
              </a:r>
              <a:endParaRPr lang="ru-RU" b="1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3491880" y="2564904"/>
            <a:ext cx="2662161" cy="1656184"/>
            <a:chOff x="12042" y="0"/>
            <a:chExt cx="9131946" cy="202793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 smtClean="0"/>
            </a:p>
            <a:p>
              <a:endParaRPr lang="ru-RU" dirty="0" smtClean="0"/>
            </a:p>
            <a:p>
              <a:pPr algn="ctr"/>
              <a:r>
                <a:rPr lang="ru-RU" b="1" dirty="0" smtClean="0"/>
                <a:t>заменено </a:t>
              </a:r>
              <a:r>
                <a:rPr lang="ru-RU" b="1" u="sng" dirty="0" smtClean="0"/>
                <a:t>700 погонных метров</a:t>
              </a:r>
              <a:r>
                <a:rPr lang="ru-RU" b="1" dirty="0" smtClean="0"/>
                <a:t> тепловых сетей </a:t>
              </a:r>
              <a:endParaRPr lang="ru-RU" b="1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pic>
        <p:nvPicPr>
          <p:cNvPr id="55300" name="Picture 4" descr="https://www.rabochy-put.ru/upload/iblock/6b5/inx960x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564904"/>
            <a:ext cx="2485829" cy="1656184"/>
          </a:xfrm>
          <a:prstGeom prst="rect">
            <a:avLst/>
          </a:prstGeom>
          <a:noFill/>
        </p:spPr>
      </p:pic>
      <p:pic>
        <p:nvPicPr>
          <p:cNvPr id="55302" name="Picture 6" descr="https://orenburzhie.ru/wp-content/uploads/2020/10/1507130741_27ff0919b8ca6ff21b292c81da50dd7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355722"/>
            <a:ext cx="2520280" cy="1890210"/>
          </a:xfrm>
          <a:prstGeom prst="rect">
            <a:avLst/>
          </a:prstGeom>
          <a:noFill/>
        </p:spPr>
      </p:pic>
      <p:grpSp>
        <p:nvGrpSpPr>
          <p:cNvPr id="4" name="Группа 19"/>
          <p:cNvGrpSpPr/>
          <p:nvPr/>
        </p:nvGrpSpPr>
        <p:grpSpPr>
          <a:xfrm>
            <a:off x="3491880" y="4365104"/>
            <a:ext cx="2662161" cy="1872208"/>
            <a:chOff x="12042" y="0"/>
            <a:chExt cx="9131946" cy="202793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 smtClean="0"/>
            </a:p>
            <a:p>
              <a:endParaRPr lang="ru-RU" dirty="0" smtClean="0"/>
            </a:p>
            <a:p>
              <a:pPr algn="ctr"/>
              <a:r>
                <a:rPr lang="ru-RU" b="1" dirty="0" smtClean="0"/>
                <a:t>отремонтировано </a:t>
              </a:r>
              <a:r>
                <a:rPr lang="ru-RU" b="1" u="sng" dirty="0" smtClean="0"/>
                <a:t>1700 кв. м</a:t>
              </a:r>
              <a:r>
                <a:rPr lang="ru-RU" b="1" dirty="0" smtClean="0"/>
                <a:t> крыш</a:t>
              </a:r>
              <a:endParaRPr lang="ru-RU" b="1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grpSp>
        <p:nvGrpSpPr>
          <p:cNvPr id="5" name="Группа 22"/>
          <p:cNvGrpSpPr/>
          <p:nvPr/>
        </p:nvGrpSpPr>
        <p:grpSpPr>
          <a:xfrm>
            <a:off x="395536" y="3573016"/>
            <a:ext cx="2808312" cy="1872208"/>
            <a:chOff x="12042" y="0"/>
            <a:chExt cx="9131946" cy="202793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b="1" dirty="0" smtClean="0"/>
                <a:t>на ремонт муниципального жилищного фонда из бюджета округа выделено </a:t>
              </a:r>
              <a:r>
                <a:rPr lang="ru-RU" b="1" u="sng" dirty="0" smtClean="0"/>
                <a:t>4, 239 млн. рублей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pic>
        <p:nvPicPr>
          <p:cNvPr id="55306" name="Picture 10" descr="https://elitkomfort59.ru/wp-content/uploads/2020/10/img_4841-1-2-sca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764704"/>
            <a:ext cx="2781600" cy="27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22"/>
          <p:cNvGrpSpPr/>
          <p:nvPr/>
        </p:nvGrpSpPr>
        <p:grpSpPr>
          <a:xfrm>
            <a:off x="-4356992" y="3689648"/>
            <a:ext cx="8568952" cy="6336704"/>
            <a:chOff x="12042" y="-5110389"/>
            <a:chExt cx="20898108" cy="713832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2480661" y="-5110389"/>
              <a:ext cx="8429489" cy="23215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1600" b="1" dirty="0" smtClean="0"/>
            </a:p>
            <a:p>
              <a:pPr algn="ctr"/>
              <a:r>
                <a:rPr lang="ru-RU" sz="2000" b="1" dirty="0" smtClean="0"/>
                <a:t>В </a:t>
              </a:r>
              <a:r>
                <a:rPr lang="ru-RU" sz="2000" b="1" dirty="0" smtClean="0"/>
                <a:t>2020 ГОДУ СИЛАМИ ЖИЛИЩНО-КОММУНАЛЬНОГО ХОЗЯЙСТВА ОСУЩЕСТВЛЕН РЕМОНТ 9 ПОДЪЕЗДОВ </a:t>
              </a:r>
              <a:endParaRPr lang="ru-RU" sz="2000" b="1" u="sng" dirty="0" smtClean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977521" y="620688"/>
            <a:ext cx="3744416" cy="13955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600" b="1" dirty="0" smtClean="0"/>
          </a:p>
          <a:p>
            <a:pPr algn="ctr"/>
            <a:r>
              <a:rPr lang="ru-RU" sz="2000" b="1" dirty="0" smtClean="0"/>
              <a:t>В 2021 ГОДУ ЗАПЛАНИРОВАН РЕМОНТ ЕЩЕ </a:t>
            </a:r>
            <a:r>
              <a:rPr lang="ru-RU" sz="2000" b="1" u="sng" dirty="0" smtClean="0"/>
              <a:t>23 ПОДЪЕЗДОВ</a:t>
            </a:r>
            <a:endParaRPr lang="ru-RU" sz="2000" b="1" u="sng" dirty="0" smtClean="0"/>
          </a:p>
        </p:txBody>
      </p:sp>
      <p:pic>
        <p:nvPicPr>
          <p:cNvPr id="3" name="Picture 2" descr="https://www.xn--e1afijda1a3cyb.xn--p1ai/media/CACHE/images/2017/06/14/news_images/849390303/f10f858b2156933e1c16822dd589ed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1" y="260648"/>
            <a:ext cx="422364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din.ru/img/gallery/2017/09/VLR_2996_s-t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79394" cy="396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12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ПРОВЕДЕНА РЕКОНСТРУКЦИЯ СТАНЦИИ ОЧИСТКИ ВОДЫ В ДЕРЕВНЕ ВВЕДЕНСКОЕ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anigina\Desktop\Отчет 2020\ЖКХ\P138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932040" cy="369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anigina\Desktop\Отчет 2020\ЖКХ\P1380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4680520" cy="351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Группа 22"/>
          <p:cNvGrpSpPr/>
          <p:nvPr/>
        </p:nvGrpSpPr>
        <p:grpSpPr>
          <a:xfrm>
            <a:off x="323528" y="1052736"/>
            <a:ext cx="8496944" cy="5616624"/>
            <a:chOff x="12042" y="-4299216"/>
            <a:chExt cx="20722493" cy="632714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2305046" y="-4299216"/>
              <a:ext cx="8429489" cy="210904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1600" b="1" dirty="0" smtClean="0"/>
            </a:p>
            <a:p>
              <a:pPr algn="ctr"/>
              <a:r>
                <a:rPr lang="ru-RU" sz="1600" b="1" dirty="0" smtClean="0"/>
                <a:t>В 2021 ГОДУ ПЛАНИРУЕТСЯ МОДЕРНИЗАЦИЯ СТАНЦИИ ОБЕЗЖЕЛЕЗИВАНИЯ  В ДЕРЕВНЕ ДОРЫ С УВЕЛИЧЕНИЕМ ПРОИЗВОДИТЕЛЬНОСТИ НА СУММУ </a:t>
              </a:r>
            </a:p>
            <a:p>
              <a:pPr algn="ctr"/>
              <a:r>
                <a:rPr lang="ru-RU" sz="1600" b="1" dirty="0" smtClean="0"/>
                <a:t>3 МЛН. РУБЛЕЙ</a:t>
              </a:r>
              <a:endParaRPr lang="ru-RU" sz="1600" b="1" u="sng" dirty="0" smtClean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4913784"/>
            <a:ext cx="3744416" cy="1755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В 2022 ГОДУ ПЛАНИРУЕТСЯ СТРОИТЕЛЬСТВО ВОДОПРОВОДА В ДЕРЕВНЕ ИВАНОВСКОЕ НА СУММУ 12.3 МИЛЛИОНОВ РУБЛЕЙ</a:t>
            </a:r>
            <a:endParaRPr lang="ru-RU" sz="1600" b="1" u="sng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БЛАГОУСТРОЙСТВО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БЛАГОУСТРОЙСТВО ЦЕНТРАЛЬНОЙ ЧАСТИ ПОСЕЛКА ЛОТОШИНО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9394" name="Picture 2" descr="C:\Users\anigina\Desktop\IMG_4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124745"/>
            <a:ext cx="3781366" cy="252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5" name="Picture 1" descr="C:\Users\anigina\Desktop\Благоустройство центрлаьной части поселка\IMG_20210514_075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5" y="1124744"/>
            <a:ext cx="3816424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C:\Users\anigina\Desktop\Благоустройство центрлаьной части поселка\IMG_20210514_075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59" y="3861048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Users\anigina\Desktop\Благоустройство центрлаьной части поселка\IMG_20210514_0755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861048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БЛАГОУСТРОЙСТВО НАБЕРЕЖНОЙ КРАСНОГО РУЧЬЯ ПОС. ЛОТОШИНО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1124744"/>
          <a:ext cx="316835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79512" y="2852936"/>
          <a:ext cx="316835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179512" y="4581128"/>
          <a:ext cx="316835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6868" name="Picture 4" descr="C:\Users\anigina\Desktop\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896" y="2732604"/>
            <a:ext cx="3312368" cy="184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9" name="Picture 5" descr="C:\Users\anigina\Desktop\8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35896" y="4771897"/>
            <a:ext cx="3312368" cy="1857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3" descr="C:\Users\anigina\Desktop\10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35896" y="692696"/>
            <a:ext cx="3312368" cy="185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Схема 10"/>
          <p:cNvGraphicFramePr/>
          <p:nvPr/>
        </p:nvGraphicFramePr>
        <p:xfrm>
          <a:off x="7164288" y="2348880"/>
          <a:ext cx="18002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ВИДЕО ПО ГОЛОСОВАНИЮ О ВНЕСЕНИИ ИЗМЕНЕНИЙ В КОНСТИТУЦИЮ РФ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БЛАГОУСТРОЙСТВО ДВОРОВЫХ ТЕРРИТОРИЙ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anigina\Desktop\Отчет 2020\ЖКХ\РЕмонт ДТ Большая сестра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1"/>
            <a:ext cx="2869325" cy="1944215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323528" y="2492896"/>
          <a:ext cx="273630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0420" name="Picture 4" descr="C:\Users\anigina\Desktop\Отчет 2020\ЖКХ\Микрорайон Парковка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908720"/>
            <a:ext cx="2520280" cy="1890210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3419872" y="2492896"/>
          <a:ext cx="237626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0421" name="Picture 5" descr="C:\Users\anigina\Desktop\Отчет 2020\ЖКХ\Михалево 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64087" y="908720"/>
            <a:ext cx="2830425" cy="1872208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6300192" y="2492896"/>
          <a:ext cx="237626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60423" name="Picture 7" descr="C:\Users\anigina\Desktop\Отчет 2020\ЖКХ\Ремонт дороги Введенское 1  (1)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1521" y="3284985"/>
            <a:ext cx="2880320" cy="2010224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/>
        </p:nvGraphicFramePr>
        <p:xfrm>
          <a:off x="467544" y="5013176"/>
          <a:ext cx="237626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60424" name="Picture 8" descr="C:\Users\anigina\Desktop\Отчет 2020\ЖКХ\Щеглятьево ремонт дороги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47864" y="3284984"/>
            <a:ext cx="2520280" cy="2016224"/>
          </a:xfrm>
          <a:prstGeom prst="rect">
            <a:avLst/>
          </a:prstGeom>
          <a:noFill/>
        </p:spPr>
      </p:pic>
      <p:graphicFrame>
        <p:nvGraphicFramePr>
          <p:cNvPr id="15" name="Схема 14"/>
          <p:cNvGraphicFramePr/>
          <p:nvPr/>
        </p:nvGraphicFramePr>
        <p:xfrm>
          <a:off x="3419872" y="5013176"/>
          <a:ext cx="237626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60425" name="Picture 9" descr="C:\Users\anigina\Desktop\Отчет 2020\ЖКХ\Микрорайон Парковка2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084169" y="3284984"/>
            <a:ext cx="2808312" cy="2016224"/>
          </a:xfrm>
          <a:prstGeom prst="rect">
            <a:avLst/>
          </a:prstGeom>
          <a:noFill/>
        </p:spPr>
      </p:pic>
      <p:graphicFrame>
        <p:nvGraphicFramePr>
          <p:cNvPr id="17" name="Схема 16"/>
          <p:cNvGraphicFramePr/>
          <p:nvPr/>
        </p:nvGraphicFramePr>
        <p:xfrm>
          <a:off x="6300192" y="5013176"/>
          <a:ext cx="2376264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anigina\Desktop\кп\д.Владимир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836712"/>
            <a:ext cx="2520280" cy="18902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ОБУСТРОЕНО 25 НОВЫХ ПЛОЩАДОК ТБО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anigina\Desktop\кп\д.Введенское ул.Микрорайон д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2034547" cy="1854405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539552" y="2420888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00" name="Picture 4" descr="C:\Users\anigina\Desktop\кп\д.Ивановское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3" y="836712"/>
            <a:ext cx="3328369" cy="1872208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3347864" y="2420888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6444208" y="2420888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4102" name="Picture 6" descr="C:\Users\anigina\Desktop\кп\д.Мамоново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3528" y="2852936"/>
            <a:ext cx="2033125" cy="1524844"/>
          </a:xfrm>
          <a:prstGeom prst="rect">
            <a:avLst/>
          </a:prstGeom>
          <a:noFill/>
        </p:spPr>
      </p:pic>
      <p:graphicFrame>
        <p:nvGraphicFramePr>
          <p:cNvPr id="15" name="Схема 14"/>
          <p:cNvGraphicFramePr/>
          <p:nvPr/>
        </p:nvGraphicFramePr>
        <p:xfrm>
          <a:off x="395536" y="4077072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4103" name="Picture 7" descr="C:\Users\anigina\Desktop\кп\д.Палкино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483769" y="2852937"/>
            <a:ext cx="2016223" cy="1512167"/>
          </a:xfrm>
          <a:prstGeom prst="rect">
            <a:avLst/>
          </a:prstGeom>
          <a:noFill/>
        </p:spPr>
      </p:pic>
      <p:graphicFrame>
        <p:nvGraphicFramePr>
          <p:cNvPr id="17" name="Схема 16"/>
          <p:cNvGraphicFramePr/>
          <p:nvPr/>
        </p:nvGraphicFramePr>
        <p:xfrm>
          <a:off x="2555776" y="4077072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4104" name="Picture 8" descr="C:\Users\anigina\Desktop\кп\п.Кироский д.30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644008" y="2852936"/>
            <a:ext cx="2016224" cy="1512168"/>
          </a:xfrm>
          <a:prstGeom prst="rect">
            <a:avLst/>
          </a:prstGeom>
          <a:noFill/>
        </p:spPr>
      </p:pic>
      <p:grpSp>
        <p:nvGrpSpPr>
          <p:cNvPr id="3" name="Группа 18"/>
          <p:cNvGrpSpPr/>
          <p:nvPr/>
        </p:nvGrpSpPr>
        <p:grpSpPr>
          <a:xfrm>
            <a:off x="4716016" y="4149080"/>
            <a:ext cx="1871750" cy="183674"/>
            <a:chOff x="457" y="37633"/>
            <a:chExt cx="1871750" cy="18367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457" y="37633"/>
              <a:ext cx="1871750" cy="1836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/>
                <a:t>пос. Кировский</a:t>
              </a:r>
              <a:endParaRPr lang="ru-RU" sz="1400" b="1" kern="1200" dirty="0"/>
            </a:p>
          </p:txBody>
        </p:sp>
      </p:grpSp>
      <p:pic>
        <p:nvPicPr>
          <p:cNvPr id="4105" name="Picture 9" descr="C:\Users\anigina\Desktop\кп\д.Шелгуново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828589" y="2852936"/>
            <a:ext cx="1991883" cy="1493912"/>
          </a:xfrm>
          <a:prstGeom prst="rect">
            <a:avLst/>
          </a:prstGeom>
          <a:noFill/>
        </p:spPr>
      </p:pic>
      <p:graphicFrame>
        <p:nvGraphicFramePr>
          <p:cNvPr id="23" name="Схема 22"/>
          <p:cNvGraphicFramePr/>
          <p:nvPr/>
        </p:nvGraphicFramePr>
        <p:xfrm>
          <a:off x="6876256" y="4077072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pic>
        <p:nvPicPr>
          <p:cNvPr id="4106" name="Picture 10" descr="C:\Users\anigina\Desktop\кп\д.Хранево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23528" y="4509120"/>
            <a:ext cx="2808312" cy="2106234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827584" y="6309320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1" r:lo="rId42" r:qs="rId43" r:cs="rId44"/>
          </a:graphicData>
        </a:graphic>
      </p:graphicFrame>
      <p:pic>
        <p:nvPicPr>
          <p:cNvPr id="4107" name="Picture 11" descr="C:\Users\anigina\Desktop\кп\д.Чапаево.jp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275856" y="4509120"/>
            <a:ext cx="3744415" cy="2108048"/>
          </a:xfrm>
          <a:prstGeom prst="rect">
            <a:avLst/>
          </a:prstGeom>
          <a:noFill/>
        </p:spPr>
      </p:pic>
      <p:graphicFrame>
        <p:nvGraphicFramePr>
          <p:cNvPr id="27" name="Схема 26"/>
          <p:cNvGraphicFramePr/>
          <p:nvPr/>
        </p:nvGraphicFramePr>
        <p:xfrm>
          <a:off x="4067944" y="6309320"/>
          <a:ext cx="1872208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pic>
        <p:nvPicPr>
          <p:cNvPr id="4108" name="Picture 12" descr="C:\Users\anigina\Desktop\кп\д.Ушаково д.10.jp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164288" y="4509120"/>
            <a:ext cx="1584176" cy="2112235"/>
          </a:xfrm>
          <a:prstGeom prst="rect">
            <a:avLst/>
          </a:prstGeom>
          <a:noFill/>
        </p:spPr>
      </p:pic>
      <p:graphicFrame>
        <p:nvGraphicFramePr>
          <p:cNvPr id="29" name="Схема 28"/>
          <p:cNvGraphicFramePr/>
          <p:nvPr/>
        </p:nvGraphicFramePr>
        <p:xfrm>
          <a:off x="7236296" y="6309320"/>
          <a:ext cx="1440160" cy="25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280920" cy="4320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ЗАКУПЛЕНО И УСТАНОВЛЕНО 5 ДЕТСКИХ ИГРОВЫХ КОМПЛЕКСОВ И 9 ДЕТСКИХ ИГРОВЫХ ПЛОЩАДОК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nigina\Desktop\IMG-20210504-WA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960440" cy="2233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anigina\Desktop\IMG-20210504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2736304" cy="333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anigina\Desktop\IMG-20210430-WA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3951" y="3356992"/>
            <a:ext cx="2778209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C:\Users\anigina\Desktop\IMG-20210504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368504"/>
            <a:ext cx="2664296" cy="328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anigina\Desktop\д87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5637" y="908720"/>
            <a:ext cx="3744795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xn--e1afijda1a3cyb.xn--p1ai/media/CACHE/images/2020/09/05/news_images/DSC_3243/cf02ba60cb99448f215bb1896a1e4b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420405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ЗАКОНЧЕНО СТРОИТЕЛЬСТВО ПЕРВОГО ЭТАПА РЕКОНСТРУКЦИИ ДОРОГИ КАЛИЦИНО - ХАРПАЙ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www.xn--e1afijda1a3cyb.xn--p1ai/media/CACHE/images/2020/09/05/news_images/DSC_3342/8be7df415af7dbbd7ea081585b0c2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248472" cy="283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179512" y="4653136"/>
          <a:ext cx="448816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4655840" y="1556792"/>
          <a:ext cx="448816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ЯМОЧНЫЙ РЕМОНТ НА АВТОМОБИЛЬНЫХ ДОРОГАХ ОБЩЕГО ПОЛЬЗОВАНИЯ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anigina\Desktop\Отчет 2020\ЖКХ\ЯР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052736"/>
            <a:ext cx="2592287" cy="3456384"/>
          </a:xfrm>
          <a:prstGeom prst="rect">
            <a:avLst/>
          </a:prstGeom>
          <a:noFill/>
        </p:spPr>
      </p:pic>
      <p:pic>
        <p:nvPicPr>
          <p:cNvPr id="3075" name="Picture 3" descr="C:\Users\anigina\Desktop\Отчет 2020\ЖКХ\Я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2" y="1052737"/>
            <a:ext cx="2520278" cy="3512265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323528" y="4221088"/>
          <a:ext cx="2448272" cy="21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3131840" y="4221088"/>
          <a:ext cx="2099954" cy="20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3553" name="Picture 1" descr="C:\Users\anigina\Desktop\Отчет 2020\ЖКХ\ЯР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52120" y="1052735"/>
            <a:ext cx="3312368" cy="1860619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6228184" y="2636912"/>
          <a:ext cx="2099954" cy="209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5724128" y="3068960"/>
          <a:ext cx="316835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pic>
        <p:nvPicPr>
          <p:cNvPr id="23555" name="Picture 3" descr="https://terina-studio.com/sites/default/files/images/portfolio/znaki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72000" y="3789040"/>
            <a:ext cx="3744416" cy="3744416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323528" y="4869160"/>
          <a:ext cx="3168352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295172"/>
              </p:ext>
            </p:extLst>
          </p:nvPr>
        </p:nvGraphicFramePr>
        <p:xfrm>
          <a:off x="971601" y="877316"/>
          <a:ext cx="7056783" cy="57055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2261">
                  <a:extLst>
                    <a:ext uri="{9D8B030D-6E8A-4147-A177-3AD203B41FA5}">
                      <a16:colId xmlns:a16="http://schemas.microsoft.com/office/drawing/2014/main" val="4241063275"/>
                    </a:ext>
                  </a:extLst>
                </a:gridCol>
                <a:gridCol w="2352261">
                  <a:extLst>
                    <a:ext uri="{9D8B030D-6E8A-4147-A177-3AD203B41FA5}">
                      <a16:colId xmlns:a16="http://schemas.microsoft.com/office/drawing/2014/main" val="2113134858"/>
                    </a:ext>
                  </a:extLst>
                </a:gridCol>
                <a:gridCol w="2352261">
                  <a:extLst>
                    <a:ext uri="{9D8B030D-6E8A-4147-A177-3AD203B41FA5}">
                      <a16:colId xmlns:a16="http://schemas.microsoft.com/office/drawing/2014/main" val="1988631700"/>
                    </a:ext>
                  </a:extLst>
                </a:gridCol>
              </a:tblGrid>
              <a:tr h="35678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</a:t>
                      </a:r>
                      <a:r>
                        <a:rPr lang="ru-RU" baseline="0" dirty="0" smtClean="0"/>
                        <a:t> объекта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Протяженность, км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Стоимость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203564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д.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Калицино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, ул. Почтовая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0,475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2 607 670,96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843595"/>
                  </a:ext>
                </a:extLst>
              </a:tr>
              <a:tr h="44598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Автодорога центральная усадьба с/за им. Кирова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0,955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6 551 024,57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282180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Лотошино, ул. Калинина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0,336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2 448 744,45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829000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с.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Щеглятьево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0,740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2 932 602,16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845777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с. Микулино, ул. Парковая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0,645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2 157 315,29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72896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Большая Сестра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0,500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3 040 400,14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73572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д. Введенское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0,220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2 191 023,55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57457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д. </a:t>
                      </a:r>
                      <a:r>
                        <a:rPr lang="ru-RU" sz="1200" b="1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Калицино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, ул. Зеленая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0,530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2 280 324,61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200431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с. Микулино, ул. Школьная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0,454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2 281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103,51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14305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Лотошино (северный объезд)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0,280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2 196 426,86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761245"/>
                  </a:ext>
                </a:extLst>
              </a:tr>
              <a:tr h="44598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с. Микулино, ул. Школьная (д.15)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0,355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261 704,94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39483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д. Доры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0,370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3 180 506,93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976859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Кировский,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ул. Лесная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0,1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499 993,10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894803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Лотошино, микрорайон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0,15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500 000,0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27544"/>
                  </a:ext>
                </a:extLst>
              </a:tr>
              <a:tr h="34041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п. Кировский,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ул. Г. Майорова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0,37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912 000,0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47138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23528" y="188640"/>
            <a:ext cx="8640960" cy="5760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600" b="1" dirty="0" smtClean="0"/>
              <a:t>В 2020 ГОДУ ОТРЕМОНТИРОВАНЫ АВТОМОБИЛЬНЫЕ ДОРОГИ ПЛОЩАДЬЮ </a:t>
            </a:r>
          </a:p>
          <a:p>
            <a:pPr algn="ctr"/>
            <a:r>
              <a:rPr lang="ru-RU" sz="1600" b="1" dirty="0" smtClean="0"/>
              <a:t>37,4 ТЫС. КВ. М.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36629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 РЕМОНТ ЦЕНТРАЛЬНОГО ПАМЯТНИКА В ПОС. ЛОТОШИНО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4725144"/>
          <a:ext cx="316835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anigina\Desktop\DSC_86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692696"/>
            <a:ext cx="841400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ОТКРЫТИЕ МЕМОРИАЛА ВОИНАМ-ЗЕМЛЯКАМ, ПОГИБШИМ В ГОДЫ ВОВ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www.xn--e1afijda1a3cyb.xn--p1ai/media/CACHE/images/2020/09/18/news_images/IMG_7799/1c19579f47817120f82a44be2e0c5b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392488" cy="267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://data11.i.gallery.ru/albums/gallery/374806-a6a7d-119740612-m750x740-uc1e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96752"/>
            <a:ext cx="3600400" cy="2702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www.xn--e1afijda1a3cyb.xn--p1ai/media/CACHE/images/2020/09/18/news_images/IMG_8223/08dc58817653b31d875f81003c17b2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501008"/>
            <a:ext cx="4824536" cy="3217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ДЕРЕВНЕ ХИЛОВО УСТАНОВЛЕН БЮСТ ГЕРОЯ СОВЕТСКОГО СОЮЗА Д.Д. ЛЕЛЮШЕНКО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3731" name="Picture 3" descr="C:\Users\anigina\Desktop\IMG_8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10070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0" name="Picture 2" descr="https://www.xn--e1afijda1a3cyb.xn--p1ai/media/CACHE/images/2020/09/18/news_images/IMG_8391/0d96dc4a77adb394cc42bf3ac546dd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4104456" cy="2737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2" name="Picture 4" descr="C:\Users\anigina\Desktop\IMG_8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501008"/>
            <a:ext cx="4714027" cy="314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79208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ЗАВЕРШЕНА РЕКОНСТРУКЦИЯ ПАМЯТНИКА НА БРАТСКОЙ МОГИЛЕ ВОИНОВ В ДЕРЕВНЕ КАЛИЦИНО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://data18.i.gallery.ru/albums/gallery/374806-68c84-122692689-m750x740-u85c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980728"/>
            <a:ext cx="495863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6" name="Picture 4" descr="http://data18.i.gallery.ru/albums/gallery/374806-6ad10-122692702-m750x740-ucc0f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212976"/>
            <a:ext cx="4968552" cy="331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8" name="Picture 6" descr="http://data18.i.gallery.ru/albums/gallery/374806-3fb5c-122692697-m750x740-u81d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980728"/>
            <a:ext cx="3096344" cy="2068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60" name="Picture 8" descr="http://data18.i.gallery.ru/albums/gallery/374806-ce3df-122692682-m750x740-u945a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437112"/>
            <a:ext cx="3096344" cy="206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ВОЛОНТЕРСКОЕ ДВИЖЕНИЕ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7106" name="Picture 2" descr="https://www.xn--e1afijda1a3cyb.xn--p1ai/media/CACHE/images/2020/03/27/news_images/04/a5f87fde14c8b7fb2060211f86b445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6044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https://ideputat.er.ru/sites/default/files/styles/page_width/public/deputy/news/83481/240420205_0.jpg?itok=vOXv7zv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463469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Picture 6" descr="https://www.xn--e1afijda1a3cyb.xn--p1ai/media/CACHE/images/2020/04/23/news_images/IMG_6864/127be3df893f3c720985ed8639c62b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80728"/>
            <a:ext cx="388648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2" name="Picture 8" descr="http://xn--e1afijda1a3cyb.xn--p1ai/media/CACHE/images/2020/12/08/news_images/IMG_9727/8a9b27c110e164ac27b7a8e5036dcd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8"/>
            <a:ext cx="388648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03336" y="3244334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&lt;p&gt;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ДЕРЕВНЕ МАКСИМОВО ОТКРЫТ ПАМЯТНИК ПАВШИМ ВОИНАМ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5778" name="Picture 2" descr="http://data19.i.gallery.ru/albums/gallery/374806-671c5-122711016-m750x740-u369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9"/>
            <a:ext cx="4104456" cy="274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0" name="Picture 4" descr="http://data19.i.gallery.ru/albums/gallery/374806-46ae3-122711008-m750x740-u7e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104456" cy="2741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2" name="Picture 6" descr="http://data19.i.gallery.ru/albums/gallery/374806-88af6-122711062-m750x740-u300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3909150"/>
            <a:ext cx="4104455" cy="274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4" name="Picture 8" descr="http://data19.i.gallery.ru/albums/gallery/374806-fb831-122711069-m750x740-u23a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933056"/>
            <a:ext cx="4104456" cy="274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СОЦИАЛЬНАЯ СФЕРА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2020 ГОДУ СВОИ ЖИЛИЩНЫЕ УСЛОВИЯ УЛУЧШИЛИ </a:t>
            </a:r>
            <a:r>
              <a:rPr lang="ru-RU" sz="2000" b="1" u="sng" dirty="0" smtClean="0">
                <a:solidFill>
                  <a:schemeClr val="bg1"/>
                </a:solidFill>
              </a:rPr>
              <a:t>17 СЕМЕЙ</a:t>
            </a:r>
            <a:endParaRPr lang="ru-RU" sz="2000" b="1" u="sng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nigina\Desktop\76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681378" cy="47594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1700808"/>
            <a:ext cx="235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ВЕТЕРАН ВЕЛИКОЙ ОТЕЧЕСТВЕННОЙ ВОЙНЫ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573016"/>
            <a:ext cx="235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МОЛОДЫЕ СЕМЬИ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941168"/>
            <a:ext cx="235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СЕМЬЯ, ПРИЗНАННАЯ ВЫНУЖДЕННЫМИ ПЕРЕСЕЛЕНЦАМИ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1628800"/>
            <a:ext cx="2448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ДЕТЕЙ-СИРОТ ПО ДОГОВОРАМ НАЙМА СПЕЦИАЛИЗИРОВАННЫХ ЖИЛЫХ ПОМЕЩЕНИЙ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3429000"/>
            <a:ext cx="235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МЕДИЦИНСКИХ РАБОТНИКА ЛОТОШИНСКОЙ ЦРБ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4941168"/>
            <a:ext cx="235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СЕМЕЙ ПО ДОГОВОРУ КОММЕРЧЕСКОГО НАЙМА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xn--e1afijda1a3cyb.xn--p1ai/media/CACHE/images/2020/02/10/news_images/DSC_3106/364a38a944206b8a7651480c493e2e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876" y="260648"/>
            <a:ext cx="517422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Схема 3"/>
          <p:cNvGraphicFramePr/>
          <p:nvPr/>
        </p:nvGraphicFramePr>
        <p:xfrm>
          <a:off x="0" y="4221088"/>
          <a:ext cx="91440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4"/>
          <p:cNvGrpSpPr/>
          <p:nvPr/>
        </p:nvGrpSpPr>
        <p:grpSpPr>
          <a:xfrm>
            <a:off x="5910683" y="836712"/>
            <a:ext cx="2981797" cy="2027932"/>
            <a:chOff x="12042" y="0"/>
            <a:chExt cx="9131946" cy="202793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5910683" y="1196752"/>
            <a:ext cx="2952328" cy="12241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МНОГОДЕТНЫМ СЕМЬЯМ ПРЕДОСТАВЛЕНО БЕСПЛАТНО 11 ЗЕМЕЛЬНЫХ УЧАСТКОВ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5229200"/>
          <a:ext cx="914400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428" name="Picture 4" descr="https://i.mycdn.me/i?r=AyH4iRPQ2q0otWIFepML2LxRzUy_AxAqhcdazA2NmRcg1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76672"/>
            <a:ext cx="5400600" cy="3603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26" name="Picture 2" descr="http://inlotoshino.ru/upload/resizeproxy/720_/9daf0c6e8b70976d29ed34081c7c785a.jpg?15996380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2348880"/>
            <a:ext cx="3942914" cy="272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xn--e1afijda1a3cyb.xn--p1ai/media/CACHE/images/2021/01/14/news_images/IMG_0398/3b69f259c00c911882381c58f707fb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571549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0" y="5085184"/>
          <a:ext cx="9144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Users\anigina\Desktop\52-524996_house-png-clip-art-clip-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460432" cy="5844373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1763688" y="692696"/>
          <a:ext cx="626469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ОБРАЩЕНИЯ ГРАЖДАН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3933056"/>
          <a:ext cx="9144000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746" name="Picture 2" descr="https://vkrasnoznamenske.ru/upload/iblock/061/061af358ffd5d00b5b8cc9c1c97970e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3933056"/>
            <a:ext cx="4129942" cy="252028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509120"/>
            <a:ext cx="19797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1610 ОБРАЩЕНИЙ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ПОСТУПИЛО НА ПОРТАЛ «ДОБРОДЕЛ»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72200" y="4365104"/>
            <a:ext cx="25202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ОБЩЕЕ КОЛИЧЕСТВО ЖАЛОБ В 2020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ГОДУ ПО СРАВНЕНИЮ С 2019 ГОДОМ СОКРАТИЛОСЬ НА 15.1%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747" name="Picture 3" descr="C:\Users\anigina\Desktop\Отчеты ГУТП\15.03-21.03.2021\Прием населения главой округ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1412776"/>
            <a:ext cx="3024336" cy="2020256"/>
          </a:xfrm>
          <a:prstGeom prst="rect">
            <a:avLst/>
          </a:prstGeom>
          <a:noFill/>
        </p:spPr>
      </p:pic>
      <p:pic>
        <p:nvPicPr>
          <p:cNvPr id="31748" name="Picture 4" descr="C:\Users\anigina\Desktop\Отчеты ГУТП\12.04.-18.04.2021\Выездной прием д. Коноплев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1412776"/>
            <a:ext cx="3024335" cy="2020256"/>
          </a:xfrm>
          <a:prstGeom prst="rect">
            <a:avLst/>
          </a:prstGeom>
          <a:noFill/>
        </p:spPr>
      </p:pic>
      <p:grpSp>
        <p:nvGrpSpPr>
          <p:cNvPr id="4" name="Группа 11"/>
          <p:cNvGrpSpPr/>
          <p:nvPr/>
        </p:nvGrpSpPr>
        <p:grpSpPr>
          <a:xfrm>
            <a:off x="3205983" y="1484784"/>
            <a:ext cx="2662161" cy="1872208"/>
            <a:chOff x="12042" y="0"/>
            <a:chExt cx="9131946" cy="202793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3203848" y="1844824"/>
            <a:ext cx="2635852" cy="1130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ВСЕГО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 2020 ГОД ОТ ЖИТЕЛЕЙ ОКРУГА ПОСТУПИЛО БОЛЕЕ 2 ТЫСЯЧ ОБРАЩЕНИЙ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ОБРАЗОВАНИЕ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5760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ОБЩАЯ СУММА РАСХОДОВ БЮДЖЕТА ОКРУГА НА ОБРАЗОВАНИЕ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827584" y="1412776"/>
          <a:ext cx="7848872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ОБРАЩЕНИЯ ГРАЖДАН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3933056"/>
          <a:ext cx="9144000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746" name="Picture 2" descr="https://vkrasnoznamenske.ru/upload/iblock/061/061af358ffd5d00b5b8cc9c1c97970e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3933056"/>
            <a:ext cx="4129942" cy="252028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4509120"/>
            <a:ext cx="19797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1610 ОБРАЩЕНИЙ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ПОСТУПИЛО НА ПОРТАЛ «ДОБРОДЕЛ»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72200" y="4365104"/>
            <a:ext cx="25202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ОБЩЕЕ КОЛИЧЕСТВО ЖАЛОБ В 2020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ГОДУ ПО СРАВНЕНИЮ С 2019 ГОДОМ СОКРАТИЛОСЬ НА 15.1%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747" name="Picture 3" descr="C:\Users\anigina\Desktop\Отчеты ГУТП\15.03-21.03.2021\Прием населения главой округ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5" y="1412776"/>
            <a:ext cx="3024336" cy="2020256"/>
          </a:xfrm>
          <a:prstGeom prst="rect">
            <a:avLst/>
          </a:prstGeom>
          <a:noFill/>
        </p:spPr>
      </p:pic>
      <p:pic>
        <p:nvPicPr>
          <p:cNvPr id="31748" name="Picture 4" descr="C:\Users\anigina\Desktop\Отчеты ГУТП\12.04.-18.04.2021\Выездной прием д. Коноплев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1412776"/>
            <a:ext cx="3024335" cy="2020256"/>
          </a:xfrm>
          <a:prstGeom prst="rect">
            <a:avLst/>
          </a:prstGeom>
          <a:noFill/>
        </p:spPr>
      </p:pic>
      <p:grpSp>
        <p:nvGrpSpPr>
          <p:cNvPr id="4" name="Группа 11"/>
          <p:cNvGrpSpPr/>
          <p:nvPr/>
        </p:nvGrpSpPr>
        <p:grpSpPr>
          <a:xfrm>
            <a:off x="3205983" y="1484784"/>
            <a:ext cx="2662161" cy="1872208"/>
            <a:chOff x="12042" y="0"/>
            <a:chExt cx="9131946" cy="202793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3203848" y="1844824"/>
            <a:ext cx="2635852" cy="1130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ВСЕГО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 2020 ГОД ОТ ЖИТЕЛЕЙ ОКРУГА ПОСТУПИЛО БОЛЕЕ 2 ТЫСЯЧ ОБРАЩЕНИЙ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ВЫПУСКНИЦА ЛСОШ №1 МАРЬЯМ ТАМРАЗЯН МУЛЬТИБАЛЬНИЦА ЕГЭ, ПОЛУЧИВШАЯ 200 БАЛЛОВ ПО ДВУМ ПРЕДМЕТАМ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anigina\Desktop\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4536504" cy="5246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/>
        </p:nvGraphicFramePr>
        <p:xfrm>
          <a:off x="5364088" y="2492896"/>
          <a:ext cx="33123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80920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УШАКОВСКОЙ ШКОЛЕ ОТКРЫЛСЯ ЦЕНТР ЦИФРОВОГО И ГУМАНИТАРНОГО ОБРАЗОВАНИЯ «ТОЧКА РОСТА»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www.xn--e1afijda1a3cyb.xn--p1ai/media/CACHE/images/2020/09/02/news_images/DSC_2509/a926b7bae0fd22517a0d8c9c9cc014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334" y="1772816"/>
            <a:ext cx="291050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www.xn--e1afijda1a3cyb.xn--p1ai/media/CACHE/images/2020/09/02/news_images/DSC_2497/26d7e641d13b30e706b358f9296739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977" y="1772817"/>
            <a:ext cx="291050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www.xn--e1afijda1a3cyb.xn--p1ai/media/CACHE/images/2020/09/02/news_images/DSC_2448/ecf9feeb99533c105404e249750499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657" y="1772816"/>
            <a:ext cx="291050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https://www.xn--e1afijda1a3cyb.xn--p1ai/media/CACHE/images/2020/09/02/news_images/DSC_2553/d12a7337aa9d80ad0f7b7ecc23fccd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77287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 descr="C:\Users\anigina\Desktop\177-1776414_big-image-banners-p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221088"/>
            <a:ext cx="4392732" cy="194421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72000" y="4581128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РАСХОДЫ НА СОЗДАНИЕ ЦЕНТРА В РАМКАХ РЕАЛИЗАЦИИ ФЕДЕРАЛЬНОГО ПРОЕКТА СОСТАВИЛИ </a:t>
            </a:r>
            <a:r>
              <a:rPr lang="ru-RU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2 МИЛЛИОНОВ РУБЛЕЙ</a:t>
            </a:r>
            <a:endParaRPr lang="ru-RU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827584" y="116632"/>
          <a:ext cx="722446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64096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АНАЛОГИЧНЫЕ ЦЕНТРЫ ОТКРОЮТСЯ: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755576" y="2636912"/>
            <a:ext cx="2592288" cy="1512168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 ЛСОШ №1 ПРИОБРЕТЕН КОМПЛЕКТ ОБОРУДОВАНИЯ</a:t>
            </a:r>
            <a:endParaRPr lang="ru-RU" sz="1600" dirty="0"/>
          </a:p>
        </p:txBody>
      </p:sp>
      <p:sp>
        <p:nvSpPr>
          <p:cNvPr id="6" name="Параллелограмм 5"/>
          <p:cNvSpPr/>
          <p:nvPr/>
        </p:nvSpPr>
        <p:spPr>
          <a:xfrm>
            <a:off x="3059832" y="2636912"/>
            <a:ext cx="2592288" cy="1512168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ДЛЯ ВНЕДРЕНИЯ ЦЕЛЕВОЙ МОДЕЛИ ЦИФРОВОЙ ОБРАЗОВАТЕЛЬНОЙ СРЕДЫ</a:t>
            </a:r>
            <a:endParaRPr lang="ru-RU" sz="1600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5364088" y="2636912"/>
            <a:ext cx="2592288" cy="1512168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РАСХОДЫ НА ВНЕДРЕНИЕ ЦЕЛЕВОЙ МОДЕЛИ – 2 МЛН. РУБЛЕЙ</a:t>
            </a:r>
            <a:endParaRPr lang="ru-RU" sz="1600" dirty="0"/>
          </a:p>
        </p:txBody>
      </p:sp>
      <p:pic>
        <p:nvPicPr>
          <p:cNvPr id="2050" name="Picture 2" descr="C:\Users\anigina\Desktop\Отчет 2020\IMG-20210507-WA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4248472" cy="2349936"/>
          </a:xfrm>
          <a:prstGeom prst="rect">
            <a:avLst/>
          </a:prstGeom>
          <a:noFill/>
        </p:spPr>
      </p:pic>
      <p:pic>
        <p:nvPicPr>
          <p:cNvPr id="2051" name="Picture 3" descr="C:\Users\anigina\Desktop\Отчет 2020\IMG-20210507-WA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8640"/>
            <a:ext cx="3096344" cy="2317421"/>
          </a:xfrm>
          <a:prstGeom prst="rect">
            <a:avLst/>
          </a:prstGeom>
          <a:noFill/>
        </p:spPr>
      </p:pic>
      <p:pic>
        <p:nvPicPr>
          <p:cNvPr id="2052" name="Picture 4" descr="C:\Users\anigina\Desktop\Отчет 2020\IMG-20210507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3888432" cy="2343884"/>
          </a:xfrm>
          <a:prstGeom prst="rect">
            <a:avLst/>
          </a:prstGeom>
          <a:noFill/>
        </p:spPr>
      </p:pic>
      <p:pic>
        <p:nvPicPr>
          <p:cNvPr id="2053" name="Picture 5" descr="C:\Users\anigina\Desktop\Отчет 2020\IMG-20210507-WA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293095"/>
            <a:ext cx="3168352" cy="237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076056" y="692696"/>
          <a:ext cx="33123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4994" name="Picture 2" descr="https://www.xn--e1afijda1a3cyb.xn--p1ai/media/CACHE/images/2020/09/08/news_images/2020-09-01_16-01-41-1/ead52f1c13b1ecddcfc1104106e105d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88640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6" name="Picture 4" descr="https://www.xn--e1afijda1a3cyb.xn--p1ai/media/CACHE/images/2020/09/08/news_images/2020-09-01_16-02-45/3fb3d8720c9aca7dc6ff8a4b056ee0b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2852936"/>
            <a:ext cx="47045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004048" y="476672"/>
          <a:ext cx="3744416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7041" name="Picture 1" descr="C:\Users\anigina\Desktop\Спортзал Ошейкино\IMG_20210514_103547_7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9" y="386663"/>
            <a:ext cx="4248471" cy="3186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2" name="Picture 2" descr="C:\Users\anigina\Desktop\Спортзал Ошейкино\IMG_20210514_103554_4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3212976"/>
            <a:ext cx="4067944" cy="3050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3" name="Picture 3" descr="C:\Users\anigina\Desktop\Спортзал Ошейкино\IMG_20210514_103557_9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861048"/>
            <a:ext cx="4287574" cy="241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405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ОСНАЩЕНИЕ МЕДИЦИНСКИХ КАБИНЕТОВ ШКОЛ И ДЕТСКИХ САДОВ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6806" name="Picture 6" descr="http://xn--e1afijda1a3cyb.xn--p1ai/media/CACHE/images/2021/04/28/news_images/20210422_074551/e6fa21e8fe30465d4ef18ad9b3a39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429000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802" name="Picture 2" descr="https://www.xn--e1afijda1a3cyb.xn--p1ai/media/CACHE/images/2021/04/06/news_images/20210406_093258/14938070dcf15240664b18d6d814b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4704"/>
            <a:ext cx="384042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804" name="Picture 4" descr="http://xn--e1afijda1a3cyb.xn--p1ai/media/CACHE/images/2021/04/28/news_images/20210422_074251/231b0dac72f8eff6a69af17e986e386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21" y="764704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4"/>
          <p:cNvGrpSpPr/>
          <p:nvPr/>
        </p:nvGrpSpPr>
        <p:grpSpPr>
          <a:xfrm>
            <a:off x="467544" y="4077072"/>
            <a:ext cx="1728192" cy="2232248"/>
            <a:chOff x="12042" y="0"/>
            <a:chExt cx="9131946" cy="20279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2400" b="1" dirty="0" smtClean="0"/>
            </a:p>
            <a:p>
              <a:pPr algn="ctr"/>
              <a:r>
                <a:rPr lang="ru-RU" sz="2400" b="1" dirty="0" smtClean="0"/>
                <a:t>В 2020 году выделено </a:t>
              </a:r>
              <a:r>
                <a:rPr lang="ru-RU" sz="2400" b="1" u="sng" dirty="0" smtClean="0"/>
                <a:t>1 095 549 </a:t>
              </a:r>
              <a:r>
                <a:rPr lang="ru-RU" sz="2400" b="1" dirty="0" smtClean="0"/>
                <a:t>рублей</a:t>
              </a:r>
              <a:endParaRPr lang="ru-RU" sz="2400" b="1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948264" y="4077072"/>
            <a:ext cx="1728192" cy="22322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/>
              <a:t>В 2021 году будет выделено </a:t>
            </a:r>
            <a:r>
              <a:rPr lang="ru-RU" sz="2400" b="1" u="sng" dirty="0" smtClean="0"/>
              <a:t>1 450 000 </a:t>
            </a:r>
            <a:r>
              <a:rPr lang="ru-RU" sz="2400" b="1" dirty="0" smtClean="0"/>
              <a:t>рублей</a:t>
            </a:r>
            <a:endParaRPr lang="ru-RU" sz="24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САВОСТИНСКАЯ СРЕДНЯЯ ОБЩЕОБРАЗОВАТЕЛЬНАЯ ШКОЛА ВОШЛА В ТОП-100 ОБРАЗОВАТЕЛЬНЫХ УЧРЕЖДЕНИЙ МОСКОВСКОЙ ОБЛАСТИ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4210" name="Picture 2" descr="C:\Users\anigina\Desktop\Оборудование Савостинская школа ТОП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777686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www.xn--e1afijda1a3cyb.xn--p1ai/media/CACHE/images/2020/11/18/news_images/869666/b4ae5bbcf96c5bedd2b38a68d1908b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7"/>
            <a:ext cx="8424936" cy="6318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/>
        </p:nvGraphicFramePr>
        <p:xfrm>
          <a:off x="683568" y="548680"/>
          <a:ext cx="331236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0081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ЗАВЕРШЕН КАПИТАЛЬНЫЙ РЕМОНТ ДЕТСКОГО САДА «СОЛНЫШКО»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s://www.xn--e1afijda1a3cyb.xn--p1ai/media/CACHE/images/2020/10/02/news_images/IMG_8630/2611b483b528193c33d28dceb6fd65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59"/>
            <a:ext cx="4102406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2" name="Picture 4" descr="https://www.xn--e1afijda1a3cyb.xn--p1ai/media/CACHE/images/2020/10/02/news_images/IMG_8642/03095cbd3c33115534e27af1bb7d48b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102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4" name="Picture 6" descr="https://www.xn--e1afijda1a3cyb.xn--p1ai/media/CACHE/images/2020/10/02/news_images/IMG_8672/7ac58067db91fd7585379e02e094f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221088"/>
            <a:ext cx="3456384" cy="230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 descr="C:\Users\anigina\Desktop\177-1776414_big-image-banners-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509120"/>
            <a:ext cx="4392732" cy="19442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4941168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СУММА ЗАТРАТ НА КАПИТАЛЬНЫЙ РЕМОНТ ЗДАНИЯ СОСТАВИЛА </a:t>
            </a:r>
          </a:p>
          <a:p>
            <a:pPr algn="ctr"/>
            <a:r>
              <a:rPr lang="ru-RU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29 МИЛЛИОНОВ РУБЛЕЙ</a:t>
            </a:r>
            <a:endParaRPr lang="ru-RU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НАЧАЛ РАБОТУ МУНИЦИПАЛЬНЫЙ ЦЕНТР УПРАВЛЕНИЯ РЕГИОНОМ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www.xn--e1afijda1a3cyb.xn--p1ai/media/CACHE/images/2019/11/21/news_images/DSC_4957/e9ad3f6ed270bd9db340df3721a7fe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960440" cy="2645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://inlotoshino.ru/upload/foto/DSC_4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3960440" cy="264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араллелограмм 4"/>
          <p:cNvSpPr/>
          <p:nvPr/>
        </p:nvSpPr>
        <p:spPr>
          <a:xfrm>
            <a:off x="251520" y="4149080"/>
            <a:ext cx="3168352" cy="172819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ОТРАБОТАНО БОЛЕЕ 2 ТЫСЯЧ ОБРАЩЕНИЙ</a:t>
            </a:r>
            <a:endParaRPr lang="ru-RU" b="1" dirty="0"/>
          </a:p>
        </p:txBody>
      </p:sp>
      <p:sp>
        <p:nvSpPr>
          <p:cNvPr id="6" name="Параллелограмм 5"/>
          <p:cNvSpPr/>
          <p:nvPr/>
        </p:nvSpPr>
        <p:spPr>
          <a:xfrm>
            <a:off x="3203848" y="4149080"/>
            <a:ext cx="2952328" cy="172819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КОЛИЧЕСТВО ЖАЛОБ СОКРАТИЛОСЬ НА 15.1% (ПО СРАВНЕНИЮ С 2019 ГОДОМ)</a:t>
            </a:r>
            <a:endParaRPr lang="ru-RU" sz="1400" b="1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5903640" y="4149080"/>
            <a:ext cx="2988840" cy="172819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ЛОТОШИНО – 8 МЕСТО (ИЗ 32 МУНИЦИПАЛИТЕТОВ С НАСЕЛЕНИЕМ ДО 100 ТЫС. ЖИТЕЛЕЙ) ПО ОТРАБОТКЕ ЖАЛОБ «ДОБРОДЕЛА»</a:t>
            </a:r>
            <a:endParaRPr lang="ru-RU" sz="14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ПОТРЕБИТЕЛЬСКИЙ РЫНОК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НОВЫЕ ОБЪЕКТЫ РОЗНИЧНОЙ ТОРГОВЛИ, ОТКРЫТЫЕ В 2020 году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C:\Users\anigina\Desktop\Торговля\IMG-20210511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5"/>
            <a:ext cx="1800199" cy="2400265"/>
          </a:xfrm>
          <a:prstGeom prst="rect">
            <a:avLst/>
          </a:prstGeom>
          <a:noFill/>
        </p:spPr>
      </p:pic>
      <p:pic>
        <p:nvPicPr>
          <p:cNvPr id="58371" name="Picture 3" descr="C:\Users\anigina\Desktop\Торговля\IMG-20210511-WA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764705"/>
            <a:ext cx="1800200" cy="2400268"/>
          </a:xfrm>
          <a:prstGeom prst="rect">
            <a:avLst/>
          </a:prstGeom>
          <a:noFill/>
        </p:spPr>
      </p:pic>
      <p:pic>
        <p:nvPicPr>
          <p:cNvPr id="58372" name="Picture 4" descr="C:\Users\anigina\Desktop\Торговля\IMG-20210511-WA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764704"/>
            <a:ext cx="1800200" cy="2400268"/>
          </a:xfrm>
          <a:prstGeom prst="rect">
            <a:avLst/>
          </a:prstGeom>
          <a:noFill/>
        </p:spPr>
      </p:pic>
      <p:pic>
        <p:nvPicPr>
          <p:cNvPr id="58373" name="Picture 5" descr="C:\Users\anigina\Desktop\Торговля\IMG-20210511-WA0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9627" y="764704"/>
            <a:ext cx="3200357" cy="2400268"/>
          </a:xfrm>
          <a:prstGeom prst="rect">
            <a:avLst/>
          </a:prstGeom>
          <a:noFill/>
        </p:spPr>
      </p:pic>
      <p:pic>
        <p:nvPicPr>
          <p:cNvPr id="6146" name="Picture 2" descr="C:\Users\anigina\Desktop\IMG-20210512-WA0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284984"/>
            <a:ext cx="4608512" cy="3456384"/>
          </a:xfrm>
          <a:prstGeom prst="rect">
            <a:avLst/>
          </a:prstGeom>
          <a:noFill/>
        </p:spPr>
      </p:pic>
      <p:pic>
        <p:nvPicPr>
          <p:cNvPr id="6147" name="Picture 3" descr="C:\Users\anigina\Desktop\98c59543-c37d-4bf3-b500-5ad9f12134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284984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11560" y="0"/>
            <a:ext cx="82809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ПРОВЕДЕНЫ РЕМОНТНЫЕ РАБОТЫ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БИБЛИОТЕКАХ ДЕРЕВНИ МОНАСЕИНО И ПОСЕЛКЕ КИРОВСКИЙ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8068" name="Picture 4" descr="https://www.xn--e1afijda1a3cyb.xn--p1ai/media/CACHE/images/2019/11/12/news_images/2-myrFQT8y8/0c899e5423b33542bb6892d5589033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0"/>
            <a:ext cx="3744417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070" name="Picture 6" descr="https://www.xn--e1afijda1a3cyb.xn--p1ai/media/CACHE/images/2019/11/12/news_images/w9lNBKh8Jf0/27369652c4a5e51b133aa6a6aff5e8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072" name="Picture 8" descr="https://www.xn--e1afijda1a3cyb.xn--p1ai/media/CACHE/images/2020/12/01/news_images/IMG_9587/8f332c5984420fa2f777e92f9c472a8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6092" y="836712"/>
            <a:ext cx="421036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074" name="Picture 10" descr="https://www.xn--e1afijda1a3cyb.xn--p1ai/media/CACHE/images/2020/12/01/news_images/IMG_9621/f2dd213356004fce1b8fc8994a355e1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6093" y="3789040"/>
            <a:ext cx="421036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64096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СПОРТСМЕНЫ – ГОРДОСТЬ ГОРОДСКОГО ОКРУГА ЛОТОШИНО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nigina\Desktop\dc46286994a4c7b42ae65abdd7f92e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19"/>
            <a:ext cx="4193566" cy="559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mosreg.ru/upload/iblock/36d/bo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99592"/>
            <a:ext cx="3960440" cy="265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s://pbs.twimg.com/media/EQjz6DgUYAIGDGE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5" y="3861048"/>
            <a:ext cx="3953811" cy="2639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64096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УСПЕХИ СПОРТСМЕНОВ - АРМРЕСТЛЕРОВ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3970" name="Picture 2" descr="C:\Users\anigina\Desktop\13063394ec5cc6c545a34a6762aa6c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08720"/>
            <a:ext cx="489654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3971" name="Picture 3" descr="C:\Users\anigina\Desktop\374806-b1079-121249500--u325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744416" cy="471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КАПИТАЛЬНЫЙ РЕМОНТ ОСНОВНОГО ЗДАНИЯ ЛОТОШИНСКОЙ СРЕДНЕЙ ОБЩЕОБРАЗОВАТЕЛЬНОЙ ШКОЛЫ №2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436096" y="1268760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5436096" y="2996952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436096" y="4725144"/>
          <a:ext cx="3240360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8914" name="Picture 2" descr="C:\Users\anigina\Desktop\23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3528" y="1844824"/>
            <a:ext cx="4747496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576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ПРОЕКТ КАПИТАЛЬНОГО РЕМОНТА ЛСОШ №1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3250" name="Picture 2" descr="C:\Users\anigina\Desktop\Отчет 2020\ЛСОШ 1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8592495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1560" y="5229200"/>
          <a:ext cx="806489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ПРОЕКТ КАПИТАЛЬНОГО РЕМОНТА ДЕТСКОГО САДА №15 «МЕЧТА»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0178" name="Picture 2" descr="C:\Users\anigina\Desktop\МЕЧТА_проект\ACC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534" y="692696"/>
            <a:ext cx="2688299" cy="2016224"/>
          </a:xfrm>
          <a:prstGeom prst="rect">
            <a:avLst/>
          </a:prstGeom>
          <a:noFill/>
        </p:spPr>
      </p:pic>
      <p:pic>
        <p:nvPicPr>
          <p:cNvPr id="50179" name="Picture 3" descr="C:\Users\anigina\Desktop\МЕЧТА_проект\ACCamer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33" y="2852936"/>
            <a:ext cx="2688299" cy="2016224"/>
          </a:xfrm>
          <a:prstGeom prst="rect">
            <a:avLst/>
          </a:prstGeom>
          <a:noFill/>
        </p:spPr>
      </p:pic>
      <p:pic>
        <p:nvPicPr>
          <p:cNvPr id="50180" name="Picture 4" descr="C:\Users\anigina\Desktop\МЕЧТА_проект\ACCamera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172" y="2852936"/>
            <a:ext cx="2688299" cy="2016224"/>
          </a:xfrm>
          <a:prstGeom prst="rect">
            <a:avLst/>
          </a:prstGeom>
          <a:noFill/>
        </p:spPr>
      </p:pic>
      <p:pic>
        <p:nvPicPr>
          <p:cNvPr id="50181" name="Picture 5" descr="C:\Users\anigina\Desktop\МЕЧТА_проект\Игровая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1854" y="692696"/>
            <a:ext cx="2688299" cy="2016224"/>
          </a:xfrm>
          <a:prstGeom prst="rect">
            <a:avLst/>
          </a:prstGeom>
          <a:noFill/>
        </p:spPr>
      </p:pic>
      <p:pic>
        <p:nvPicPr>
          <p:cNvPr id="50182" name="Picture 6" descr="C:\Users\anigina\Desktop\МЕЧТА_проект\Игровая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2174" y="692696"/>
            <a:ext cx="2688298" cy="2016224"/>
          </a:xfrm>
          <a:prstGeom prst="rect">
            <a:avLst/>
          </a:prstGeom>
          <a:noFill/>
        </p:spPr>
      </p:pic>
      <p:pic>
        <p:nvPicPr>
          <p:cNvPr id="50183" name="Picture 7" descr="C:\Users\anigina\Desktop\МЕЧТА_проект\Спальня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1852" y="2852936"/>
            <a:ext cx="2688299" cy="2016224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251520" y="5157192"/>
            <a:ext cx="8568952" cy="1382265"/>
            <a:chOff x="5191" y="1662"/>
            <a:chExt cx="4819344" cy="131025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191" y="1662"/>
              <a:ext cx="4819344" cy="13102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5191" y="1662"/>
              <a:ext cx="4819344" cy="1310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r>
                <a:rPr lang="ru-RU" sz="1200" b="1" dirty="0" smtClean="0"/>
                <a:t>- проект разработан в 2020 году и прошел экспертизу</a:t>
              </a:r>
            </a:p>
            <a:p>
              <a:r>
                <a:rPr lang="ru-RU" sz="1200" b="1" dirty="0" smtClean="0"/>
                <a:t>- стоимость проектно-сметной документации составила </a:t>
              </a:r>
              <a:r>
                <a:rPr lang="ru-RU" sz="1200" b="1" u="sng" dirty="0" smtClean="0"/>
                <a:t>2 376 000 руб</a:t>
              </a:r>
              <a:r>
                <a:rPr lang="ru-RU" sz="1200" b="1" dirty="0" smtClean="0"/>
                <a:t>.</a:t>
              </a:r>
            </a:p>
            <a:p>
              <a:r>
                <a:rPr lang="ru-RU" sz="1200" b="1" dirty="0" smtClean="0"/>
                <a:t>- финансирование проектно-изыскательских работ осуществлялось из местного бюджета</a:t>
              </a:r>
            </a:p>
            <a:p>
              <a:r>
                <a:rPr lang="ru-RU" sz="1200" b="1" dirty="0" smtClean="0"/>
                <a:t>- строительно-монтажные работы запланированы в 2022 году</a:t>
              </a:r>
            </a:p>
            <a:p>
              <a:r>
                <a:rPr lang="ru-RU" sz="1200" b="1" dirty="0" smtClean="0"/>
                <a:t>- стоимость строительно-монтажных работ - </a:t>
              </a:r>
              <a:r>
                <a:rPr lang="ru-RU" sz="1200" b="1" dirty="0" err="1" smtClean="0"/>
                <a:t>внебюджет</a:t>
              </a:r>
              <a:r>
                <a:rPr lang="ru-RU" sz="1200" b="1" dirty="0" smtClean="0"/>
                <a:t> – </a:t>
              </a:r>
              <a:r>
                <a:rPr lang="ru-RU" sz="1200" b="1" u="sng" dirty="0" smtClean="0"/>
                <a:t>7 239 390руб</a:t>
              </a:r>
              <a:r>
                <a:rPr lang="ru-RU" sz="1200" b="1" dirty="0" smtClean="0"/>
                <a:t>., федеральный бюджет - </a:t>
              </a:r>
              <a:r>
                <a:rPr lang="ru-RU" sz="1200" b="1" u="sng" dirty="0" smtClean="0"/>
                <a:t>151 186 900 </a:t>
              </a:r>
              <a:r>
                <a:rPr lang="ru-RU" sz="1200" b="1" dirty="0" smtClean="0"/>
                <a:t>руб., областной бюджет - </a:t>
              </a:r>
              <a:r>
                <a:rPr lang="ru-RU" sz="1200" b="1" u="sng" dirty="0" smtClean="0"/>
                <a:t>50 595 619 </a:t>
              </a:r>
              <a:r>
                <a:rPr lang="ru-RU" sz="1200" b="1" dirty="0" smtClean="0"/>
                <a:t>руб., местный бюджет - </a:t>
              </a:r>
              <a:r>
                <a:rPr lang="ru-RU" sz="1200" b="1" u="sng" dirty="0" smtClean="0"/>
                <a:t>10 990 620 </a:t>
              </a:r>
              <a:r>
                <a:rPr lang="ru-RU" sz="1200" b="1" dirty="0" smtClean="0"/>
                <a:t>руб.</a:t>
              </a:r>
            </a:p>
            <a:p>
              <a:r>
                <a:rPr lang="ru-RU" sz="1200" b="1" dirty="0" smtClean="0"/>
                <a:t>! При условии вхождения в федеральную программу «Развитие сельских территорий МО»</a:t>
              </a:r>
              <a:endParaRPr lang="ru-RU" sz="1200" b="1" dirty="0"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КУЛЬТУРА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anigina\Desktop\Он-лай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824537" cy="2125494"/>
          </a:xfrm>
          <a:prstGeom prst="rect">
            <a:avLst/>
          </a:prstGeom>
          <a:noFill/>
        </p:spPr>
      </p:pic>
      <p:pic>
        <p:nvPicPr>
          <p:cNvPr id="2050" name="Picture 2" descr="C:\Users\anigina\Desktop\Он лай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287516"/>
            <a:ext cx="4810036" cy="2311845"/>
          </a:xfrm>
          <a:prstGeom prst="rect">
            <a:avLst/>
          </a:prstGeom>
          <a:noFill/>
        </p:spPr>
      </p:pic>
      <p:pic>
        <p:nvPicPr>
          <p:cNvPr id="2053" name="Picture 5" descr="http://inlotoshino.ru/upload/resizeproxy/720_/2cba879e5368ad83bb5215f444a00c8e.jpg?15967210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3672408" cy="2448272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6804248" y="188640"/>
          <a:ext cx="208823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51" name="Picture 3" descr="C:\Users\anigina\Desktop\Он-лай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1916832"/>
            <a:ext cx="4534493" cy="2472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34888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ЭКОНОМИКА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7236296" y="1700808"/>
          <a:ext cx="172819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8" cstate="print"/>
          <a:srcRect l="4971" t="12613" r="5879" b="21323"/>
          <a:stretch/>
        </p:blipFill>
        <p:spPr bwMode="auto">
          <a:xfrm>
            <a:off x="107504" y="188641"/>
            <a:ext cx="3384376" cy="1872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 cstate="print"/>
          <a:srcRect l="5291" t="12828" r="6040" b="20040"/>
          <a:stretch/>
        </p:blipFill>
        <p:spPr bwMode="auto">
          <a:xfrm>
            <a:off x="107505" y="2276872"/>
            <a:ext cx="3384375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10" cstate="print"/>
          <a:srcRect l="5130" t="13042" r="6040" b="20681"/>
          <a:stretch/>
        </p:blipFill>
        <p:spPr bwMode="auto">
          <a:xfrm>
            <a:off x="3563888" y="188640"/>
            <a:ext cx="3456384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63888" y="2276872"/>
            <a:ext cx="3456384" cy="2016224"/>
          </a:xfrm>
          <a:prstGeom prst="rect">
            <a:avLst/>
          </a:prstGeom>
        </p:spPr>
      </p:pic>
      <p:pic>
        <p:nvPicPr>
          <p:cNvPr id="12" name="Рисунок 11" descr="C:\Users\Виктория\Downloads\Screenshot_2021-05-14-15-48-55-686_com.miui.videoplayer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6024"/>
          <a:stretch/>
        </p:blipFill>
        <p:spPr bwMode="auto">
          <a:xfrm>
            <a:off x="107505" y="4509121"/>
            <a:ext cx="3384376" cy="1944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13" cstate="print"/>
          <a:srcRect t="11332" b="14695"/>
          <a:stretch/>
        </p:blipFill>
        <p:spPr bwMode="auto">
          <a:xfrm>
            <a:off x="3618012" y="4509120"/>
            <a:ext cx="3402260" cy="1935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3"/>
            <a:ext cx="7772400" cy="5760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ОНЛАЙН-ПРОЕКТ «СУДЬБА СОЛДАТА»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9091" name="Picture 3" descr="C:\Users\anigina\Desktop\Судьба 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1"/>
            <a:ext cx="3888432" cy="2446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2" name="Picture 4" descr="C:\Users\anigina\Desktop\Судьба солда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546020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0" name="Picture 2" descr="C:\Users\anigina\Desktop\Судьб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140968"/>
            <a:ext cx="4477197" cy="337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МЕРОПРИЯТИЯ, ПОСВЯЩЕННЫЕ 75-ЛЕТИЮ ПОБЕДЫ В ВЕЛИКОЙ ОТЕЧЕСТВЕННОЙ ВОЙНЕ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5474" name="Picture 2" descr="http://data19.i.gallery.ru/albums/gallery/374806-15e97-118071849-m750x740-u03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645024"/>
            <a:ext cx="4464496" cy="297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76" name="Picture 4" descr="http://data19.i.gallery.ru/albums/gallery/374806-40dfb-118064432-m750x740-u801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4212469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78" name="Picture 6" descr="http://data19.i.gallery.ru/albums/gallery/374806-e5f4c-118064456-m750x740-ufa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08720"/>
            <a:ext cx="4176464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ВРУЧЕНИЕ МЕДАЛЕЙ «75 ЛЕТ ПОБЕДЫ В ВЕЛИКОЙ ОТЕЧЕСТВЕННОЙ ВОЙНЕ»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6020" name="Picture 4" descr="https://www.xn--e1afijda1a3cyb.xn--p1ai/media/CACHE/images/2020/05/08/news_images/IMG-20200508-WA0032/812c8e4ab3a027d957ef4f971b903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3"/>
            <a:ext cx="3960440" cy="52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22" name="Picture 6" descr="https://www.xn--e1afijda1a3cyb.xn--p1ai/media/CACHE/images/2020/05/08/news_images/IMG-20200508-WA0026/6df63f84b39d8bea54fe04e0831854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94243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Группа 4"/>
          <p:cNvGrpSpPr/>
          <p:nvPr/>
        </p:nvGrpSpPr>
        <p:grpSpPr>
          <a:xfrm>
            <a:off x="2987824" y="4869160"/>
            <a:ext cx="2952328" cy="1584176"/>
            <a:chOff x="12042" y="0"/>
            <a:chExt cx="9131946" cy="202793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2042" y="184357"/>
              <a:ext cx="9131946" cy="18435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400" b="1" dirty="0" smtClean="0"/>
                <a:t>ВСЕГО ПАМЯТНЫЕ МЕДАЛИ БЫЛИ ВРУЧЕНЫ 162 УЧАСТНИКАМ И ИНВАЛИДАМ ВОВ, БЫВШИМ НЕСОВЕРШЕННОЛЕТНИМ УЗНИКАМ ФАШИСТСКИХ КОНЦЛАГЕРЕЙ И ТРУЖЕНИКАМ ТЫЛА</a:t>
              </a:r>
              <a:endParaRPr lang="ru-RU" sz="14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042" y="0"/>
              <a:ext cx="9131946" cy="20279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ВОЛОНТЕРСКОЕ ДВИЖЕНИЕ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7106" name="Picture 2" descr="https://www.xn--e1afijda1a3cyb.xn--p1ai/media/CACHE/images/2020/03/27/news_images/04/a5f87fde14c8b7fb2060211f86b445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60441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https://ideputat.er.ru/sites/default/files/styles/page_width/public/deputy/news/83481/240420205_0.jpg?itok=vOXv7zv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463469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Picture 6" descr="https://www.xn--e1afijda1a3cyb.xn--p1ai/media/CACHE/images/2020/04/23/news_images/IMG_6864/127be3df893f3c720985ed8639c62b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80728"/>
            <a:ext cx="388648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2" name="Picture 8" descr="http://xn--e1afijda1a3cyb.xn--p1ai/media/CACHE/images/2020/12/08/news_images/IMG_9727/8a9b27c110e164ac27b7a8e5036dcd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61048"/>
            <a:ext cx="388648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03336" y="3244334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&lt;p&gt;</a:t>
            </a:r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1052736"/>
            <a:ext cx="2952328" cy="936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/>
              <a:t>В ЦЕНТРАЛЬНОЙ БИБЛИОТЕКЕ ВНЕДРЕНА СИСТЕМА ЭЛЕКТРОННОГО ЧИТАТЕЛЬСКОГО БИЛЕТА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276872"/>
            <a:ext cx="2952328" cy="936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/>
              <a:t>ЧИСЛО ПОЛЬЗОВАТЕЛЕЙ БИБЛИОТЕК ОКРУГА В 2020 ГОДУ СОСТАВИЛО </a:t>
            </a:r>
            <a:r>
              <a:rPr lang="ru-RU" sz="1400" b="1" u="sng" dirty="0" smtClean="0"/>
              <a:t>10,1 ТЫС. ЧЕЛОВЕК</a:t>
            </a:r>
            <a:endParaRPr lang="ru-RU" sz="14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501008"/>
            <a:ext cx="2952328" cy="936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/>
              <a:t>ОРГАНИЗОВАНО </a:t>
            </a:r>
            <a:r>
              <a:rPr lang="ru-RU" sz="1400" b="1" u="sng" dirty="0" smtClean="0"/>
              <a:t>БОЛЕЕ 130 ВЫЕЗДОВ</a:t>
            </a:r>
            <a:r>
              <a:rPr lang="ru-RU" sz="1400" b="1" dirty="0" smtClean="0"/>
              <a:t> В НАСЕЛЕННЫЕ ПУНКТЫ, ГДЕ НЕТ СТАЦИОНАРНЫХ БИБЛИОТЕК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725144"/>
            <a:ext cx="2952328" cy="936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/>
              <a:t>КНИЖНЫЕ ФОНДЫ БИБЛИОТЕК ПОПОЛНИЛИСЬ НА </a:t>
            </a:r>
            <a:r>
              <a:rPr lang="ru-RU" sz="1400" b="1" u="sng" dirty="0" smtClean="0"/>
              <a:t>4,4 ТЫСЯЧИ </a:t>
            </a:r>
            <a:r>
              <a:rPr lang="ru-RU" sz="1400" b="1" dirty="0" smtClean="0"/>
              <a:t>НОВЫХ ИЗДАНИЙ</a:t>
            </a:r>
            <a:endParaRPr lang="ru-RU" sz="1400" b="1" dirty="0"/>
          </a:p>
        </p:txBody>
      </p:sp>
      <p:pic>
        <p:nvPicPr>
          <p:cNvPr id="104450" name="Picture 2" descr="C:\Users\anigina\Desktop\IMG-20210514-WA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88640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51" name="Picture 3" descr="C:\Users\anigina\Desktop\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3976494" cy="3053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РЕМОНТ ДОМА КУЛЬТУРЫ ПОС. НОВОЛОТОШИНО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4274" name="Picture 2" descr="C:\Users\anigina\Desktop\СД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5184576" cy="271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5" name="Picture 3" descr="C:\Users\anigina\Desktop\СД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517659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6" name="Picture 4" descr="C:\Users\anigina\Desktop\СДК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980728"/>
            <a:ext cx="3184501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6480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ПРИОБРЕТЕНЫ МУЗЫКАЛЬНЫЕ ИНСТРУМЕНТЫ ДЛЯ ОРКЕСТРА «МЕТРОНОМ», КОНЦЕРТНЫЕ КОСТЮМЫ ДЛЯ ХОРА «ВЕТЕРАН»  И «БЛАГОЛЕПИЕ»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7042" name="Picture 2" descr="C:\Users\anigina\Desktop\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764705"/>
            <a:ext cx="4248471" cy="283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4" name="Picture 4" descr="C:\Users\anigina\Desktop\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4261864" cy="2842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3" name="Picture 3" descr="C:\Users\anigina\Desktop\DSC_9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501008"/>
            <a:ext cx="4824536" cy="3220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1.wallbox.ru/wallpapers/main/201548/0a77b723c2051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509120"/>
            <a:ext cx="3712413" cy="2088232"/>
          </a:xfrm>
          <a:prstGeom prst="rect">
            <a:avLst/>
          </a:prstGeom>
          <a:noFill/>
        </p:spPr>
      </p:pic>
      <p:pic>
        <p:nvPicPr>
          <p:cNvPr id="3078" name="Picture 6" descr="https://www.xn--e1afijda1a3cyb.xn--p1ai/media/CACHE/images/2020/11/24/news_images/DSC_5646/eb922c7a3150f6212db8339ae909ca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3744416" cy="2501269"/>
          </a:xfrm>
          <a:prstGeom prst="rect">
            <a:avLst/>
          </a:prstGeom>
          <a:noFill/>
        </p:spPr>
      </p:pic>
      <p:pic>
        <p:nvPicPr>
          <p:cNvPr id="3080" name="Picture 8" descr="https://www.xn--e1afijda1a3cyb.xn--p1ai/media/CACHE/images/2020/07/24/news_images/DSC_2423/8d5c0fa0a363ffcc429c068e8bc4f6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509120"/>
            <a:ext cx="3168352" cy="2116459"/>
          </a:xfrm>
          <a:prstGeom prst="rect">
            <a:avLst/>
          </a:prstGeom>
          <a:noFill/>
        </p:spPr>
      </p:pic>
      <p:pic>
        <p:nvPicPr>
          <p:cNvPr id="3082" name="Picture 10" descr="http://xn--e1afijda1a3cyb.xn--p1ai/media/CACHE/images/2020/12/03/news_images/DSC_6156/155e15283177189aca5d951575501d7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88640"/>
            <a:ext cx="3744416" cy="250127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1475656" y="2924944"/>
          <a:ext cx="2952328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4860032" y="2924944"/>
          <a:ext cx="2952328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ПРОВЕДЕНЫ РАБОТЫ ПО БЛАГОУСТРОЙСТВУ В ПАРКЕ КУЛЬТУРЫ И ОТДЫХА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2946" name="Picture 2" descr="C:\Users\anigina\Desktop\IMG_2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4248472" cy="283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947" name="Picture 3" descr="C:\Users\anigina\Desktop\IMG_2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9"/>
            <a:ext cx="4104455" cy="281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948" name="Picture 4" descr="C:\Users\anigina\Desktop\IMG_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56992"/>
            <a:ext cx="475482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ЧИСЛЕННОСТЬ НАСЕЛЕНИЯ на 1 января 2021 года – </a:t>
            </a:r>
            <a:r>
              <a:rPr lang="ru-RU" sz="3200" b="1" u="sng" dirty="0" smtClean="0">
                <a:solidFill>
                  <a:schemeClr val="bg1"/>
                </a:solidFill>
              </a:rPr>
              <a:t>16 089 человек</a:t>
            </a:r>
            <a:endParaRPr lang="ru-RU" sz="32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1556792"/>
          <a:ext cx="849694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481" name="Picture 1" descr="C:\Users\anigina\Desktop\growth-3078543_19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365104"/>
            <a:ext cx="6984776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ПРИБЫЛЬНЫЙ МУСОР. В ПОДМОСКОВЬЕ ДО КОНЦА ГОДА ПОЯВЯТСЯ БОЛЕЕ 900 ЭКОПУНКТОВ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C:\Users\anigina\Desktop\Экопунк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178911" cy="5321474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923928" y="1412776"/>
          <a:ext cx="4824536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923928" y="2996952"/>
          <a:ext cx="4824536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3923928" y="4653136"/>
          <a:ext cx="4824536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«ЛЮДИ НЕ ПРОСТО ЖДУТ, А СПРАВЕДЛИВО ТРЕБУЮТ ОЩУТИМЫХ, ЗРИМЫХ РЕЗУЛЬТАТОВ И ПЕРЕМЕН»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Президент Российской Федерации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В.В. Путин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6627" name="Picture 3" descr="C:\Users\anigina\Desktop\Пут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7704856" cy="3903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4504</TotalTime>
  <Words>1959</Words>
  <Application>Microsoft Office PowerPoint</Application>
  <PresentationFormat>Экран (4:3)</PresentationFormat>
  <Paragraphs>273</Paragraphs>
  <Slides>91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5" baseType="lpstr">
      <vt:lpstr>Arial</vt:lpstr>
      <vt:lpstr>Calibri</vt:lpstr>
      <vt:lpstr>Times New Roman</vt:lpstr>
      <vt:lpstr>Тема Office</vt:lpstr>
      <vt:lpstr>       ГОРОДСКОЙ ОКРУГ ЛОТОШИНО  РАЗВИТИЕ. ПЛАНЫ. ПЕРСПЕКТИВЫ.   19 МАЯ 2021 ГОДА</vt:lpstr>
      <vt:lpstr>Презентация PowerPoint</vt:lpstr>
      <vt:lpstr>Презентация PowerPoint</vt:lpstr>
      <vt:lpstr>ВИДЕО ПО ГОЛОСОВАНИЮ О ВНЕСЕНИИ ИЗМЕНЕНИЙ В КОНСТИТУЦИЮ РФ</vt:lpstr>
      <vt:lpstr>ВОЛОНТЕРСКОЕ ДВИЖЕНИЕ</vt:lpstr>
      <vt:lpstr>ОБРАЩЕНИЯ ГРАЖДАН</vt:lpstr>
      <vt:lpstr>НАЧАЛ РАБОТУ МУНИЦИПАЛЬНЫЙ ЦЕНТР УПРАВЛЕНИЯ РЕГИОНОМ </vt:lpstr>
      <vt:lpstr>ЭКОНОМИКА</vt:lpstr>
      <vt:lpstr>ЧИСЛЕННОСТЬ НАСЕЛЕНИЯ на 1 января 2021 года – 16 089 человек</vt:lpstr>
      <vt:lpstr>ИНВЕСТИЦИИ</vt:lpstr>
      <vt:lpstr>ОБЪЁМ ИНВЕСТИЦИЙ ЗА СЧЕТ ВСЕХ ИСТОЧНИКОВ ФИНАНСИРОВАНИЯ</vt:lpstr>
      <vt:lpstr>РАБОТА ПО РЕКОНСТРУКЦИИ РЫБОКОМБИНАТА ПРЕДПРИЯТИЕМ «ЛОТОФИШ»</vt:lpstr>
      <vt:lpstr>СТРОИТЕЛЬСТВО ЗЕРНОПЕРЕРАБАТЫВАЮЩЕГО КОМПЛЕКСА В ДЕРЕВНЕ ВВЕДЕНСКОЕ</vt:lpstr>
      <vt:lpstr>ПРОВЕДЕНА РЕКОНСТРУКЦИЯ ФЕРМЫ В Д. СТЕПАНЬКОВО</vt:lpstr>
      <vt:lpstr>ЗАВЕРШАЕТСЯ СТРОИТЕЛЬСТВО МНОГОФУНКЦИОНАЛЬНОГО ТОРГОВО-ОФИСНОГО ЦЕНТРА В ПОС. ЛОТОШИНО</vt:lpstr>
      <vt:lpstr>ПЛАНИРУЕТСЯ СТРОИТЕЛЬСТВО ПЕРВОЙ ОЧЕРЕДИ ТЕПЛИЧНОГО КОМПЛЕКСА ДЛЯ ВЫРАЩИВАНИЯ ЦВЕТОЧНОЙ ПРОДУКЦИИ</vt:lpstr>
      <vt:lpstr>ПЛАНИРУЕТСЯ СТРОИТЕЛЬСТВО АСФАЛЬТО-БЕТОННОГО ЗАВОДА</vt:lpstr>
      <vt:lpstr>МАГАЗИН В ДЕРЕВНЕ УШАКОВО (ПЛОЩАДЬ 590 КВ.М.)</vt:lpstr>
      <vt:lpstr>ДОХОДЫ И РАСХОДЫ БЮДЖЕТА</vt:lpstr>
      <vt:lpstr>БЮДЖЕТ</vt:lpstr>
      <vt:lpstr>По результатам мониторинга и оценке качества управления муниципальными финансами распоряжением Правительства Московской области от 30 июня 2020 года городскому округу Лотошино второй год подряд присвоено первая наивысшая степень качества управления муниципальными финансами</vt:lpstr>
      <vt:lpstr>ЗДРАВООХРАНЕНИЕ</vt:lpstr>
      <vt:lpstr>БЛАГОДАРИМ ВРАЧЕЙ И МЕДИЦИНСКИХ РАБОТНИКОВ ЗА ПОМОЩЬ!</vt:lpstr>
      <vt:lpstr>ОТКРЫТ ОБНОВЛЕННЫЙ РЕНТГЕНОЛОГИЧЕСКИЙ КАБИНЕТ</vt:lpstr>
      <vt:lpstr>В ДЕРЕВНЯХ ВВЕДЕНСКОЕ, МИХАЛЕВО И КАЛИЦИНО ПОСТРОЕНЫ ТРИ ФЕЛЬДШЕРСКО-АКУШЕРСКИХ ПУНКТА</vt:lpstr>
      <vt:lpstr>В НАЧАЛЕ 2021 ГОДА ПОСЛЕ КАПИТАЛЬНОГО РЕМОНТА ОТКРЫЛОСЬ ИНФЕКЦИОННОЕ ОТДЕЛЕНИЕ ЛОТОШИНСКОЙ ЦРБ</vt:lpstr>
      <vt:lpstr>ПРОВЕДЕНЫ РАБОТЫ ПО БЛАГОУСТРОЙСТВУ ТЕРРИТОРИИ ЛОТОШИНСКОЙ ЦРБ</vt:lpstr>
      <vt:lpstr>ПОМОЩЬ МЕДИНСКИМ УЧРЕЖДЕНИЕМ ОКРУГА В ПЕРИОД ПАНДЕМИИ</vt:lpstr>
      <vt:lpstr>В ДЕТСКОЕ ЛОТОШИНСКОЙ ЦРБ ПРИОБРЕТЕНО ИГРОВОЕ ОБОРУДОВАНИЕ</vt:lpstr>
      <vt:lpstr>ВАКЦИНАЦИЯ ОТ КОРОНАВИРУСНОЙ ИНФЕКЦИИ</vt:lpstr>
      <vt:lpstr>Презентация PowerPoint</vt:lpstr>
      <vt:lpstr>Презентация PowerPoint</vt:lpstr>
      <vt:lpstr>ЖИЛИЩНО-КОММУНАЛЬНОЕ ХОЗЯЙСТВО</vt:lpstr>
      <vt:lpstr>Презентация PowerPoint</vt:lpstr>
      <vt:lpstr>Презентация PowerPoint</vt:lpstr>
      <vt:lpstr>ПРОВЕДЕНА РЕКОНСТРУКЦИЯ СТАНЦИИ ОЧИСТКИ ВОДЫ В ДЕРЕВНЕ ВВЕДЕНСКОЕ</vt:lpstr>
      <vt:lpstr>БЛАГОУСТРОЙСТВО</vt:lpstr>
      <vt:lpstr>БЛАГОУСТРОЙСТВО ЦЕНТРАЛЬНОЙ ЧАСТИ ПОСЕЛКА ЛОТОШИНО</vt:lpstr>
      <vt:lpstr>БЛАГОУСТРОЙСТВО НАБЕРЕЖНОЙ КРАСНОГО РУЧЬЯ ПОС. ЛОТОШИНО</vt:lpstr>
      <vt:lpstr>БЛАГОУСТРОЙСТВО ДВОРОВЫХ ТЕРРИТОРИЙ</vt:lpstr>
      <vt:lpstr>ОБУСТРОЕНО 25 НОВЫХ ПЛОЩАДОК ТБО</vt:lpstr>
      <vt:lpstr>ЗАКУПЛЕНО И УСТАНОВЛЕНО 5 ДЕТСКИХ ИГРОВЫХ КОМПЛЕКСОВ И 9 ДЕТСКИХ ИГРОВЫХ ПЛОЩАДОК</vt:lpstr>
      <vt:lpstr>ЗАКОНЧЕНО СТРОИТЕЛЬСТВО ПЕРВОГО ЭТАПА РЕКОНСТРУКЦИИ ДОРОГИ КАЛИЦИНО - ХАРПАЙ</vt:lpstr>
      <vt:lpstr>ЯМОЧНЫЙ РЕМОНТ НА АВТОМОБИЛЬНЫХ ДОРОГАХ ОБЩЕГО ПОЛЬЗОВАНИЯ</vt:lpstr>
      <vt:lpstr>Презентация PowerPoint</vt:lpstr>
      <vt:lpstr>ПРОВЕДЕН РЕМОНТ ЦЕНТРАЛЬНОГО ПАМЯТНИКА В ПОС. ЛОТОШИНО</vt:lpstr>
      <vt:lpstr>ОТКРЫТИЕ МЕМОРИАЛА ВОИНАМ-ЗЕМЛЯКАМ, ПОГИБШИМ В ГОДЫ ВОВ</vt:lpstr>
      <vt:lpstr>В ДЕРЕВНЕ ХИЛОВО УСТАНОВЛЕН БЮСТ ГЕРОЯ СОВЕТСКОГО СОЮЗА Д.Д. ЛЕЛЮШЕНКО</vt:lpstr>
      <vt:lpstr>ЗАВЕРШЕНА РЕКОНСТРУКЦИЯ ПАМЯТНИКА НА БРАТСКОЙ МОГИЛЕ ВОИНОВ В ДЕРЕВНЕ КАЛИЦИНО</vt:lpstr>
      <vt:lpstr>В ДЕРЕВНЕ МАКСИМОВО ОТКРЫТ ПАМЯТНИК ПАВШИМ ВОИНАМ</vt:lpstr>
      <vt:lpstr>СОЦИАЛЬНАЯ СФЕРА</vt:lpstr>
      <vt:lpstr>В 2020 ГОДУ СВОИ ЖИЛИЩНЫЕ УСЛОВИЯ УЛУЧШИЛИ 17 СЕМЕЙ</vt:lpstr>
      <vt:lpstr>МНОГОДЕТНЫМ СЕМЬЯМ ПРЕДОСТАВЛЕНО БЕСПЛАТНО 11 ЗЕМЕЛЬНЫХ УЧАСТКОВ</vt:lpstr>
      <vt:lpstr>Презентация PowerPoint</vt:lpstr>
      <vt:lpstr>Презентация PowerPoint</vt:lpstr>
      <vt:lpstr> </vt:lpstr>
      <vt:lpstr>ОБРАЩЕНИЯ ГРАЖДАН</vt:lpstr>
      <vt:lpstr>ОБРАЗОВАНИЕ</vt:lpstr>
      <vt:lpstr>ОБЩАЯ СУММА РАСХОДОВ БЮДЖЕТА ОКРУГА НА ОБРАЗОВАНИЕ</vt:lpstr>
      <vt:lpstr>ВЫПУСКНИЦА ЛСОШ №1 МАРЬЯМ ТАМРАЗЯН МУЛЬТИБАЛЬНИЦА ЕГЭ, ПОЛУЧИВШАЯ 200 БАЛЛОВ ПО ДВУМ ПРЕДМЕТАМ</vt:lpstr>
      <vt:lpstr>В УШАКОВСКОЙ ШКОЛЕ ОТКРЫЛСЯ ЦЕНТР ЦИФРОВОГО И ГУМАНИТАРНОГО ОБРАЗОВАНИЯ «ТОЧКА РОСТА»</vt:lpstr>
      <vt:lpstr>АНАЛОГИЧНЫЕ ЦЕНТРЫ ОТКРОЮТСЯ:</vt:lpstr>
      <vt:lpstr>Презентация PowerPoint</vt:lpstr>
      <vt:lpstr>Презентация PowerPoint</vt:lpstr>
      <vt:lpstr>Презентация PowerPoint</vt:lpstr>
      <vt:lpstr>ОСНАЩЕНИЕ МЕДИЦИНСКИХ КАБИНЕТОВ ШКОЛ И ДЕТСКИХ САДОВ</vt:lpstr>
      <vt:lpstr>САВОСТИНСКАЯ СРЕДНЯЯ ОБЩЕОБРАЗОВАТЕЛЬНАЯ ШКОЛА ВОШЛА В ТОП-100 ОБРАЗОВАТЕЛЬНЫХ УЧРЕЖДЕНИЙ МОСКОВСКОЙ ОБЛАСТИ</vt:lpstr>
      <vt:lpstr>Презентация PowerPoint</vt:lpstr>
      <vt:lpstr>ЗАВЕРШЕН КАПИТАЛЬНЫЙ РЕМОНТ ДЕТСКОГО САДА «СОЛНЫШКО»</vt:lpstr>
      <vt:lpstr>ПОТРЕБИТЕЛЬСКИЙ РЫНОК</vt:lpstr>
      <vt:lpstr>НОВЫЕ ОБЪЕКТЫ РОЗНИЧНОЙ ТОРГОВЛИ, ОТКРЫТЫЕ В 2020 году</vt:lpstr>
      <vt:lpstr>Презентация PowerPoint</vt:lpstr>
      <vt:lpstr>СПОРТСМЕНЫ – ГОРДОСТЬ ГОРОДСКОГО ОКРУГА ЛОТОШИНО </vt:lpstr>
      <vt:lpstr>УСПЕХИ СПОРТСМЕНОВ - АРМРЕСТЛЕРОВ</vt:lpstr>
      <vt:lpstr>КАПИТАЛЬНЫЙ РЕМОНТ ОСНОВНОГО ЗДАНИЯ ЛОТОШИНСКОЙ СРЕДНЕЙ ОБЩЕОБРАЗОВАТЕЛЬНОЙ ШКОЛЫ №2</vt:lpstr>
      <vt:lpstr>ПРОЕКТ КАПИТАЛЬНОГО РЕМОНТА ЛСОШ №1</vt:lpstr>
      <vt:lpstr>ПРОЕКТ КАПИТАЛЬНОГО РЕМОНТА ДЕТСКОГО САДА №15 «МЕЧТА» </vt:lpstr>
      <vt:lpstr>КУЛЬТУРА</vt:lpstr>
      <vt:lpstr>Презентация PowerPoint</vt:lpstr>
      <vt:lpstr>Презентация PowerPoint</vt:lpstr>
      <vt:lpstr>ОНЛАЙН-ПРОЕКТ «СУДЬБА СОЛДАТА»</vt:lpstr>
      <vt:lpstr>МЕРОПРИЯТИЯ, ПОСВЯЩЕННЫЕ 75-ЛЕТИЮ ПОБЕДЫ В ВЕЛИКОЙ ОТЕЧЕСТВЕННОЙ ВОЙНЕ</vt:lpstr>
      <vt:lpstr>ВРУЧЕНИЕ МЕДАЛЕЙ «75 ЛЕТ ПОБЕДЫ В ВЕЛИКОЙ ОТЕЧЕСТВЕННОЙ ВОЙНЕ»</vt:lpstr>
      <vt:lpstr>ВОЛОНТЕРСКОЕ ДВИЖЕНИЕ</vt:lpstr>
      <vt:lpstr>Презентация PowerPoint</vt:lpstr>
      <vt:lpstr>РЕМОНТ ДОМА КУЛЬТУРЫ ПОС. НОВОЛОТОШИНО</vt:lpstr>
      <vt:lpstr>ПРИОБРЕТЕНЫ МУЗЫКАЛЬНЫЕ ИНСТРУМЕНТЫ ДЛЯ ОРКЕСТРА «МЕТРОНОМ», КОНЦЕРТНЫЕ КОСТЮМЫ ДЛЯ ХОРА «ВЕТЕРАН»  И «БЛАГОЛЕПИЕ»</vt:lpstr>
      <vt:lpstr>Презентация PowerPoint</vt:lpstr>
      <vt:lpstr>ПРОВЕДЕНЫ РАБОТЫ ПО БЛАГОУСТРОЙСТВУ В ПАРКЕ КУЛЬТУРЫ И ОТДЫХА</vt:lpstr>
      <vt:lpstr>ПРИБЫЛЬНЫЙ МУСОР. В ПОДМОСКОВЬЕ ДО КОНЦА ГОДА ПОЯВЯТСЯ БОЛЕЕ 900 ЭКОПУНКТОВ </vt:lpstr>
      <vt:lpstr>«ЛЮДИ НЕ ПРОСТО ЖДУТ, А СПРАВЕДЛИВО ТРЕБУЮТ ОЩУТИМЫХ, ЗРИМЫХ РЕЗУЛЬТАТОВ И ПЕРЕМЕН»  Президент Российской Федерации В.В. Путин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СОЦИАЛЬНО-ЭКОНОМИЧЕСКОМ РАЗВИТИИ ГОРОДСКОГО ОКРУГА ЛОТОШИНО ЗА 2021 ГОД</dc:title>
  <dc:creator>Аныгина А.В.</dc:creator>
  <cp:lastModifiedBy>Настя</cp:lastModifiedBy>
  <cp:revision>193</cp:revision>
  <dcterms:created xsi:type="dcterms:W3CDTF">2021-04-28T07:30:37Z</dcterms:created>
  <dcterms:modified xsi:type="dcterms:W3CDTF">2021-05-16T08:05:02Z</dcterms:modified>
</cp:coreProperties>
</file>